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96" r:id="rId2"/>
    <p:sldId id="256" r:id="rId3"/>
    <p:sldId id="258" r:id="rId4"/>
    <p:sldId id="259" r:id="rId5"/>
    <p:sldId id="260" r:id="rId6"/>
    <p:sldId id="266" r:id="rId7"/>
    <p:sldId id="262" r:id="rId8"/>
    <p:sldId id="267" r:id="rId9"/>
    <p:sldId id="298" r:id="rId10"/>
    <p:sldId id="299" r:id="rId11"/>
    <p:sldId id="300" r:id="rId12"/>
    <p:sldId id="263" r:id="rId13"/>
    <p:sldId id="265" r:id="rId14"/>
    <p:sldId id="269" r:id="rId15"/>
    <p:sldId id="264" r:id="rId16"/>
    <p:sldId id="272" r:id="rId17"/>
    <p:sldId id="268" r:id="rId18"/>
    <p:sldId id="273" r:id="rId19"/>
    <p:sldId id="301" r:id="rId20"/>
    <p:sldId id="280" r:id="rId21"/>
    <p:sldId id="281" r:id="rId22"/>
    <p:sldId id="282" r:id="rId23"/>
    <p:sldId id="287" r:id="rId24"/>
    <p:sldId id="297" r:id="rId25"/>
    <p:sldId id="29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9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0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7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8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14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5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0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2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E50B0-13DA-4BA3-F4A9-DC066111B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"/>
          <a:stretch/>
        </p:blipFill>
        <p:spPr>
          <a:xfrm>
            <a:off x="0" y="228783"/>
            <a:ext cx="9144000" cy="1598249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BEB8A8F-AD09-DA2A-6FB5-5DFB98314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406" y="169317"/>
            <a:ext cx="8637224" cy="972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br>
              <a:rPr lang="en-US" altLang="en-US" sz="2800" dirty="0">
                <a:latin typeface="Bahnschrift SemiBold Condensed" panose="020B0502040204020203" pitchFamily="34" charset="0"/>
              </a:rPr>
            </a:br>
            <a:b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altLang="en-US" sz="2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US" altLang="en-US" sz="2800" b="1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TITLE: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MACHINE LEARNING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CODE: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GENML801 </a:t>
            </a: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RQF LEVEL: 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DEPARTMENT: 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ETT</a:t>
            </a: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PROGRAM: 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Electrical and Electronics Engineering</a:t>
            </a: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Competence: 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Apply Machine Learning Technology</a:t>
            </a:r>
          </a:p>
          <a:p>
            <a:pPr eaLnBrk="1" hangingPunct="1"/>
            <a:endParaRPr lang="en-US" altLang="en-US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 leader: </a:t>
            </a:r>
            <a:r>
              <a:rPr lang="en-US" altLang="en-US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MUKAMANA Florentine </a:t>
            </a:r>
          </a:p>
          <a:p>
            <a:pPr eaLnBrk="1" hangingPunct="1"/>
            <a:r>
              <a:rPr lang="en-US" altLang="en-US" sz="2800" b="1" dirty="0">
                <a:ea typeface="Cambria" panose="02040503050406030204" pitchFamily="18" charset="0"/>
                <a:cs typeface="Cambria" panose="02040503050406030204" pitchFamily="18" charset="0"/>
              </a:rPr>
              <a:t>                             </a:t>
            </a:r>
            <a:endParaRPr lang="en-US" altLang="en-US" sz="2800" dirty="0"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ctr" eaLnBrk="1" hangingPunct="1">
              <a:lnSpc>
                <a:spcPct val="200000"/>
              </a:lnSpc>
            </a:pPr>
            <a:r>
              <a:rPr lang="en-US" altLang="en-US" sz="2800" dirty="0"/>
              <a:t>                                                      </a:t>
            </a:r>
            <a:r>
              <a:rPr lang="en-US" altLang="en-US" sz="2800" b="1" dirty="0"/>
              <a:t>ACADEMIC Year: 2025-2026</a:t>
            </a:r>
          </a:p>
          <a:p>
            <a:pPr algn="ctr" eaLnBrk="1" hangingPunct="1">
              <a:lnSpc>
                <a:spcPct val="200000"/>
              </a:lnSpc>
            </a:pPr>
            <a:endParaRPr lang="en-US" altLang="en-US" sz="2800" b="1" dirty="0"/>
          </a:p>
          <a:p>
            <a:pPr algn="ctr" eaLnBrk="1" hangingPunct="1">
              <a:lnSpc>
                <a:spcPct val="200000"/>
              </a:lnSpc>
            </a:pP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09123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D49D-6991-EDB3-0462-312B48D4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560063"/>
          </a:xfrm>
        </p:spPr>
        <p:txBody>
          <a:bodyPr>
            <a:normAutofit/>
          </a:bodyPr>
          <a:lstStyle/>
          <a:p>
            <a:r>
              <a:rPr lang="sv-SE" dirty="0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68207-4421-4778-CC21-78DFAEC083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hour (6–21)</a:t>
            </a:r>
            <a:r>
              <a:rPr lang="en-US" dirty="0"/>
              <a:t> → spread across all hours, most frequent:</a:t>
            </a:r>
          </a:p>
          <a:p>
            <a:r>
              <a:rPr lang="en-US" dirty="0"/>
              <a:t>17:00 → 85 records</a:t>
            </a:r>
          </a:p>
          <a:p>
            <a:r>
              <a:rPr lang="en-US" dirty="0"/>
              <a:t>21:00 → 75 records</a:t>
            </a:r>
          </a:p>
          <a:p>
            <a:r>
              <a:rPr lang="en-US" dirty="0"/>
              <a:t>6:00 → 73 records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C9D50-6A37-CB5F-E0BE-F3858C552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/>
              <a:t>day_of_week</a:t>
            </a:r>
            <a:r>
              <a:rPr lang="en-US" b="1" dirty="0"/>
              <a:t> (0=Sunday … 6=Saturday)</a:t>
            </a:r>
            <a:endParaRPr lang="en-US" dirty="0"/>
          </a:p>
          <a:p>
            <a:r>
              <a:rPr lang="en-US" dirty="0"/>
              <a:t>0 (Sunday): 150</a:t>
            </a:r>
          </a:p>
          <a:p>
            <a:r>
              <a:rPr lang="en-US" dirty="0"/>
              <a:t>1 (Monday): 145</a:t>
            </a:r>
          </a:p>
          <a:p>
            <a:r>
              <a:rPr lang="en-US" dirty="0"/>
              <a:t>2 (Tuesday): 146</a:t>
            </a:r>
          </a:p>
          <a:p>
            <a:r>
              <a:rPr lang="en-US" dirty="0"/>
              <a:t>3 (Wednesday): 115</a:t>
            </a:r>
          </a:p>
          <a:p>
            <a:r>
              <a:rPr lang="en-US" dirty="0"/>
              <a:t>4 (Thursday): 146</a:t>
            </a:r>
          </a:p>
          <a:p>
            <a:r>
              <a:rPr lang="en-US" dirty="0"/>
              <a:t>5 (Friday): 149</a:t>
            </a:r>
          </a:p>
          <a:p>
            <a:r>
              <a:rPr lang="en-US" dirty="0"/>
              <a:t>6 (Saturday): 149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5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21D2387-2DB8-C582-9216-BA95A5263CD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missed_last_dose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(No): 496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(Yes): 504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cognitive_impairment_level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Low: 335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Medium: 347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High: 318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B5CEB3C-5881-3684-864E-874AD54837D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663440" y="2703253"/>
            <a:ext cx="23936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age_group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Young: 36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Middle-aged: 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Elderly: 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dose_taken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(target)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(Not Taken): 517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(Taken): 483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77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67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998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3200" dirty="0"/>
              <a:t>the target variable is </a:t>
            </a:r>
            <a:r>
              <a:rPr lang="en-US" sz="3200" b="1" dirty="0"/>
              <a:t>fairly balanced</a:t>
            </a:r>
            <a:r>
              <a:rPr lang="en-US" sz="3200" dirty="0"/>
              <a:t> between patients who took their dose and those who did not.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1" dirty="0" err="1"/>
              <a:t>dose_taken</a:t>
            </a:r>
            <a:endParaRPr lang="en-US" sz="3200" b="1" dirty="0"/>
          </a:p>
          <a:p>
            <a:r>
              <a:rPr lang="en-US" sz="3200" b="1" dirty="0"/>
              <a:t>0 (Not Taken):</a:t>
            </a:r>
            <a:r>
              <a:rPr lang="en-US" sz="3200" dirty="0"/>
              <a:t> </a:t>
            </a:r>
            <a:r>
              <a:rPr lang="en-US" sz="3200" b="1" dirty="0"/>
              <a:t>517 records</a:t>
            </a:r>
            <a:endParaRPr lang="en-US" sz="3200" dirty="0"/>
          </a:p>
          <a:p>
            <a:r>
              <a:rPr lang="en-US" sz="3200" b="1" dirty="0"/>
              <a:t>1 (Taken):</a:t>
            </a:r>
            <a:r>
              <a:rPr lang="en-US" sz="3200" dirty="0"/>
              <a:t> </a:t>
            </a:r>
            <a:r>
              <a:rPr lang="en-US" sz="3200" b="1" dirty="0"/>
              <a:t>483 records</a:t>
            </a:r>
            <a:endParaRPr lang="en-US" sz="3200" dirty="0"/>
          </a:p>
          <a:p>
            <a:r>
              <a:rPr lang="en-US" sz="3200" dirty="0"/>
              <a:t>✅ Total: </a:t>
            </a:r>
            <a:r>
              <a:rPr lang="en-US" sz="3200" b="1" dirty="0"/>
              <a:t>1000 records</a:t>
            </a:r>
            <a:endParaRPr lang="en-US" sz="3200" dirty="0"/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960" y="552987"/>
            <a:ext cx="7457440" cy="72160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1202267"/>
            <a:ext cx="7543801" cy="5479667"/>
          </a:xfrm>
        </p:spPr>
        <p:txBody>
          <a:bodyPr>
            <a:noAutofit/>
          </a:bodyPr>
          <a:lstStyle/>
          <a:p>
            <a:pPr algn="just"/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Univariate Analysis</a:t>
            </a:r>
          </a:p>
          <a:p>
            <a:r>
              <a:rPr lang="en-US" sz="1200" b="1" dirty="0"/>
              <a:t>Univariate Analysis (one variable at a time)</a:t>
            </a:r>
          </a:p>
          <a:p>
            <a:r>
              <a:rPr lang="en-US" sz="1200" dirty="0"/>
              <a:t>Goal → Understand the distribution of each feature individually.</a:t>
            </a:r>
          </a:p>
          <a:p>
            <a:r>
              <a:rPr lang="en-US" sz="1200" b="1" dirty="0"/>
              <a:t>Numerical Features</a:t>
            </a:r>
            <a:r>
              <a:rPr lang="en-US" sz="1200" dirty="0"/>
              <a:t> (e.g., hour)</a:t>
            </a:r>
          </a:p>
          <a:p>
            <a:pPr lvl="1"/>
            <a:r>
              <a:rPr lang="en-US" sz="1200" dirty="0"/>
              <a:t>Histogram of medication hours.</a:t>
            </a:r>
          </a:p>
          <a:p>
            <a:pPr lvl="1"/>
            <a:r>
              <a:rPr lang="en-US" sz="1200" dirty="0"/>
              <a:t>Summary stats (mean, median, min, max, std).</a:t>
            </a:r>
          </a:p>
          <a:p>
            <a:r>
              <a:rPr lang="en-US" sz="1200" b="1" dirty="0"/>
              <a:t>Categorical Features</a:t>
            </a:r>
            <a:r>
              <a:rPr lang="en-US" sz="1200" dirty="0"/>
              <a:t> (day_of_week, </a:t>
            </a:r>
            <a:r>
              <a:rPr lang="en-US" sz="1200" dirty="0" err="1"/>
              <a:t>missed_last_dose</a:t>
            </a:r>
            <a:r>
              <a:rPr lang="en-US" sz="1200" dirty="0"/>
              <a:t>, </a:t>
            </a:r>
            <a:r>
              <a:rPr lang="en-US" sz="1200" dirty="0" err="1"/>
              <a:t>cognitive_impairment_level</a:t>
            </a:r>
            <a:r>
              <a:rPr lang="en-US" sz="1200" dirty="0"/>
              <a:t>, </a:t>
            </a:r>
            <a:r>
              <a:rPr lang="en-US" sz="1200" dirty="0" err="1"/>
              <a:t>age_group</a:t>
            </a:r>
            <a:r>
              <a:rPr lang="en-US" sz="1200" dirty="0"/>
              <a:t>, </a:t>
            </a:r>
            <a:r>
              <a:rPr lang="en-US" sz="1200" dirty="0" err="1"/>
              <a:t>dose_taken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Bar plots for frequency counts.</a:t>
            </a:r>
          </a:p>
          <a:p>
            <a:pPr lvl="1"/>
            <a:r>
              <a:rPr lang="en-US" sz="1200" dirty="0"/>
              <a:t>Pie charts for proportion visualization.</a:t>
            </a:r>
          </a:p>
          <a:p>
            <a:r>
              <a:rPr lang="en-US" sz="1200" b="1" dirty="0"/>
              <a:t>Example insights:</a:t>
            </a:r>
            <a:endParaRPr lang="en-US" sz="1200" dirty="0"/>
          </a:p>
          <a:p>
            <a:r>
              <a:rPr lang="en-US" sz="1200" dirty="0"/>
              <a:t>Most doses are scheduled around </a:t>
            </a:r>
            <a:r>
              <a:rPr lang="en-US" sz="1200" b="1" dirty="0"/>
              <a:t>17:00–21:00</a:t>
            </a:r>
            <a:r>
              <a:rPr lang="en-US" sz="1200" dirty="0"/>
              <a:t>.</a:t>
            </a:r>
          </a:p>
          <a:p>
            <a:r>
              <a:rPr lang="en-US" sz="1200" dirty="0" err="1"/>
              <a:t>missed_last_dose</a:t>
            </a:r>
            <a:r>
              <a:rPr lang="en-US" sz="1200" dirty="0"/>
              <a:t> is nearly </a:t>
            </a:r>
            <a:r>
              <a:rPr lang="en-US" sz="1200" b="1" dirty="0"/>
              <a:t>50/50</a:t>
            </a:r>
            <a:r>
              <a:rPr lang="en-US" sz="1200" dirty="0"/>
              <a:t> between Yes and No.</a:t>
            </a:r>
          </a:p>
          <a:p>
            <a:r>
              <a:rPr lang="en-US" sz="1200" dirty="0" err="1"/>
              <a:t>cognitive_impairment_level</a:t>
            </a:r>
            <a:r>
              <a:rPr lang="en-US" sz="1200" dirty="0"/>
              <a:t> is evenly spread among low, medium, high.</a:t>
            </a:r>
          </a:p>
          <a:p>
            <a:r>
              <a:rPr lang="en-US" sz="1200" dirty="0"/>
              <a:t>The </a:t>
            </a:r>
            <a:r>
              <a:rPr lang="en-US" sz="1200" b="1" dirty="0"/>
              <a:t>target (</a:t>
            </a:r>
            <a:r>
              <a:rPr lang="en-US" sz="1200" b="1" dirty="0" err="1"/>
              <a:t>dose_taken</a:t>
            </a:r>
            <a:r>
              <a:rPr lang="en-US" sz="1200" b="1" dirty="0"/>
              <a:t>)</a:t>
            </a:r>
            <a:r>
              <a:rPr lang="en-US" sz="1200" dirty="0"/>
              <a:t> is balanced (517 vs 483).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2E106-A3A7-6E55-6ADB-9254F994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408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Charts for Class Distribution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C145D22-0621-4E25-655D-DEEC07E6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5129" y="2016125"/>
            <a:ext cx="4808067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1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4403"/>
            <a:ext cx="7543800" cy="52864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708178"/>
            <a:ext cx="7543801" cy="5995419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ii. Bivariate Analysis</a:t>
            </a:r>
          </a:p>
          <a:p>
            <a:r>
              <a:rPr lang="en-US" sz="1400" b="1" dirty="0"/>
              <a:t>Bivariate Analysis (relationship between two variables)</a:t>
            </a:r>
          </a:p>
          <a:p>
            <a:r>
              <a:rPr lang="en-US" sz="1400" dirty="0"/>
              <a:t>Goal → See how features relate to each other, especially with the </a:t>
            </a:r>
            <a:r>
              <a:rPr lang="en-US" sz="1400" b="1" dirty="0"/>
              <a:t>target variable (</a:t>
            </a:r>
            <a:r>
              <a:rPr lang="en-US" sz="1400" b="1" dirty="0" err="1"/>
              <a:t>dose_taken</a:t>
            </a:r>
            <a:r>
              <a:rPr lang="en-US" sz="1400" b="1" dirty="0"/>
              <a:t>)</a:t>
            </a:r>
            <a:r>
              <a:rPr lang="en-US" sz="1400" dirty="0"/>
              <a:t>.</a:t>
            </a:r>
          </a:p>
          <a:p>
            <a:r>
              <a:rPr lang="en-US" sz="1400" b="1" dirty="0"/>
              <a:t>Categorical vs Target</a:t>
            </a:r>
            <a:endParaRPr lang="en-US" sz="1400" dirty="0"/>
          </a:p>
          <a:p>
            <a:pPr lvl="1"/>
            <a:r>
              <a:rPr lang="en-US" sz="1400" dirty="0"/>
              <a:t>Compare </a:t>
            </a:r>
            <a:r>
              <a:rPr lang="en-US" sz="1400" dirty="0" err="1"/>
              <a:t>age_group</a:t>
            </a:r>
            <a:r>
              <a:rPr lang="en-US" sz="1400" dirty="0"/>
              <a:t> vs </a:t>
            </a:r>
            <a:r>
              <a:rPr lang="en-US" sz="1400" dirty="0" err="1"/>
              <a:t>dose_taken</a:t>
            </a:r>
            <a:r>
              <a:rPr lang="en-US" sz="1400" dirty="0"/>
              <a:t> (stacked bar chart).</a:t>
            </a:r>
          </a:p>
          <a:p>
            <a:pPr lvl="1"/>
            <a:r>
              <a:rPr lang="en-US" sz="1400" dirty="0"/>
              <a:t>Compare </a:t>
            </a:r>
            <a:r>
              <a:rPr lang="en-US" sz="1400" dirty="0" err="1"/>
              <a:t>cognitive_impairment_level</a:t>
            </a:r>
            <a:r>
              <a:rPr lang="en-US" sz="1400" dirty="0"/>
              <a:t> vs </a:t>
            </a:r>
            <a:r>
              <a:rPr lang="en-US" sz="1400" dirty="0" err="1"/>
              <a:t>dose_taken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Compare </a:t>
            </a:r>
            <a:r>
              <a:rPr lang="en-US" sz="1400" dirty="0" err="1"/>
              <a:t>missed_last_dose</a:t>
            </a:r>
            <a:r>
              <a:rPr lang="en-US" sz="1400" dirty="0"/>
              <a:t> vs </a:t>
            </a:r>
            <a:r>
              <a:rPr lang="en-US" sz="1400" dirty="0" err="1"/>
              <a:t>dose_taken</a:t>
            </a:r>
            <a:r>
              <a:rPr lang="en-US" sz="1400" dirty="0"/>
              <a:t> (patients who missed last dose may skip again).</a:t>
            </a:r>
          </a:p>
          <a:p>
            <a:r>
              <a:rPr lang="en-US" sz="1400" b="1" dirty="0"/>
              <a:t>Numerical vs Target</a:t>
            </a:r>
            <a:endParaRPr lang="en-US" sz="1400" dirty="0"/>
          </a:p>
          <a:p>
            <a:pPr lvl="1"/>
            <a:r>
              <a:rPr lang="en-US" sz="1400" dirty="0"/>
              <a:t>Boxplot of hour vs </a:t>
            </a:r>
            <a:r>
              <a:rPr lang="en-US" sz="1400" dirty="0" err="1"/>
              <a:t>dose_taken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Check patterns of medication adherence by time of day.</a:t>
            </a:r>
          </a:p>
          <a:p>
            <a:r>
              <a:rPr lang="en-US" sz="1400" b="1" dirty="0"/>
              <a:t>Example insights:</a:t>
            </a:r>
            <a:endParaRPr lang="en-US" sz="1400" dirty="0"/>
          </a:p>
          <a:p>
            <a:r>
              <a:rPr lang="en-US" sz="1400" dirty="0"/>
              <a:t>Elderly patients may have higher chances of missing doses.</a:t>
            </a:r>
          </a:p>
          <a:p>
            <a:r>
              <a:rPr lang="en-US" sz="1400" dirty="0"/>
              <a:t>Higher cognitive impairment is linked to lower adherence.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42AC4AF-C31A-E264-F2FA-5936FCA7D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47133"/>
            <a:ext cx="7865533" cy="539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6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DA42-DAC3-423C-4F07-7DAB36ED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9559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B8B3F-B25B-815A-BD28-8509F864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99" y="1032933"/>
            <a:ext cx="7543801" cy="5205061"/>
          </a:xfrm>
        </p:spPr>
        <p:txBody>
          <a:bodyPr>
            <a:no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Multivariate Analysis</a:t>
            </a:r>
          </a:p>
          <a:p>
            <a:r>
              <a:rPr lang="en-US" sz="1800" b="1" dirty="0"/>
              <a:t>Multivariate Analysis (3+ variables together)</a:t>
            </a:r>
          </a:p>
          <a:p>
            <a:r>
              <a:rPr lang="en-US" sz="1800" b="1" dirty="0"/>
              <a:t>Heatmap of correlations</a:t>
            </a:r>
            <a:r>
              <a:rPr lang="en-US" sz="1800" dirty="0"/>
              <a:t> (already included in your </a:t>
            </a:r>
            <a:r>
              <a:rPr lang="en-US" sz="1800" dirty="0" err="1"/>
              <a:t>Streamlit</a:t>
            </a:r>
            <a:r>
              <a:rPr lang="en-US" sz="1800" dirty="0"/>
              <a:t> app).</a:t>
            </a:r>
          </a:p>
          <a:p>
            <a:r>
              <a:rPr lang="en-US" sz="1800" dirty="0"/>
              <a:t>Grouped bar charts: </a:t>
            </a:r>
            <a:r>
              <a:rPr lang="en-US" sz="1800" dirty="0" err="1"/>
              <a:t>age_group</a:t>
            </a:r>
            <a:r>
              <a:rPr lang="en-US" sz="1800" dirty="0"/>
              <a:t> × </a:t>
            </a:r>
            <a:r>
              <a:rPr lang="en-US" sz="1800" dirty="0" err="1"/>
              <a:t>cognitive_impairment_level</a:t>
            </a:r>
            <a:r>
              <a:rPr lang="en-US" sz="1800" dirty="0"/>
              <a:t>     vs </a:t>
            </a:r>
            <a:r>
              <a:rPr lang="en-US" sz="1800" dirty="0" err="1"/>
              <a:t>dose_taken</a:t>
            </a:r>
            <a:r>
              <a:rPr lang="en-US" sz="1800" dirty="0"/>
              <a:t>.</a:t>
            </a:r>
          </a:p>
          <a:p>
            <a:r>
              <a:rPr lang="en-US" sz="1800" dirty="0"/>
              <a:t>Interaction plots (e.g., hour + </a:t>
            </a:r>
            <a:r>
              <a:rPr lang="en-US" sz="1800" dirty="0" err="1"/>
              <a:t>missed_last_dose</a:t>
            </a:r>
            <a:r>
              <a:rPr lang="en-US" sz="1800" dirty="0"/>
              <a:t> vs </a:t>
            </a:r>
            <a:r>
              <a:rPr lang="en-US" sz="1800" dirty="0" err="1"/>
              <a:t>dose_taken</a:t>
            </a:r>
            <a:r>
              <a:rPr lang="en-US" sz="1800" dirty="0"/>
              <a:t>).</a:t>
            </a:r>
          </a:p>
          <a:p>
            <a:r>
              <a:rPr lang="en-US" sz="1800" b="1" dirty="0"/>
              <a:t>Example insights:</a:t>
            </a:r>
            <a:endParaRPr lang="en-US" sz="1800" dirty="0"/>
          </a:p>
          <a:p>
            <a:r>
              <a:rPr lang="en-US" sz="1800" dirty="0"/>
              <a:t>Elderly patients with </a:t>
            </a:r>
            <a:r>
              <a:rPr lang="en-US" sz="1800" b="1" dirty="0"/>
              <a:t>high impairment</a:t>
            </a:r>
            <a:r>
              <a:rPr lang="en-US" sz="1800" dirty="0"/>
              <a:t> who missed their last dose have the </a:t>
            </a:r>
            <a:r>
              <a:rPr lang="en-US" sz="1800" b="1" dirty="0"/>
              <a:t>lowest probability of taking the next dose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740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9978-4CB5-C6BB-0657-39CFF8B4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495758"/>
            <a:ext cx="7543800" cy="15423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DDEF-E3E4-C59C-DDDF-84525AF1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18631"/>
            <a:ext cx="7543801" cy="4985133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missing values in my dataset(No corrupted files found)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are statistically unusual but may still be valid.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99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C0212-0135-9C0B-96AC-8FD50CB7D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930400"/>
            <a:ext cx="7543800" cy="292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296244"/>
            <a:ext cx="7543800" cy="2684023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PILL DISPENSARY</a:t>
            </a:r>
            <a:endParaRPr sz="6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169" y="4455620"/>
            <a:ext cx="9188067" cy="1746875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</a:rPr>
              <a:t>Case Study: </a:t>
            </a:r>
            <a:r>
              <a:rPr lang="en-US" b="1" dirty="0">
                <a:solidFill>
                  <a:schemeClr val="tx1"/>
                </a:solidFill>
              </a:rPr>
              <a:t>CHUK Hospital of Rwanda</a:t>
            </a:r>
            <a:endParaRPr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DONE</a:t>
            </a:r>
            <a:r>
              <a:rPr b="1" dirty="0">
                <a:solidFill>
                  <a:schemeClr val="tx1"/>
                </a:solidFill>
              </a:rPr>
              <a:t> by: </a:t>
            </a:r>
            <a:r>
              <a:rPr lang="en-US" b="1" dirty="0">
                <a:solidFill>
                  <a:schemeClr val="tx1"/>
                </a:solidFill>
              </a:rPr>
              <a:t>UWIMANA Claudine</a:t>
            </a:r>
          </a:p>
          <a:p>
            <a:r>
              <a:rPr lang="en-US" b="1" dirty="0">
                <a:solidFill>
                  <a:schemeClr val="tx1"/>
                </a:solidFill>
              </a:rPr>
              <a:t>REG: 24RP07088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D46E-43B8-62D9-2D1E-4EB3160C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and evaluation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4496E-F22B-F6CF-B952-DFBFC287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247440"/>
            <a:ext cx="7543801" cy="36216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Choice: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used </a:t>
            </a:r>
            <a:r>
              <a:rPr lang="en-US" sz="2800" b="1" dirty="0"/>
              <a:t>Random Forest Classifier </a:t>
            </a:r>
            <a:r>
              <a:rPr lang="en-US" sz="2800" dirty="0"/>
              <a:t>was chosen because it is robust, flexible, handles both categorical and numerical features, and provides high predictive accuracy for your problem.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86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6B7D-76B8-562D-022E-065F8A7D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49559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E40F-61DC-E0B1-46CB-A1F1F2D46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782199"/>
            <a:ext cx="7543801" cy="508689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Confussion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0FBCF-5708-4F61-B3DC-A83977C4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9144000" cy="472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1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6FFD-998F-6814-A146-72CACAAC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5616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7B726-A9D7-4DCC-0184-50A839203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333041"/>
            <a:ext cx="7543801" cy="453605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Step2: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required libraries</a:t>
            </a:r>
          </a:p>
          <a:p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99901-F596-23D8-9B27-13BF8F6BD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874837"/>
            <a:ext cx="49339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2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8691-0B51-B8D9-E46A-24655029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55067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3A3C-A9BF-80B5-D8C3-A7C36F41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344058"/>
            <a:ext cx="7543801" cy="45250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F1-Confidence Curve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C9F801B-BDBB-0CAF-B148-996C9A51C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12" y="1901826"/>
            <a:ext cx="75553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47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0EAC-4DB3-49EF-7D85-D4D6CA2D3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64676"/>
          </a:xfrm>
        </p:spPr>
        <p:txBody>
          <a:bodyPr/>
          <a:lstStyle/>
          <a:p>
            <a:r>
              <a:rPr lang="en-US" b="1" dirty="0"/>
              <a:t>LINK TO ACCESS MY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6F3D-7DB1-DB09-2531-9AE5DF2F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733974"/>
            <a:ext cx="7543801" cy="4023360"/>
          </a:xfrm>
        </p:spPr>
        <p:txBody>
          <a:bodyPr/>
          <a:lstStyle/>
          <a:p>
            <a:r>
              <a:rPr lang="en-US" dirty="0"/>
              <a:t>VIA </a:t>
            </a:r>
            <a:r>
              <a:rPr lang="en-US" dirty="0" err="1"/>
              <a:t>Github:https</a:t>
            </a:r>
            <a:r>
              <a:rPr lang="en-US" dirty="0"/>
              <a:t>: //smart-pill-exziv5ywd2yg2i9nv57ufx.streamlit.app/</a:t>
            </a:r>
          </a:p>
          <a:p>
            <a:r>
              <a:rPr lang="en-US" dirty="0"/>
              <a:t>Via </a:t>
            </a:r>
            <a:r>
              <a:rPr lang="en-US" dirty="0" err="1"/>
              <a:t>streamlit:https</a:t>
            </a:r>
            <a:r>
              <a:rPr lang="en-US" dirty="0"/>
              <a:t>: //smart-pill-exziv5ywd2yg2i9nv57ufx.streamlit.app/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636703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8B59-DEB8-AF23-0071-777055F45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Thank you!!</a:t>
            </a:r>
          </a:p>
        </p:txBody>
      </p:sp>
    </p:spTree>
    <p:extLst>
      <p:ext uri="{BB962C8B-B14F-4D97-AF65-F5344CB8AC3E}">
        <p14:creationId xmlns:p14="http://schemas.microsoft.com/office/powerpoint/2010/main" val="18676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02368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393" y="1784835"/>
            <a:ext cx="8686800" cy="542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patients, especially the elderly or those with chronic illnesses, often forget to take their medication on time, leading to health complications.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solutions like manual pillboxes or reminders are insufficient, as they cannot ensure the patient takes the pills correctly or provide water for intake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smart system that can automatically dispense the correct medication with water at the scheduled time.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the system should notify the doctor if a dose is missed, enabling timely medical intervention and improving patient health outcomes.</a:t>
            </a:r>
            <a:endParaRPr lang="sv-S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 sz="1800"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9657"/>
            <a:ext cx="7543800" cy="1002536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Problem is Important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432193"/>
            <a:ext cx="7825282" cy="4847421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CHUK Medication non-adherence is a serious issue in healthcare that can lead to worsening of chronic illnesses, hospitalization, or even life-threatening conditions, particularly among the elderly or patients with multiple prescriptions.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solutions like manual pillboxes or reminders rely heavily on patient memory and cannot guarantee correct intake or provide water, which reduces their effectiveness.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gap in medication management directly affects patient safety, treatment outcomes, and increases the burden on healthcare providers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7948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Solving It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54201"/>
            <a:ext cx="7543801" cy="526626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Patient Adherence Patterns:</a:t>
            </a:r>
            <a:r>
              <a:rPr lang="en-US" sz="1600" dirty="0"/>
              <a:t> Tracking when and how patients take their medication can help identify adherence trends and risk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Early Medical Intervention:</a:t>
            </a:r>
            <a:r>
              <a:rPr lang="en-US" sz="1600" dirty="0"/>
              <a:t> Real-time notifications to doctors enable timely interventions, reducing complications and hospital visits.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Optimization of Treatment Plans:</a:t>
            </a:r>
            <a:r>
              <a:rPr lang="en-US" sz="1600" dirty="0"/>
              <a:t> Data collected can help healthcare providers adjust medication schedules or dosages based on patient behavior.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/>
              <a:t>Improved Healthcare Efficiency:</a:t>
            </a:r>
            <a:r>
              <a:rPr lang="en-US" sz="1600" dirty="0"/>
              <a:t> Reducing missed doses and medication errors can lower healthcare costs and improve overall patient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28F0-AC8F-A1D7-7EC5-8EE2514A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354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 Dataset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320A-9A0E-047B-2DC2-5221A2CE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25662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called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Insurance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is hosted on Kaggle. It is a dataset designed for the classification (dose taken/not taken) and send the notifications.</a:t>
            </a:r>
          </a:p>
          <a:p>
            <a:pPr algn="just"/>
            <a:endParaRPr lang="en-US" sz="3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16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79488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773716"/>
            <a:ext cx="7543801" cy="5084284"/>
          </a:xfrm>
        </p:spPr>
        <p:txBody>
          <a:bodyPr>
            <a:normAutofit/>
          </a:bodyPr>
          <a:lstStyle/>
          <a:p>
            <a:pPr lvl="0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sz="1600" dirty="0"/>
              <a:t>This dataset simulates patient records for a smart pill dispensary system,</a:t>
            </a:r>
          </a:p>
          <a:p>
            <a:pPr lvl="0" algn="just"/>
            <a:r>
              <a:rPr lang="en-US" sz="1600" dirty="0"/>
              <a:t> including medication schedules, </a:t>
            </a:r>
          </a:p>
          <a:p>
            <a:pPr lvl="0" algn="just"/>
            <a:r>
              <a:rPr lang="en-US" sz="1600" dirty="0"/>
              <a:t>patient demographics,</a:t>
            </a:r>
          </a:p>
          <a:p>
            <a:pPr lvl="0" algn="just"/>
            <a:r>
              <a:rPr lang="en-US" sz="1600" dirty="0"/>
              <a:t> cognitive impairment levels, </a:t>
            </a:r>
          </a:p>
          <a:p>
            <a:pPr lvl="0" algn="just"/>
            <a:r>
              <a:rPr lang="en-US" sz="1600" dirty="0"/>
              <a:t>and adherence behavior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CF85-2649-78BC-34AD-16858D124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56169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Cont</a:t>
            </a:r>
            <a:r>
              <a:rPr lang="en-US" dirty="0">
                <a:solidFill>
                  <a:srgbClr val="C00000"/>
                </a:solidFill>
              </a:rPr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57743-F2B1-9E58-A543-A85A42286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725662"/>
          </a:xfrm>
        </p:spPr>
        <p:txBody>
          <a:bodyPr>
            <a:normAutofit/>
          </a:bodyPr>
          <a:lstStyle/>
          <a:p>
            <a:pPr lvl="0" algn="just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Size: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comprised of a total of </a:t>
            </a: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8,358 images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already split into training, validation, and testing sets, which is a standard practice for machine learning projects.</a:t>
            </a:r>
          </a:p>
          <a:p>
            <a:pPr lvl="0" algn="just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is as follows:</a:t>
            </a:r>
          </a:p>
          <a:p>
            <a:pPr lvl="0" algn="just"/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5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24A4-43C4-0E80-C0FE-890D5B788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7129"/>
          </a:xfrm>
        </p:spPr>
        <p:txBody>
          <a:bodyPr/>
          <a:lstStyle/>
          <a:p>
            <a:r>
              <a:rPr lang="sv-SE" dirty="0"/>
              <a:t>Cont`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37573E-7BC5-A454-BB3D-8B9A6C2772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1176867"/>
            <a:ext cx="7543801" cy="402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1000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day_of_week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1000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missed_last_dose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1000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cognitive_impairment_level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1000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age_group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1000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dose_taken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(target)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1000 values</a:t>
            </a:r>
          </a:p>
        </p:txBody>
      </p:sp>
    </p:spTree>
    <p:extLst>
      <p:ext uri="{BB962C8B-B14F-4D97-AF65-F5344CB8AC3E}">
        <p14:creationId xmlns:p14="http://schemas.microsoft.com/office/powerpoint/2010/main" val="2051836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487</TotalTime>
  <Words>1156</Words>
  <Application>Microsoft Office PowerPoint</Application>
  <PresentationFormat>On-screen Show (4:3)</PresentationFormat>
  <Paragraphs>145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Bahnschrift SemiBold Condensed</vt:lpstr>
      <vt:lpstr>Cambria</vt:lpstr>
      <vt:lpstr>Gill Sans MT</vt:lpstr>
      <vt:lpstr>Times New Roman</vt:lpstr>
      <vt:lpstr>Wingdings</vt:lpstr>
      <vt:lpstr>Gallery</vt:lpstr>
      <vt:lpstr>PowerPoint Presentation</vt:lpstr>
      <vt:lpstr>SMART PILL DISPENSARY</vt:lpstr>
      <vt:lpstr>Problem Statement</vt:lpstr>
      <vt:lpstr>Why this Problem is Important? </vt:lpstr>
      <vt:lpstr>Insights from Solving It</vt:lpstr>
      <vt:lpstr>Chosen  Dataset</vt:lpstr>
      <vt:lpstr>Dataset Description </vt:lpstr>
      <vt:lpstr>Cont__</vt:lpstr>
      <vt:lpstr>Cont`</vt:lpstr>
      <vt:lpstr>cont</vt:lpstr>
      <vt:lpstr>PowerPoint Presentation</vt:lpstr>
      <vt:lpstr>Cont__</vt:lpstr>
      <vt:lpstr>Exploratory Data Analysis (EDA) </vt:lpstr>
      <vt:lpstr>Bar Charts for Class Distribution</vt:lpstr>
      <vt:lpstr>Cont__</vt:lpstr>
      <vt:lpstr>PowerPoint Presentation</vt:lpstr>
      <vt:lpstr>Cont__</vt:lpstr>
      <vt:lpstr>Feature Engineering Techniques </vt:lpstr>
      <vt:lpstr>PowerPoint Presentation</vt:lpstr>
      <vt:lpstr>Model building and evaluation process </vt:lpstr>
      <vt:lpstr>Cont__</vt:lpstr>
      <vt:lpstr>Cont__</vt:lpstr>
      <vt:lpstr>Cont__</vt:lpstr>
      <vt:lpstr>LINK TO ACCESS MY MODEL</vt:lpstr>
      <vt:lpstr> Thank you!!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Claudine 1</cp:lastModifiedBy>
  <cp:revision>55</cp:revision>
  <dcterms:created xsi:type="dcterms:W3CDTF">2013-01-27T09:14:16Z</dcterms:created>
  <dcterms:modified xsi:type="dcterms:W3CDTF">2025-09-30T17:18:08Z</dcterms:modified>
  <cp:category/>
</cp:coreProperties>
</file>