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05"/>
    <a:srgbClr val="FE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3710"/>
  </p:normalViewPr>
  <p:slideViewPr>
    <p:cSldViewPr snapToGrid="0" snapToObjects="1">
      <p:cViewPr varScale="1">
        <p:scale>
          <a:sx n="97" d="100"/>
          <a:sy n="97" d="100"/>
        </p:scale>
        <p:origin x="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69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20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04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46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65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90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1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69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86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3E01-8C82-1244-BAF0-CA56415AE545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92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74A3E01-8C82-1244-BAF0-CA56415AE545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19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74A3E01-8C82-1244-BAF0-CA56415AE545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A8E8E44-7DED-E041-A47C-0C0A861100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9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bnub.com/websocket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291" y="1723640"/>
            <a:ext cx="10342178" cy="4803284"/>
          </a:xfrm>
        </p:spPr>
        <p:txBody>
          <a:bodyPr>
            <a:noAutofit/>
          </a:bodyPr>
          <a:lstStyle/>
          <a:p>
            <a:r>
              <a:rPr lang="pt-BR" sz="3200" dirty="0"/>
              <a:t>Protocolo leve para comunicação em tempo real em aplicações web</a:t>
            </a:r>
          </a:p>
          <a:p>
            <a:r>
              <a:rPr lang="en-US" sz="3200" dirty="0"/>
              <a:t>Para </a:t>
            </a:r>
            <a:r>
              <a:rPr lang="en-US" sz="3200" dirty="0" err="1"/>
              <a:t>aplicações</a:t>
            </a:r>
            <a:r>
              <a:rPr lang="en-US" sz="3200" dirty="0"/>
              <a:t> web de tempo real </a:t>
            </a:r>
            <a:r>
              <a:rPr lang="en-US" sz="3200" dirty="0" err="1"/>
              <a:t>como</a:t>
            </a:r>
            <a:r>
              <a:rPr lang="en-US" sz="3200" dirty="0"/>
              <a:t> </a:t>
            </a:r>
            <a:r>
              <a:rPr lang="en-US" sz="3200" dirty="0" err="1"/>
              <a:t>jogos</a:t>
            </a:r>
            <a:r>
              <a:rPr lang="en-US" sz="3200" dirty="0"/>
              <a:t>, </a:t>
            </a:r>
            <a:r>
              <a:rPr lang="en-US" sz="3200" dirty="0" err="1"/>
              <a:t>mensagens</a:t>
            </a:r>
            <a:r>
              <a:rPr lang="en-US" sz="3200" dirty="0"/>
              <a:t> </a:t>
            </a:r>
            <a:r>
              <a:rPr lang="en-US" sz="3200" dirty="0" err="1"/>
              <a:t>instantâneas</a:t>
            </a:r>
            <a:r>
              <a:rPr lang="en-US" sz="3200" dirty="0"/>
              <a:t> e </a:t>
            </a:r>
            <a:r>
              <a:rPr lang="en-US" sz="3200" dirty="0" err="1"/>
              <a:t>edição</a:t>
            </a:r>
            <a:r>
              <a:rPr lang="en-US" sz="3200" dirty="0"/>
              <a:t> </a:t>
            </a:r>
            <a:r>
              <a:rPr lang="en-US" sz="3200" dirty="0" err="1"/>
              <a:t>colaborativa</a:t>
            </a:r>
            <a:r>
              <a:rPr lang="en-US" sz="3200" dirty="0"/>
              <a:t> de </a:t>
            </a:r>
            <a:r>
              <a:rPr lang="en-US" sz="3200" dirty="0" err="1"/>
              <a:t>documentos</a:t>
            </a:r>
            <a:endParaRPr lang="en-US" sz="3200" dirty="0"/>
          </a:p>
          <a:p>
            <a:r>
              <a:rPr lang="en-US" sz="3200" dirty="0" err="1"/>
              <a:t>Utiliza</a:t>
            </a:r>
            <a:r>
              <a:rPr lang="en-US" sz="3200" dirty="0"/>
              <a:t> </a:t>
            </a:r>
            <a:r>
              <a:rPr lang="en-US" sz="3200" dirty="0" err="1"/>
              <a:t>inicialmente</a:t>
            </a:r>
            <a:r>
              <a:rPr lang="en-US" sz="3200" dirty="0"/>
              <a:t> o HTTP para </a:t>
            </a:r>
            <a:r>
              <a:rPr lang="en-US" sz="3200" dirty="0" err="1"/>
              <a:t>estabelecer</a:t>
            </a:r>
            <a:r>
              <a:rPr lang="en-US" sz="3200" dirty="0"/>
              <a:t> </a:t>
            </a:r>
            <a:r>
              <a:rPr lang="en-US" sz="3200" dirty="0" err="1"/>
              <a:t>conexão</a:t>
            </a:r>
            <a:endParaRPr lang="en-US" sz="3200" dirty="0"/>
          </a:p>
          <a:p>
            <a:r>
              <a:rPr lang="en-US" sz="3200" dirty="0"/>
              <a:t>Como o </a:t>
            </a:r>
            <a:r>
              <a:rPr lang="en-US" sz="3200" dirty="0" err="1"/>
              <a:t>cabeçalho</a:t>
            </a:r>
            <a:r>
              <a:rPr lang="en-US" sz="3200" dirty="0"/>
              <a:t> e </a:t>
            </a:r>
            <a:r>
              <a:rPr lang="en-US" sz="3200" dirty="0" err="1"/>
              <a:t>corpo</a:t>
            </a:r>
            <a:r>
              <a:rPr lang="en-US" sz="3200" dirty="0"/>
              <a:t> das </a:t>
            </a:r>
            <a:r>
              <a:rPr lang="en-US" sz="3200" dirty="0" err="1"/>
              <a:t>mensagens</a:t>
            </a:r>
            <a:r>
              <a:rPr lang="en-US" sz="3200" dirty="0"/>
              <a:t> HTTP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longos</a:t>
            </a:r>
            <a:r>
              <a:rPr lang="en-US" sz="3200" dirty="0"/>
              <a:t>, </a:t>
            </a:r>
            <a:r>
              <a:rPr lang="en-US" sz="3200" dirty="0" err="1"/>
              <a:t>após</a:t>
            </a:r>
            <a:r>
              <a:rPr lang="en-US" sz="3200" dirty="0"/>
              <a:t> a </a:t>
            </a:r>
            <a:r>
              <a:rPr lang="en-US" sz="3200" dirty="0" err="1"/>
              <a:t>conexão</a:t>
            </a:r>
            <a:r>
              <a:rPr lang="en-US" sz="3200" dirty="0"/>
              <a:t> </a:t>
            </a:r>
            <a:r>
              <a:rPr lang="en-US" sz="3200" dirty="0" err="1"/>
              <a:t>ser</a:t>
            </a:r>
            <a:r>
              <a:rPr lang="en-US" sz="3200" dirty="0"/>
              <a:t> </a:t>
            </a:r>
            <a:r>
              <a:rPr lang="en-US" sz="3200" dirty="0" err="1"/>
              <a:t>estabelecida</a:t>
            </a:r>
            <a:r>
              <a:rPr lang="en-US" sz="3200" dirty="0"/>
              <a:t>, </a:t>
            </a:r>
            <a:r>
              <a:rPr lang="en-US" sz="3200" dirty="0" err="1"/>
              <a:t>mensagens</a:t>
            </a:r>
            <a:r>
              <a:rPr lang="en-US" sz="3200" dirty="0"/>
              <a:t> HTTP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mais</a:t>
            </a:r>
            <a:r>
              <a:rPr lang="en-US" sz="3200" dirty="0"/>
              <a:t> </a:t>
            </a:r>
            <a:r>
              <a:rPr lang="en-US" sz="3200" dirty="0" err="1"/>
              <a:t>enviadas</a:t>
            </a:r>
            <a:endParaRPr lang="en-US" sz="3200" dirty="0"/>
          </a:p>
          <a:p>
            <a:endParaRPr lang="pt-BR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CC403-E917-AC49-BB75-FFC4674B000D}"/>
              </a:ext>
            </a:extLst>
          </p:cNvPr>
          <p:cNvSpPr/>
          <p:nvPr/>
        </p:nvSpPr>
        <p:spPr>
          <a:xfrm>
            <a:off x="1056291" y="113777"/>
            <a:ext cx="621915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38921-E742-5940-BC9F-4CAC706A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561" y="216864"/>
            <a:ext cx="4089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0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BAEB-9907-DC45-A478-033AB322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403135"/>
            <a:ext cx="11067393" cy="5202621"/>
          </a:xfrm>
        </p:spPr>
        <p:txBody>
          <a:bodyPr>
            <a:noAutofit/>
          </a:bodyPr>
          <a:lstStyle/>
          <a:p>
            <a:r>
              <a:rPr lang="en-US" sz="2600" dirty="0" err="1"/>
              <a:t>Após</a:t>
            </a:r>
            <a:r>
              <a:rPr lang="en-US" sz="2600" dirty="0"/>
              <a:t> </a:t>
            </a:r>
            <a:r>
              <a:rPr lang="en-US" sz="2600" dirty="0" err="1"/>
              <a:t>estabelecer</a:t>
            </a:r>
            <a:r>
              <a:rPr lang="en-US" sz="2600" dirty="0"/>
              <a:t> a </a:t>
            </a:r>
            <a:r>
              <a:rPr lang="en-US" sz="2600" dirty="0" err="1"/>
              <a:t>conexão</a:t>
            </a:r>
            <a:r>
              <a:rPr lang="en-US" sz="2600" dirty="0"/>
              <a:t>, </a:t>
            </a:r>
            <a:r>
              <a:rPr lang="en-US" sz="2600" dirty="0" err="1"/>
              <a:t>ela</a:t>
            </a:r>
            <a:r>
              <a:rPr lang="en-US" sz="2600" dirty="0"/>
              <a:t> </a:t>
            </a:r>
            <a:r>
              <a:rPr lang="en-US" sz="2600" dirty="0" err="1"/>
              <a:t>é</a:t>
            </a:r>
            <a:r>
              <a:rPr lang="en-US" sz="2600" dirty="0"/>
              <a:t> </a:t>
            </a:r>
            <a:r>
              <a:rPr lang="en-US" sz="2600" dirty="0" err="1"/>
              <a:t>mantida</a:t>
            </a:r>
            <a:r>
              <a:rPr lang="en-US" sz="2600" dirty="0"/>
              <a:t> e </a:t>
            </a:r>
            <a:r>
              <a:rPr lang="en-US" sz="2600" dirty="0" err="1"/>
              <a:t>é</a:t>
            </a:r>
            <a:r>
              <a:rPr lang="en-US" sz="2600" dirty="0"/>
              <a:t> </a:t>
            </a:r>
            <a:r>
              <a:rPr lang="en-US" sz="2600" dirty="0" err="1"/>
              <a:t>apenas</a:t>
            </a:r>
            <a:r>
              <a:rPr lang="en-US" sz="2600" dirty="0"/>
              <a:t> </a:t>
            </a:r>
            <a:r>
              <a:rPr lang="en-US" sz="2600" dirty="0" err="1"/>
              <a:t>feita</a:t>
            </a:r>
            <a:r>
              <a:rPr lang="en-US" sz="2600" dirty="0"/>
              <a:t> </a:t>
            </a:r>
            <a:r>
              <a:rPr lang="en-US" sz="2600" dirty="0" err="1"/>
              <a:t>troca</a:t>
            </a:r>
            <a:r>
              <a:rPr lang="en-US" sz="2600" dirty="0"/>
              <a:t> de dados no canal</a:t>
            </a:r>
          </a:p>
          <a:p>
            <a:r>
              <a:rPr lang="en-US" sz="2600" dirty="0" err="1"/>
              <a:t>Diferente</a:t>
            </a:r>
            <a:r>
              <a:rPr lang="en-US" sz="2600" dirty="0"/>
              <a:t> de </a:t>
            </a:r>
            <a:r>
              <a:rPr lang="en-US" sz="2600" dirty="0" err="1"/>
              <a:t>requisições</a:t>
            </a:r>
            <a:r>
              <a:rPr lang="en-US" sz="2600" dirty="0"/>
              <a:t> HTTP que </a:t>
            </a:r>
            <a:r>
              <a:rPr lang="en-US" sz="2600" dirty="0" err="1"/>
              <a:t>normalmente</a:t>
            </a:r>
            <a:r>
              <a:rPr lang="en-US" sz="2600" dirty="0"/>
              <a:t> </a:t>
            </a:r>
            <a:r>
              <a:rPr lang="en-US" sz="2600" dirty="0" err="1"/>
              <a:t>requerem</a:t>
            </a:r>
            <a:r>
              <a:rPr lang="en-US" sz="2600" dirty="0"/>
              <a:t> </a:t>
            </a:r>
            <a:r>
              <a:rPr lang="en-US" sz="2600" dirty="0" err="1"/>
              <a:t>uma</a:t>
            </a:r>
            <a:r>
              <a:rPr lang="en-US" sz="2600" dirty="0"/>
              <a:t> nova </a:t>
            </a:r>
            <a:r>
              <a:rPr lang="en-US" sz="2600" dirty="0" err="1"/>
              <a:t>conexão</a:t>
            </a:r>
            <a:r>
              <a:rPr lang="en-US" sz="2600" dirty="0"/>
              <a:t> a </a:t>
            </a:r>
            <a:r>
              <a:rPr lang="en-US" sz="2600" dirty="0" err="1"/>
              <a:t>cada</a:t>
            </a:r>
            <a:r>
              <a:rPr lang="en-US" sz="2600" dirty="0"/>
              <a:t> </a:t>
            </a:r>
            <a:r>
              <a:rPr lang="en-US" sz="2600" dirty="0" err="1"/>
              <a:t>acesso</a:t>
            </a:r>
            <a:r>
              <a:rPr lang="en-US" sz="2600" dirty="0"/>
              <a:t> (</a:t>
            </a:r>
            <a:r>
              <a:rPr lang="en-US" sz="2600" dirty="0" err="1"/>
              <a:t>como</a:t>
            </a:r>
            <a:r>
              <a:rPr lang="en-US" sz="2600" dirty="0"/>
              <a:t> a </a:t>
            </a:r>
            <a:r>
              <a:rPr lang="en-US" sz="2600" dirty="0" err="1"/>
              <a:t>cada</a:t>
            </a:r>
            <a:r>
              <a:rPr lang="en-US" sz="2600" dirty="0"/>
              <a:t> </a:t>
            </a:r>
            <a:r>
              <a:rPr lang="en-US" sz="2600" dirty="0" err="1"/>
              <a:t>página</a:t>
            </a:r>
            <a:r>
              <a:rPr lang="en-US" sz="2600" dirty="0"/>
              <a:t> </a:t>
            </a:r>
            <a:r>
              <a:rPr lang="en-US" sz="2600" dirty="0" err="1"/>
              <a:t>ou</a:t>
            </a:r>
            <a:r>
              <a:rPr lang="en-US" sz="2600" dirty="0"/>
              <a:t> </a:t>
            </a:r>
            <a:r>
              <a:rPr lang="en-US" sz="2600" dirty="0" err="1"/>
              <a:t>atualização</a:t>
            </a:r>
            <a:r>
              <a:rPr lang="en-US" sz="2600" dirty="0"/>
              <a:t> de </a:t>
            </a:r>
            <a:r>
              <a:rPr lang="en-US" sz="2600" dirty="0" err="1"/>
              <a:t>página</a:t>
            </a:r>
            <a:r>
              <a:rPr lang="en-US" sz="2600" dirty="0"/>
              <a:t> </a:t>
            </a:r>
            <a:r>
              <a:rPr lang="en-US" sz="2600" dirty="0" err="1"/>
              <a:t>solicitada</a:t>
            </a:r>
            <a:r>
              <a:rPr lang="en-US" sz="2600" dirty="0"/>
              <a:t>)</a:t>
            </a:r>
          </a:p>
          <a:p>
            <a:r>
              <a:rPr lang="en-US" sz="2600" dirty="0" err="1"/>
              <a:t>Apenas</a:t>
            </a:r>
            <a:r>
              <a:rPr lang="en-US" sz="2600" dirty="0"/>
              <a:t> </a:t>
            </a:r>
            <a:r>
              <a:rPr lang="en-US" sz="2600" dirty="0" err="1"/>
              <a:t>mensagens</a:t>
            </a:r>
            <a:r>
              <a:rPr lang="en-US" sz="2600" dirty="0"/>
              <a:t> com um </a:t>
            </a:r>
            <a:r>
              <a:rPr lang="en-US" sz="2600" dirty="0" err="1"/>
              <a:t>pequeno</a:t>
            </a:r>
            <a:r>
              <a:rPr lang="en-US" sz="2600" dirty="0"/>
              <a:t> </a:t>
            </a:r>
            <a:r>
              <a:rPr lang="en-US" sz="2600" dirty="0" err="1"/>
              <a:t>cabeçalho</a:t>
            </a:r>
            <a:r>
              <a:rPr lang="en-US" sz="2600" dirty="0"/>
              <a:t> WebSocket </a:t>
            </a:r>
            <a:r>
              <a:rPr lang="en-US" sz="2600" dirty="0" err="1"/>
              <a:t>são</a:t>
            </a:r>
            <a:r>
              <a:rPr lang="en-US" sz="2600" dirty="0"/>
              <a:t> </a:t>
            </a:r>
            <a:r>
              <a:rPr lang="en-US" sz="2600" dirty="0" err="1"/>
              <a:t>enviadas</a:t>
            </a:r>
            <a:r>
              <a:rPr lang="en-US" sz="2600" dirty="0"/>
              <a:t>, </a:t>
            </a:r>
            <a:r>
              <a:rPr lang="en-US" sz="2600" dirty="0" err="1"/>
              <a:t>tornando</a:t>
            </a:r>
            <a:r>
              <a:rPr lang="en-US" sz="2600" dirty="0"/>
              <a:t> </a:t>
            </a:r>
            <a:r>
              <a:rPr lang="en-US" sz="2600" dirty="0" err="1"/>
              <a:t>extremamente</a:t>
            </a:r>
            <a:r>
              <a:rPr lang="en-US" sz="2600" dirty="0"/>
              <a:t> </a:t>
            </a:r>
            <a:r>
              <a:rPr lang="en-US" sz="2600" dirty="0" err="1"/>
              <a:t>leve</a:t>
            </a:r>
            <a:r>
              <a:rPr lang="en-US" sz="2600" dirty="0"/>
              <a:t> e </a:t>
            </a:r>
            <a:r>
              <a:rPr lang="en-US" sz="2600" dirty="0" err="1"/>
              <a:t>rápido</a:t>
            </a:r>
            <a:r>
              <a:rPr lang="en-US" sz="2600" dirty="0"/>
              <a:t> e </a:t>
            </a:r>
            <a:r>
              <a:rPr lang="en-US" sz="2600" dirty="0" err="1"/>
              <a:t>eficiente</a:t>
            </a:r>
            <a:r>
              <a:rPr lang="en-US" sz="2600" dirty="0"/>
              <a:t> a </a:t>
            </a:r>
            <a:r>
              <a:rPr lang="en-US" sz="2600" dirty="0" err="1"/>
              <a:t>troca</a:t>
            </a:r>
            <a:r>
              <a:rPr lang="en-US" sz="2600" dirty="0"/>
              <a:t> de </a:t>
            </a:r>
            <a:r>
              <a:rPr lang="en-US" sz="2600" dirty="0" err="1"/>
              <a:t>mensagens</a:t>
            </a:r>
            <a:endParaRPr lang="en-US" sz="2600" dirty="0"/>
          </a:p>
          <a:p>
            <a:r>
              <a:rPr lang="en-US" sz="2600" dirty="0" err="1"/>
              <a:t>Diferente</a:t>
            </a:r>
            <a:r>
              <a:rPr lang="en-US" sz="2600" dirty="0"/>
              <a:t> de sockets </a:t>
            </a:r>
            <a:r>
              <a:rPr lang="en-US" sz="2600" dirty="0" err="1"/>
              <a:t>tradicionais</a:t>
            </a:r>
            <a:r>
              <a:rPr lang="en-US" sz="2600" dirty="0"/>
              <a:t>, </a:t>
            </a:r>
            <a:r>
              <a:rPr lang="en-US" sz="2600" dirty="0" err="1"/>
              <a:t>como</a:t>
            </a:r>
            <a:r>
              <a:rPr lang="en-US" sz="2600" dirty="0"/>
              <a:t> </a:t>
            </a:r>
            <a:r>
              <a:rPr lang="en-US" sz="2600" dirty="0" err="1"/>
              <a:t>WebSockets</a:t>
            </a:r>
            <a:r>
              <a:rPr lang="en-US" sz="2600" dirty="0"/>
              <a:t> </a:t>
            </a:r>
            <a:r>
              <a:rPr lang="en-US" sz="2600" dirty="0" err="1"/>
              <a:t>reutilizam</a:t>
            </a:r>
            <a:r>
              <a:rPr lang="en-US" sz="2600" dirty="0"/>
              <a:t> a </a:t>
            </a:r>
            <a:r>
              <a:rPr lang="en-US" sz="2600" dirty="0" err="1"/>
              <a:t>conexão</a:t>
            </a:r>
            <a:r>
              <a:rPr lang="en-US" sz="2600" dirty="0"/>
              <a:t> HTTP </a:t>
            </a:r>
            <a:r>
              <a:rPr lang="en-US" sz="2600" dirty="0" err="1"/>
              <a:t>estabelecida</a:t>
            </a:r>
            <a:r>
              <a:rPr lang="en-US" sz="2600" dirty="0"/>
              <a:t> </a:t>
            </a:r>
            <a:r>
              <a:rPr lang="en-US" sz="2600" dirty="0" err="1"/>
              <a:t>normalmente</a:t>
            </a:r>
            <a:r>
              <a:rPr lang="en-US" sz="2600" dirty="0"/>
              <a:t> </a:t>
            </a:r>
            <a:r>
              <a:rPr lang="en-US" sz="2600" dirty="0" err="1"/>
              <a:t>na</a:t>
            </a:r>
            <a:r>
              <a:rPr lang="en-US" sz="2600" dirty="0"/>
              <a:t> porta 80, </a:t>
            </a:r>
            <a:r>
              <a:rPr lang="en-US" sz="2600" dirty="0" err="1"/>
              <a:t>não</a:t>
            </a:r>
            <a:r>
              <a:rPr lang="en-US" sz="2600" dirty="0"/>
              <a:t> </a:t>
            </a:r>
            <a:r>
              <a:rPr lang="en-US" sz="2600" dirty="0" err="1"/>
              <a:t>há</a:t>
            </a:r>
            <a:r>
              <a:rPr lang="en-US" sz="2600" dirty="0"/>
              <a:t> </a:t>
            </a:r>
            <a:r>
              <a:rPr lang="en-US" sz="2600" dirty="0" err="1"/>
              <a:t>problemas</a:t>
            </a:r>
            <a:r>
              <a:rPr lang="en-US" sz="2600" dirty="0"/>
              <a:t> com firewalls</a:t>
            </a:r>
          </a:p>
          <a:p>
            <a:r>
              <a:rPr lang="en-US" sz="2600" dirty="0"/>
              <a:t>A </a:t>
            </a:r>
            <a:r>
              <a:rPr lang="en-US" sz="2600" dirty="0" err="1"/>
              <a:t>leveza</a:t>
            </a:r>
            <a:r>
              <a:rPr lang="en-US" sz="2600" dirty="0"/>
              <a:t> e </a:t>
            </a:r>
            <a:r>
              <a:rPr lang="en-US" sz="2600" dirty="0" err="1"/>
              <a:t>rapidez</a:t>
            </a:r>
            <a:r>
              <a:rPr lang="en-US" sz="2600" dirty="0"/>
              <a:t> </a:t>
            </a:r>
            <a:r>
              <a:rPr lang="en-US" sz="2600" dirty="0" err="1"/>
              <a:t>na</a:t>
            </a:r>
            <a:r>
              <a:rPr lang="en-US" sz="2600" dirty="0"/>
              <a:t> </a:t>
            </a:r>
            <a:r>
              <a:rPr lang="en-US" sz="2600" dirty="0" err="1"/>
              <a:t>troca</a:t>
            </a:r>
            <a:r>
              <a:rPr lang="en-US" sz="2600" dirty="0"/>
              <a:t> de </a:t>
            </a:r>
            <a:r>
              <a:rPr lang="en-US" sz="2600" dirty="0" err="1"/>
              <a:t>mensagens</a:t>
            </a:r>
            <a:r>
              <a:rPr lang="en-US" sz="2600" dirty="0"/>
              <a:t> </a:t>
            </a:r>
            <a:r>
              <a:rPr lang="en-US" sz="2600" dirty="0" err="1"/>
              <a:t>ameniza</a:t>
            </a:r>
            <a:r>
              <a:rPr lang="en-US" sz="2600" dirty="0"/>
              <a:t> </a:t>
            </a:r>
            <a:r>
              <a:rPr lang="en-US" sz="2600" dirty="0" err="1"/>
              <a:t>problemas</a:t>
            </a:r>
            <a:r>
              <a:rPr lang="en-US" sz="2600" dirty="0"/>
              <a:t> de </a:t>
            </a:r>
            <a:r>
              <a:rPr lang="en-US" sz="2600" dirty="0" err="1"/>
              <a:t>escalabilidade</a:t>
            </a:r>
            <a:r>
              <a:rPr lang="en-US" sz="2600" dirty="0"/>
              <a:t> </a:t>
            </a:r>
            <a:r>
              <a:rPr lang="en-US" sz="2600" dirty="0" err="1"/>
              <a:t>geográfica</a:t>
            </a:r>
            <a:r>
              <a:rPr lang="en-US" sz="2600" dirty="0"/>
              <a:t> e de </a:t>
            </a:r>
            <a:r>
              <a:rPr lang="en-US" sz="2600" dirty="0" err="1"/>
              <a:t>tamanho</a:t>
            </a:r>
            <a:endParaRPr lang="en-US" sz="2600" dirty="0"/>
          </a:p>
          <a:p>
            <a:endParaRPr lang="en-US" sz="2600" dirty="0"/>
          </a:p>
          <a:p>
            <a:endParaRPr lang="pt-BR" sz="2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12CCC-0F51-5147-857A-F33544398307}"/>
              </a:ext>
            </a:extLst>
          </p:cNvPr>
          <p:cNvSpPr/>
          <p:nvPr/>
        </p:nvSpPr>
        <p:spPr>
          <a:xfrm>
            <a:off x="1056291" y="113777"/>
            <a:ext cx="621915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3C519-715D-D949-9095-5135B680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561" y="216864"/>
            <a:ext cx="40894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BB203C-B4BA-8246-A0A0-1DF3BD36D48A}"/>
              </a:ext>
            </a:extLst>
          </p:cNvPr>
          <p:cNvSpPr/>
          <p:nvPr/>
        </p:nvSpPr>
        <p:spPr>
          <a:xfrm>
            <a:off x="1248479" y="1876093"/>
            <a:ext cx="435414" cy="441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7FF91-097A-324E-97A4-250471A09858}"/>
              </a:ext>
            </a:extLst>
          </p:cNvPr>
          <p:cNvSpPr/>
          <p:nvPr/>
        </p:nvSpPr>
        <p:spPr>
          <a:xfrm>
            <a:off x="9898510" y="1876094"/>
            <a:ext cx="435414" cy="4414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Tempo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BD6CF-6F16-8845-A713-DA686B8428D9}"/>
              </a:ext>
            </a:extLst>
          </p:cNvPr>
          <p:cNvSpPr/>
          <p:nvPr/>
        </p:nvSpPr>
        <p:spPr>
          <a:xfrm>
            <a:off x="0" y="113777"/>
            <a:ext cx="1212366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Funcionamento</a:t>
            </a:r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endParaRPr lang="en-US" sz="6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ECBAB-7200-B749-97D5-B8E62492CBCA}"/>
              </a:ext>
            </a:extLst>
          </p:cNvPr>
          <p:cNvSpPr/>
          <p:nvPr/>
        </p:nvSpPr>
        <p:spPr>
          <a:xfrm>
            <a:off x="780326" y="1321341"/>
            <a:ext cx="13717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FFC1C6-B65B-3E46-8C35-0C3E2AB57E27}"/>
              </a:ext>
            </a:extLst>
          </p:cNvPr>
          <p:cNvSpPr/>
          <p:nvPr/>
        </p:nvSpPr>
        <p:spPr>
          <a:xfrm>
            <a:off x="9323720" y="1321341"/>
            <a:ext cx="16165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Servidor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04EB5E-EE99-0042-ADBE-CEA1D84628C0}"/>
              </a:ext>
            </a:extLst>
          </p:cNvPr>
          <p:cNvCxnSpPr/>
          <p:nvPr/>
        </p:nvCxnSpPr>
        <p:spPr>
          <a:xfrm>
            <a:off x="1795694" y="2317525"/>
            <a:ext cx="8012036" cy="0"/>
          </a:xfrm>
          <a:prstGeom prst="straightConnector1">
            <a:avLst/>
          </a:prstGeom>
          <a:ln w="136525">
            <a:solidFill>
              <a:schemeClr val="tx1"/>
            </a:solidFill>
            <a:tailEnd type="triangl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F5712B-5BA2-3940-B0EA-E8E09BEEE599}"/>
              </a:ext>
            </a:extLst>
          </p:cNvPr>
          <p:cNvSpPr txBox="1"/>
          <p:nvPr/>
        </p:nvSpPr>
        <p:spPr>
          <a:xfrm>
            <a:off x="2031477" y="2452690"/>
            <a:ext cx="7643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Requisição HTTP: </a:t>
            </a:r>
            <a:r>
              <a:rPr lang="pt-BR" sz="2200" b="1" i="1" dirty="0" err="1"/>
              <a:t>Handshake</a:t>
            </a:r>
            <a:r>
              <a:rPr lang="pt-BR" sz="2200" b="1" dirty="0"/>
              <a:t> solicitando HTTP </a:t>
            </a:r>
            <a:r>
              <a:rPr lang="pt-BR" sz="2200" b="1" i="1" dirty="0"/>
              <a:t>Upgrade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813B0E-8B4B-6B4E-909F-57F53F9765A6}"/>
              </a:ext>
            </a:extLst>
          </p:cNvPr>
          <p:cNvCxnSpPr/>
          <p:nvPr/>
        </p:nvCxnSpPr>
        <p:spPr>
          <a:xfrm>
            <a:off x="1795692" y="3050622"/>
            <a:ext cx="8012036" cy="0"/>
          </a:xfrm>
          <a:prstGeom prst="straightConnector1">
            <a:avLst/>
          </a:prstGeom>
          <a:ln w="136525">
            <a:solidFill>
              <a:schemeClr val="tx1"/>
            </a:solidFill>
            <a:headEnd type="triangle" w="sm" len="sm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FF60CF-83C9-604B-8886-BF2A3E87EA3E}"/>
              </a:ext>
            </a:extLst>
          </p:cNvPr>
          <p:cNvSpPr txBox="1"/>
          <p:nvPr/>
        </p:nvSpPr>
        <p:spPr>
          <a:xfrm>
            <a:off x="4903502" y="3111885"/>
            <a:ext cx="186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/>
              <a:t>Conexão aberta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7754ECD-9FCB-F347-853B-D74B1FAACBD9}"/>
              </a:ext>
            </a:extLst>
          </p:cNvPr>
          <p:cNvGrpSpPr/>
          <p:nvPr/>
        </p:nvGrpSpPr>
        <p:grpSpPr>
          <a:xfrm>
            <a:off x="1795694" y="3900379"/>
            <a:ext cx="8012036" cy="951427"/>
            <a:chOff x="1795694" y="4288282"/>
            <a:chExt cx="8012036" cy="95142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CE5CAE8-F1FD-CF46-AA48-4FAD70D16796}"/>
                </a:ext>
              </a:extLst>
            </p:cNvPr>
            <p:cNvCxnSpPr/>
            <p:nvPr/>
          </p:nvCxnSpPr>
          <p:spPr>
            <a:xfrm>
              <a:off x="1795694" y="4776535"/>
              <a:ext cx="8012036" cy="0"/>
            </a:xfrm>
            <a:prstGeom prst="straightConnector1">
              <a:avLst/>
            </a:prstGeom>
            <a:ln w="158750">
              <a:solidFill>
                <a:srgbClr val="00B050"/>
              </a:solidFill>
              <a:headEnd type="triangle" w="sm" len="sm"/>
              <a:tailEnd type="triangl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29D36F-824E-0346-844A-49338225194B}"/>
                </a:ext>
              </a:extLst>
            </p:cNvPr>
            <p:cNvSpPr txBox="1"/>
            <p:nvPr/>
          </p:nvSpPr>
          <p:spPr>
            <a:xfrm>
              <a:off x="2569651" y="4288282"/>
              <a:ext cx="62432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/>
                <a:t>Mensagens </a:t>
              </a:r>
              <a:r>
                <a:rPr lang="pt-BR" sz="2200" b="1" dirty="0" err="1"/>
                <a:t>bi-direcionais</a:t>
              </a:r>
              <a:r>
                <a:rPr lang="pt-BR" sz="2200" b="1" dirty="0"/>
                <a:t> (canal </a:t>
              </a:r>
              <a:r>
                <a:rPr lang="pt-BR" sz="2200" b="1" i="1" dirty="0" err="1"/>
                <a:t>full</a:t>
              </a:r>
              <a:r>
                <a:rPr lang="pt-BR" sz="2200" b="1" i="1" dirty="0"/>
                <a:t>-duplex</a:t>
              </a:r>
              <a:r>
                <a:rPr lang="pt-BR" sz="2200" b="1" dirty="0"/>
                <a:t>)</a:t>
              </a:r>
              <a:endParaRPr lang="pt-BR" sz="2200" b="1" i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302859-E189-6344-AA84-39D9B2088E44}"/>
                </a:ext>
              </a:extLst>
            </p:cNvPr>
            <p:cNvSpPr txBox="1"/>
            <p:nvPr/>
          </p:nvSpPr>
          <p:spPr>
            <a:xfrm>
              <a:off x="4188024" y="4839599"/>
              <a:ext cx="32851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00B050"/>
                  </a:solidFill>
                </a:rPr>
                <a:t>Conexão aberta e persistente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1698B9-7FEA-2C4D-B263-BDF4F599771C}"/>
              </a:ext>
            </a:extLst>
          </p:cNvPr>
          <p:cNvCxnSpPr/>
          <p:nvPr/>
        </p:nvCxnSpPr>
        <p:spPr>
          <a:xfrm>
            <a:off x="1795694" y="5974709"/>
            <a:ext cx="8012036" cy="0"/>
          </a:xfrm>
          <a:prstGeom prst="straightConnector1">
            <a:avLst/>
          </a:prstGeom>
          <a:ln w="136525">
            <a:solidFill>
              <a:srgbClr val="FF0000"/>
            </a:solidFill>
            <a:headEnd type="triangle" w="sm" len="sm"/>
            <a:tailEnd type="triangl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D173A2-55A9-F541-A80E-14164EE9264E}"/>
              </a:ext>
            </a:extLst>
          </p:cNvPr>
          <p:cNvSpPr txBox="1"/>
          <p:nvPr/>
        </p:nvSpPr>
        <p:spPr>
          <a:xfrm>
            <a:off x="3532872" y="5486456"/>
            <a:ext cx="4537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200" b="1" dirty="0"/>
              <a:t>Algum dos lados fecha a conexão</a:t>
            </a:r>
            <a:endParaRPr lang="pt-BR" sz="2200" b="1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7D254-56A9-AC44-9209-79EF50D29516}"/>
              </a:ext>
            </a:extLst>
          </p:cNvPr>
          <p:cNvSpPr txBox="1"/>
          <p:nvPr/>
        </p:nvSpPr>
        <p:spPr>
          <a:xfrm>
            <a:off x="4839452" y="6022007"/>
            <a:ext cx="1982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rgbClr val="FF0000"/>
                </a:solidFill>
              </a:rPr>
              <a:t>Conexão fechada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886AFB-C458-0B49-BA3C-C0066F60B890}"/>
              </a:ext>
            </a:extLst>
          </p:cNvPr>
          <p:cNvSpPr txBox="1"/>
          <p:nvPr/>
        </p:nvSpPr>
        <p:spPr>
          <a:xfrm>
            <a:off x="8572693" y="6517082"/>
            <a:ext cx="36118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Imagem adaptada de </a:t>
            </a:r>
            <a:r>
              <a:rPr lang="pt-BR" sz="1100" dirty="0">
                <a:hlinkClick r:id="rId2"/>
              </a:rPr>
              <a:t>https://www.pubnub.com/websockets/</a:t>
            </a:r>
            <a:r>
              <a:rPr lang="pt-BR" sz="1100" dirty="0"/>
              <a:t> 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8C6E0C-4DD3-1B46-A8DF-CB0CE35170BA}"/>
              </a:ext>
            </a:extLst>
          </p:cNvPr>
          <p:cNvSpPr/>
          <p:nvPr/>
        </p:nvSpPr>
        <p:spPr>
          <a:xfrm>
            <a:off x="2201917" y="4325653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7FCCFC-5C86-4E4A-B903-78CF5974509F}"/>
              </a:ext>
            </a:extLst>
          </p:cNvPr>
          <p:cNvSpPr/>
          <p:nvPr/>
        </p:nvSpPr>
        <p:spPr>
          <a:xfrm>
            <a:off x="2201917" y="4329173"/>
            <a:ext cx="144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1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0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58698 -0.0009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9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7037E-6 L 0.58698 -0.0009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0"/>
                            </p:stCondLst>
                            <p:childTnLst>
                              <p:par>
                                <p:cTn id="3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21" grpId="0"/>
      <p:bldP spid="21" grpId="1"/>
      <p:bldP spid="22" grpId="0"/>
      <p:bldP spid="22" grpId="1"/>
      <p:bldP spid="29" grpId="0" animBg="1"/>
      <p:bldP spid="27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{559F2930-5B27-7A41-BB20-C034972AB6E0}tf10001120</Template>
  <TotalTime>811</TotalTime>
  <Words>204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Parcel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17</cp:revision>
  <dcterms:created xsi:type="dcterms:W3CDTF">2018-11-06T15:55:05Z</dcterms:created>
  <dcterms:modified xsi:type="dcterms:W3CDTF">2018-11-07T11:39:48Z</dcterms:modified>
</cp:coreProperties>
</file>