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40"/>
  </p:notesMasterIdLst>
  <p:sldIdLst>
    <p:sldId id="266" r:id="rId2"/>
    <p:sldId id="271" r:id="rId3"/>
    <p:sldId id="282" r:id="rId4"/>
    <p:sldId id="286" r:id="rId5"/>
    <p:sldId id="287" r:id="rId6"/>
    <p:sldId id="313" r:id="rId7"/>
    <p:sldId id="283" r:id="rId8"/>
    <p:sldId id="285" r:id="rId9"/>
    <p:sldId id="288" r:id="rId10"/>
    <p:sldId id="289" r:id="rId11"/>
    <p:sldId id="290" r:id="rId12"/>
    <p:sldId id="292" r:id="rId13"/>
    <p:sldId id="291" r:id="rId14"/>
    <p:sldId id="310" r:id="rId15"/>
    <p:sldId id="293" r:id="rId16"/>
    <p:sldId id="311" r:id="rId17"/>
    <p:sldId id="312" r:id="rId18"/>
    <p:sldId id="294" r:id="rId19"/>
    <p:sldId id="309" r:id="rId20"/>
    <p:sldId id="281" r:id="rId21"/>
    <p:sldId id="300" r:id="rId22"/>
    <p:sldId id="295" r:id="rId23"/>
    <p:sldId id="296" r:id="rId24"/>
    <p:sldId id="297" r:id="rId25"/>
    <p:sldId id="318" r:id="rId26"/>
    <p:sldId id="314" r:id="rId27"/>
    <p:sldId id="301" r:id="rId28"/>
    <p:sldId id="302" r:id="rId29"/>
    <p:sldId id="304" r:id="rId30"/>
    <p:sldId id="315" r:id="rId31"/>
    <p:sldId id="298" r:id="rId32"/>
    <p:sldId id="299" r:id="rId33"/>
    <p:sldId id="305" r:id="rId34"/>
    <p:sldId id="316" r:id="rId35"/>
    <p:sldId id="306" r:id="rId36"/>
    <p:sldId id="317" r:id="rId37"/>
    <p:sldId id="307" r:id="rId38"/>
    <p:sldId id="30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1"/>
    <p:restoredTop sz="93730"/>
  </p:normalViewPr>
  <p:slideViewPr>
    <p:cSldViewPr snapToGrid="0" snapToObjects="1">
      <p:cViewPr varScale="1">
        <p:scale>
          <a:sx n="97" d="100"/>
          <a:sy n="9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13/12/2018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technetwork/java/javase/tech/index-jsp-138781.html" TargetMode="External"/><Relationship Id="rId3" Type="http://schemas.openxmlformats.org/officeDocument/2006/relationships/hyperlink" Target="https://msdn.microsoft.com/en-us/library/cc226801.aspx" TargetMode="External"/><Relationship Id="rId7" Type="http://schemas.openxmlformats.org/officeDocument/2006/relationships/hyperlink" Target="https://en.wikipedia.org/wiki/.NET_Remoting" TargetMode="External"/><Relationship Id="rId2" Type="http://schemas.openxmlformats.org/officeDocument/2006/relationships/hyperlink" Target="http://www.corb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973857.aspx" TargetMode="External"/><Relationship Id="rId11" Type="http://schemas.openxmlformats.org/officeDocument/2006/relationships/hyperlink" Target="https://docs.oracle.com/javase/7/docs/technotes/guides/rmi/hello/hello-world.html" TargetMode="External"/><Relationship Id="rId5" Type="http://schemas.openxmlformats.org/officeDocument/2006/relationships/hyperlink" Target="https://en.wikipedia.org/wiki/Component_Object_Model#COM.2B_and_DCOM" TargetMode="External"/><Relationship Id="rId10" Type="http://schemas.openxmlformats.org/officeDocument/2006/relationships/hyperlink" Target="https://docs.oracle.com/javase/tutorial/rmi/index.html" TargetMode="External"/><Relationship Id="rId4" Type="http://schemas.openxmlformats.org/officeDocument/2006/relationships/hyperlink" Target="https://docs.microsoft.com/en-us/windows/desktop/cossdk/component-services-portal" TargetMode="External"/><Relationship Id="rId9" Type="http://schemas.openxmlformats.org/officeDocument/2006/relationships/hyperlink" Target="https://en.wikipedia.org/wiki/Java_version_history#JDK_1.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858055534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API/APISoap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BKeLq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rreios.com.br/SigepMasterJPA/AtendeClienteService/AtendeCliente?wsdl" TargetMode="External"/><Relationship Id="rId2" Type="http://schemas.openxmlformats.org/officeDocument/2006/relationships/hyperlink" Target="http://localhost:8080/LojaVirtual/Produtos?wsd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800" dirty="0"/>
              <a:t>Este é um processo chamado de </a:t>
            </a:r>
            <a:r>
              <a:rPr lang="pt-BR" sz="2800" i="1" dirty="0"/>
              <a:t>Enterprise </a:t>
            </a:r>
            <a:r>
              <a:rPr lang="pt-BR" sz="2800" i="1" dirty="0" err="1"/>
              <a:t>Application</a:t>
            </a:r>
            <a:r>
              <a:rPr lang="pt-BR" sz="2800" i="1" dirty="0"/>
              <a:t> </a:t>
            </a:r>
            <a:r>
              <a:rPr lang="pt-BR" sz="2800" i="1" dirty="0" err="1"/>
              <a:t>Integration</a:t>
            </a:r>
            <a:r>
              <a:rPr lang="pt-BR" sz="28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“EAI é um processo para a integração de aplicações de forma que elas compartilhem informações e processos”, </a:t>
            </a:r>
            <a:r>
              <a:rPr lang="pt-BR" sz="2800" dirty="0">
                <a:hlinkClick r:id="rId2" tooltip="David Linthicum"/>
              </a:rPr>
              <a:t>Linthicum 2000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789043"/>
            <a:ext cx="10550455" cy="4347465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Diversas tecnologias surgiram ao longo das décadas para permitir essa integração entre aplicações distintas como:</a:t>
            </a:r>
          </a:p>
          <a:p>
            <a:r>
              <a:rPr lang="pt-BR" sz="2800" i="1" dirty="0">
                <a:hlinkClick r:id="rId2"/>
              </a:rPr>
              <a:t>Commom Object Request Broker</a:t>
            </a:r>
            <a:r>
              <a:rPr lang="pt-BR" sz="2800" dirty="0">
                <a:hlinkClick r:id="rId2"/>
              </a:rPr>
              <a:t> </a:t>
            </a:r>
            <a:r>
              <a:rPr lang="pt-BR" sz="2800" i="1" dirty="0">
                <a:hlinkClick r:id="rId2"/>
              </a:rPr>
              <a:t>Architecture</a:t>
            </a:r>
            <a:r>
              <a:rPr lang="pt-BR" sz="2800" dirty="0">
                <a:hlinkClick r:id="rId2"/>
              </a:rPr>
              <a:t> (CORBA)</a:t>
            </a:r>
            <a:r>
              <a:rPr lang="pt-BR" sz="2800" dirty="0"/>
              <a:t>: v1.0 Out/1991 – v3.2 </a:t>
            </a:r>
            <a:r>
              <a:rPr lang="pt-BR" sz="2800" dirty="0" err="1"/>
              <a:t>Nov</a:t>
            </a:r>
            <a:r>
              <a:rPr lang="pt-BR" sz="2800" dirty="0"/>
              <a:t>/2012;</a:t>
            </a:r>
          </a:p>
          <a:p>
            <a:r>
              <a:rPr lang="pt-BR" sz="2800" i="1" dirty="0">
                <a:hlinkClick r:id="rId3"/>
              </a:rPr>
              <a:t>Microsoft </a:t>
            </a:r>
            <a:r>
              <a:rPr lang="pt-BR" sz="2800" i="1" dirty="0" err="1">
                <a:hlinkClick r:id="rId3"/>
              </a:rPr>
              <a:t>Distributed</a:t>
            </a:r>
            <a:r>
              <a:rPr lang="pt-BR" sz="2800" i="1" dirty="0">
                <a:hlinkClick r:id="rId3"/>
              </a:rPr>
              <a:t> Common </a:t>
            </a:r>
            <a:r>
              <a:rPr lang="pt-BR" sz="2800" i="1" dirty="0" err="1">
                <a:hlinkClick r:id="rId3"/>
              </a:rPr>
              <a:t>Object</a:t>
            </a:r>
            <a:r>
              <a:rPr lang="pt-BR" sz="2800" i="1" dirty="0">
                <a:hlinkClick r:id="rId3"/>
              </a:rPr>
              <a:t> </a:t>
            </a:r>
            <a:r>
              <a:rPr lang="pt-BR" sz="2800" i="1" dirty="0" err="1">
                <a:hlinkClick r:id="rId3"/>
              </a:rPr>
              <a:t>Model</a:t>
            </a:r>
            <a:r>
              <a:rPr lang="pt-BR" sz="2800" dirty="0">
                <a:hlinkClick r:id="rId3"/>
              </a:rPr>
              <a:t> (DCOM)</a:t>
            </a:r>
            <a:r>
              <a:rPr lang="pt-BR" sz="2800" dirty="0"/>
              <a:t>: v0.01 Dez/2006 – v21 Set/2018</a:t>
            </a:r>
          </a:p>
          <a:p>
            <a:r>
              <a:rPr lang="pt-BR" sz="2800" dirty="0">
                <a:hlinkClick r:id="rId4"/>
              </a:rPr>
              <a:t>Microsoft COM+</a:t>
            </a:r>
            <a:r>
              <a:rPr lang="pt-BR" sz="2800" dirty="0"/>
              <a:t> disponibilizado com o Windows 2000 </a:t>
            </a:r>
            <a:r>
              <a:rPr lang="pt-BR" sz="2800" dirty="0">
                <a:hlinkClick r:id="rId5"/>
              </a:rPr>
              <a:t>[1]</a:t>
            </a:r>
            <a:endParaRPr lang="pt-BR" sz="2800" dirty="0"/>
          </a:p>
          <a:p>
            <a:r>
              <a:rPr lang="pt-BR" sz="2800" dirty="0">
                <a:hlinkClick r:id="rId6"/>
              </a:rPr>
              <a:t>Microsoft </a:t>
            </a:r>
            <a:r>
              <a:rPr lang="pt-BR" sz="2800" i="1" dirty="0">
                <a:hlinkClick r:id="rId6"/>
              </a:rPr>
              <a:t>.NET Remoting</a:t>
            </a:r>
            <a:r>
              <a:rPr lang="pt-BR" sz="2800" i="1" dirty="0"/>
              <a:t> (.NET Framework 1.0 - 2002) </a:t>
            </a:r>
            <a:r>
              <a:rPr lang="pt-BR" sz="2800" i="1" dirty="0">
                <a:hlinkClick r:id="rId7"/>
              </a:rPr>
              <a:t>[2]</a:t>
            </a:r>
            <a:r>
              <a:rPr lang="pt-BR" sz="2800" dirty="0"/>
              <a:t>;</a:t>
            </a:r>
          </a:p>
          <a:p>
            <a:r>
              <a:rPr lang="pt-BR" sz="2800" dirty="0">
                <a:hlinkClick r:id="rId8"/>
              </a:rPr>
              <a:t>Java </a:t>
            </a:r>
            <a:r>
              <a:rPr lang="pt-BR" sz="2800" i="1" dirty="0">
                <a:hlinkClick r:id="rId8"/>
              </a:rPr>
              <a:t>Remote Method Invocation</a:t>
            </a:r>
            <a:r>
              <a:rPr lang="pt-BR" sz="2800" dirty="0">
                <a:hlinkClick r:id="rId8"/>
              </a:rPr>
              <a:t> (RMI)</a:t>
            </a:r>
            <a:r>
              <a:rPr lang="pt-BR" sz="2800" dirty="0"/>
              <a:t>: </a:t>
            </a:r>
            <a:r>
              <a:rPr lang="pt-BR" sz="2800" dirty="0">
                <a:hlinkClick r:id="rId9"/>
              </a:rPr>
              <a:t>JDK 1.1</a:t>
            </a:r>
            <a:r>
              <a:rPr lang="pt-BR" sz="2800" dirty="0"/>
              <a:t> </a:t>
            </a:r>
            <a:r>
              <a:rPr lang="pt-BR" sz="2800" dirty="0" err="1"/>
              <a:t>Fev</a:t>
            </a:r>
            <a:r>
              <a:rPr lang="pt-BR" sz="2800" dirty="0"/>
              <a:t>/1997 </a:t>
            </a:r>
            <a:r>
              <a:rPr lang="pt-BR" sz="2800" dirty="0">
                <a:hlinkClick r:id="rId10"/>
              </a:rPr>
              <a:t>[3]</a:t>
            </a:r>
            <a:r>
              <a:rPr lang="pt-BR" sz="2800" dirty="0"/>
              <a:t> </a:t>
            </a:r>
            <a:r>
              <a:rPr lang="pt-BR" sz="2800" dirty="0">
                <a:hlinkClick r:id="rId11"/>
              </a:rPr>
              <a:t>[4]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Tecnologias como CORBA tem problemas como </a:t>
            </a:r>
            <a:r>
              <a:rPr lang="pt-BR" sz="2800" b="1" dirty="0">
                <a:hlinkClick r:id="rId2"/>
              </a:rPr>
              <a:t>[1]</a:t>
            </a:r>
            <a:r>
              <a:rPr lang="pt-BR" sz="2800" b="1" dirty="0"/>
              <a:t> </a:t>
            </a:r>
            <a:r>
              <a:rPr lang="pt-BR" sz="2800" b="1" dirty="0">
                <a:hlinkClick r:id="rId3"/>
              </a:rPr>
              <a:t>[2]</a:t>
            </a:r>
            <a:r>
              <a:rPr lang="pt-BR" sz="2800" b="1" dirty="0"/>
              <a:t>:</a:t>
            </a:r>
          </a:p>
          <a:p>
            <a:pPr marL="0" indent="0">
              <a:buNone/>
            </a:pP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Baixo desempenho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800" dirty="0"/>
              <a:t>... Causavam um </a:t>
            </a:r>
            <a:r>
              <a:rPr lang="pt-BR" sz="2800" b="1" dirty="0"/>
              <a:t>alto acoplamento</a:t>
            </a:r>
            <a:r>
              <a:rPr lang="pt-BR" sz="2800" dirty="0"/>
              <a:t>: alto grau de interdependência entre as aplicações e componentes.</a:t>
            </a:r>
            <a:br>
              <a:rPr lang="pt-BR" sz="2800" dirty="0"/>
            </a:br>
            <a:endParaRPr lang="pt-BR" sz="2800" dirty="0"/>
          </a:p>
          <a:p>
            <a:pPr marL="457200" lvl="1" indent="0" algn="ctr">
              <a:buNone/>
            </a:pPr>
            <a:r>
              <a:rPr lang="pt-BR" sz="2800" b="1" dirty="0"/>
              <a:t>Auto acoplamento</a:t>
            </a:r>
            <a:r>
              <a:rPr lang="pt-BR" sz="2800" dirty="0"/>
              <a:t> é algo que deve ser evitado no processo de engenharia de um software: quanto mais dependências, mais complexo o software, principalmente de ser testado </a:t>
            </a:r>
            <a:r>
              <a:rPr lang="pt-BR" sz="2800" dirty="0">
                <a:hlinkClick r:id="rId2"/>
              </a:rPr>
              <a:t>[3]</a:t>
            </a:r>
            <a:br>
              <a:rPr lang="pt-BR" sz="2800" dirty="0"/>
            </a:br>
            <a:endParaRPr lang="pt-BR" sz="2800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800" dirty="0"/>
              <a:t>Problemas com </a:t>
            </a:r>
            <a:r>
              <a:rPr lang="pt-BR" sz="2800" i="1" dirty="0"/>
              <a:t>Firewall</a:t>
            </a:r>
            <a:r>
              <a:rPr lang="pt-BR" sz="2800" dirty="0"/>
              <a:t> e </a:t>
            </a:r>
            <a:r>
              <a:rPr lang="pt-BR" sz="2800" i="1" dirty="0"/>
              <a:t>Network </a:t>
            </a:r>
            <a:r>
              <a:rPr lang="pt-BR" sz="2800" i="1" dirty="0" err="1"/>
              <a:t>Address</a:t>
            </a:r>
            <a:r>
              <a:rPr lang="pt-BR" sz="2800" i="1" dirty="0"/>
              <a:t> </a:t>
            </a:r>
            <a:r>
              <a:rPr lang="pt-BR" sz="2800" i="1" dirty="0" err="1"/>
              <a:t>Translation</a:t>
            </a:r>
            <a:r>
              <a:rPr lang="pt-BR" sz="2800" dirty="0"/>
              <a:t> (NAT): Firewalls normalmente bloqueiam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Um </a:t>
            </a:r>
            <a:r>
              <a:rPr lang="pt-BR" sz="2800" b="1" i="1" dirty="0"/>
              <a:t>Web Service</a:t>
            </a:r>
            <a:r>
              <a:rPr lang="pt-BR" sz="2800" dirty="0"/>
              <a:t> (WS) é um serviço disponibilizado por uma aplicação através da Web</a:t>
            </a:r>
          </a:p>
          <a:p>
            <a:r>
              <a:rPr lang="pt-BR" sz="2800" dirty="0"/>
              <a:t>Tais serviços permitem que aplicações de uma mesma empresa ou de empresas diferentes possam ser integrados</a:t>
            </a:r>
          </a:p>
          <a:p>
            <a:r>
              <a:rPr lang="pt-BR" sz="2800" dirty="0"/>
              <a:t>Isso permite o reuso de informações e processos (funções)</a:t>
            </a:r>
          </a:p>
          <a:p>
            <a:r>
              <a:rPr lang="pt-BR" sz="2800" dirty="0"/>
              <a:t>Um WS é um componente que normalmente fornece um conjunto de funcionalidades a serem utilizadas por outras aplicações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Com a popularização da </a:t>
            </a:r>
            <a:r>
              <a:rPr lang="pt-BR" sz="2800" i="1" dirty="0"/>
              <a:t>Web</a:t>
            </a:r>
            <a:r>
              <a:rPr lang="pt-BR" sz="2800" dirty="0"/>
              <a:t>, cada vez mais empresas disponibilizam </a:t>
            </a:r>
            <a:r>
              <a:rPr lang="pt-BR" sz="2800" i="1" dirty="0"/>
              <a:t>Web Services</a:t>
            </a:r>
            <a:r>
              <a:rPr lang="pt-BR" sz="2800" dirty="0"/>
              <a:t> publicamente</a:t>
            </a:r>
          </a:p>
          <a:p>
            <a:r>
              <a:rPr lang="pt-BR" sz="2800" dirty="0"/>
              <a:t>Exemplos atuais incluem empresas como Google, </a:t>
            </a:r>
            <a:r>
              <a:rPr lang="pt-BR" sz="2800" dirty="0" err="1"/>
              <a:t>Facebook</a:t>
            </a:r>
            <a:r>
              <a:rPr lang="pt-BR" sz="2800" dirty="0"/>
              <a:t>, </a:t>
            </a:r>
            <a:r>
              <a:rPr lang="pt-BR" sz="2800" dirty="0" err="1"/>
              <a:t>Twitter</a:t>
            </a:r>
            <a:r>
              <a:rPr lang="pt-BR" sz="2800" dirty="0"/>
              <a:t>, Yahoo, Correios, Banco do Brasil,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7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Google: </a:t>
            </a:r>
            <a:r>
              <a:rPr lang="pt-BR" sz="2800" dirty="0" err="1"/>
              <a:t>Maps</a:t>
            </a:r>
            <a:r>
              <a:rPr lang="pt-BR" sz="2800" dirty="0"/>
              <a:t>, </a:t>
            </a:r>
            <a:r>
              <a:rPr lang="pt-BR" sz="2800" dirty="0" err="1"/>
              <a:t>Docs</a:t>
            </a:r>
            <a:r>
              <a:rPr lang="pt-BR" sz="2800" dirty="0"/>
              <a:t>, Drive, </a:t>
            </a:r>
            <a:r>
              <a:rPr lang="pt-BR" sz="2800" dirty="0" err="1"/>
              <a:t>Search</a:t>
            </a:r>
            <a:r>
              <a:rPr lang="pt-BR" sz="2800" dirty="0"/>
              <a:t>, </a:t>
            </a:r>
            <a:r>
              <a:rPr lang="pt-BR" sz="2800" dirty="0" err="1"/>
              <a:t>YouTube</a:t>
            </a:r>
            <a:endParaRPr lang="pt-BR" sz="2800" dirty="0"/>
          </a:p>
          <a:p>
            <a:r>
              <a:rPr lang="pt-BR" sz="2800" dirty="0"/>
              <a:t>Consulta de endereços e </a:t>
            </a:r>
            <a:r>
              <a:rPr lang="pt-BR" sz="2800" dirty="0" err="1"/>
              <a:t>CEPs</a:t>
            </a:r>
            <a:r>
              <a:rPr lang="pt-BR" sz="2800" dirty="0"/>
              <a:t> e preços de entregas pelos Correios</a:t>
            </a:r>
          </a:p>
          <a:p>
            <a:r>
              <a:rPr lang="pt-BR" sz="2800" dirty="0"/>
              <a:t>Fazer conciliação bancária e consulta de extrato pelo Banco do Brasil</a:t>
            </a:r>
          </a:p>
          <a:p>
            <a:r>
              <a:rPr lang="pt-BR" sz="2800" dirty="0"/>
              <a:t>E várias outras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Exemplos de Serviços disponibilizados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endParaRPr lang="pt-BR" sz="2400" dirty="0"/>
          </a:p>
          <a:p>
            <a:pPr marL="0" indent="0">
              <a:buNone/>
            </a:pPr>
            <a:endParaRPr lang="pt-BR" sz="19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O servidor web/servidor de aplicação que você já tem é o único software que você precisa em execução. Existem servidores web leves dependendo da linguagem que você vai usar, como </a:t>
            </a:r>
            <a:r>
              <a:rPr lang="pt-BR" sz="2800" i="1" dirty="0" err="1"/>
              <a:t>NodeJS</a:t>
            </a:r>
            <a:r>
              <a:rPr lang="pt-BR" sz="2800" dirty="0"/>
              <a:t> e </a:t>
            </a:r>
            <a:r>
              <a:rPr lang="pt-BR" sz="2800" i="1" dirty="0" err="1"/>
              <a:t>Nginx</a:t>
            </a:r>
            <a:r>
              <a:rPr lang="pt-B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O desenvolvimento de sistemas distribuídos utilizando </a:t>
            </a:r>
            <a:r>
              <a:rPr lang="pt-BR" sz="2800" dirty="0" err="1"/>
              <a:t>WS’s</a:t>
            </a:r>
            <a:r>
              <a:rPr lang="pt-BR" sz="28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4486E5-2C93-B24A-96DE-F37682A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b="1" cap="none" dirty="0"/>
              <a:t>O QUE OS </a:t>
            </a:r>
            <a:r>
              <a:rPr lang="pt-BR" b="1" cap="none" dirty="0" err="1"/>
              <a:t>WS’s</a:t>
            </a:r>
            <a:r>
              <a:rPr lang="pt-BR" b="1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... 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800" dirty="0" err="1"/>
              <a:t>WS’s</a:t>
            </a:r>
            <a:r>
              <a:rPr lang="pt-BR" sz="28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Como o tráfego ocorre usualmente pela porta 80, não temos problemas com </a:t>
            </a:r>
            <a:r>
              <a:rPr lang="pt-BR" sz="2800" i="1" dirty="0"/>
              <a:t>Firewalls</a:t>
            </a:r>
            <a:r>
              <a:rPr lang="pt-BR" sz="28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b="1" cap="none" dirty="0"/>
              <a:t>O QUE OS </a:t>
            </a:r>
            <a:r>
              <a:rPr lang="pt-BR" b="1" cap="none" dirty="0" err="1"/>
              <a:t>WS’s</a:t>
            </a:r>
            <a:r>
              <a:rPr lang="pt-BR" b="1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6606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r>
              <a:rPr lang="pt-BR" sz="2800" dirty="0"/>
              <a:t>Desenvolver Sistemas Distribuídos (</a:t>
            </a:r>
            <a:r>
              <a:rPr lang="pt-BR" sz="2800" dirty="0" err="1"/>
              <a:t>SDs</a:t>
            </a:r>
            <a:r>
              <a:rPr lang="pt-BR" sz="2800" dirty="0"/>
              <a:t>) pode ser bastante complexo</a:t>
            </a:r>
          </a:p>
          <a:p>
            <a:r>
              <a:rPr lang="pt-BR" sz="2800" dirty="0"/>
              <a:t>Tecnologias e protocolos como Sockets, Web Sockets, XMPP e vários outros permitem a comunicação entre aplicações</a:t>
            </a:r>
          </a:p>
          <a:p>
            <a:r>
              <a:rPr lang="pt-BR" sz="2800" dirty="0"/>
              <a:t>Muitas tecnologias e protocolos podem ter finalidades específicas</a:t>
            </a:r>
          </a:p>
          <a:p>
            <a:r>
              <a:rPr lang="pt-BR" sz="28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2896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300" dirty="0"/>
              <a:t>O cliente chama uma função local, como </a:t>
            </a:r>
            <a:r>
              <a:rPr lang="pt-BR" sz="2300" i="1" dirty="0" err="1"/>
              <a:t>consultaCEP</a:t>
            </a:r>
            <a:r>
              <a:rPr lang="pt-BR" sz="2300" i="1" dirty="0"/>
              <a:t>(), passando os devidos parâmetros</a:t>
            </a:r>
            <a:endParaRPr lang="pt-BR" sz="2300" dirty="0"/>
          </a:p>
          <a:p>
            <a:pPr marL="457200" indent="-457200">
              <a:buFont typeface="+mj-lt"/>
              <a:buAutoNum type="arabicPeriod"/>
            </a:pPr>
            <a:r>
              <a:rPr lang="pt-BR" sz="23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3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510488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1" grpId="1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2400" dirty="0"/>
              <a:t>Na prática então, a função local no cliente chama uma função remota no servidor.</a:t>
            </a:r>
          </a:p>
          <a:p>
            <a:r>
              <a:rPr lang="pt-BR" sz="2400" dirty="0"/>
              <a:t>Isso é denominado </a:t>
            </a:r>
            <a:r>
              <a:rPr lang="pt-BR" sz="2400" b="1" i="1" dirty="0"/>
              <a:t>Remote Procedure </a:t>
            </a:r>
            <a:r>
              <a:rPr lang="pt-BR" sz="2400" b="1" i="1" dirty="0" err="1"/>
              <a:t>Call</a:t>
            </a:r>
            <a:r>
              <a:rPr lang="pt-BR" sz="2400" b="1" dirty="0"/>
              <a:t> (RPC)</a:t>
            </a:r>
            <a:r>
              <a:rPr lang="pt-BR" sz="2400" dirty="0"/>
              <a:t>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1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299207"/>
          </a:xfrm>
        </p:spPr>
        <p:txBody>
          <a:bodyPr>
            <a:noAutofit/>
          </a:bodyPr>
          <a:lstStyle/>
          <a:p>
            <a:r>
              <a:rPr lang="pt-BR" sz="2300" dirty="0"/>
              <a:t>Neste modelo de </a:t>
            </a:r>
            <a:r>
              <a:rPr lang="pt-BR" sz="2300" i="1" dirty="0"/>
              <a:t>Web Services</a:t>
            </a:r>
            <a:r>
              <a:rPr lang="pt-BR" sz="2300" dirty="0"/>
              <a:t>, normalmente a conexão HTTP é aberta e, depois de obtida a resposta, é fechada.</a:t>
            </a:r>
          </a:p>
          <a:p>
            <a:r>
              <a:rPr lang="pt-BR" sz="23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23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51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Autofit/>
          </a:bodyPr>
          <a:lstStyle/>
          <a:p>
            <a:r>
              <a:rPr lang="pt-BR" sz="2800" i="1" dirty="0"/>
              <a:t>Simple Object Access Protocol (SOAP)</a:t>
            </a:r>
            <a:r>
              <a:rPr lang="pt-BR" sz="2800" dirty="0"/>
              <a:t> é um protocolo padronizado pela W3C (v1.1 Maio 2000 - v1.2 Abril 2007)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endParaRPr lang="pt-BR" sz="2800" dirty="0"/>
          </a:p>
          <a:p>
            <a:r>
              <a:rPr lang="pt-BR" sz="2800" dirty="0"/>
              <a:t>SOAP é um protocolo “leve” para troca de informações estruturadas e </a:t>
            </a:r>
            <a:r>
              <a:rPr lang="pt-BR" sz="2800" dirty="0" err="1"/>
              <a:t>tipadas</a:t>
            </a:r>
            <a:r>
              <a:rPr lang="pt-BR" sz="2800" dirty="0"/>
              <a:t> em um ambiente distribuído e decentralizado </a:t>
            </a:r>
            <a:r>
              <a:rPr lang="pt-BR" sz="2800" dirty="0">
                <a:hlinkClick r:id="rId4"/>
              </a:rPr>
              <a:t>[3]</a:t>
            </a:r>
            <a:r>
              <a:rPr lang="pt-BR" sz="2800" dirty="0"/>
              <a:t>.</a:t>
            </a:r>
          </a:p>
          <a:p>
            <a:r>
              <a:rPr lang="pt-BR" sz="2800" dirty="0"/>
              <a:t>O tráfego de dados é feito em formato XML, convencionalmente por meio de HTTP.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11" y="1339122"/>
            <a:ext cx="6979985" cy="4518339"/>
          </a:xfrm>
        </p:spPr>
        <p:txBody>
          <a:bodyPr>
            <a:normAutofit/>
          </a:bodyPr>
          <a:lstStyle/>
          <a:p>
            <a:r>
              <a:rPr lang="pt-BR" sz="2800" dirty="0"/>
              <a:t>Há alguns anos era considerado “leve” justamente pelo uso de XML e comparado com outras tecnologias como CORBA.</a:t>
            </a:r>
          </a:p>
          <a:p>
            <a:r>
              <a:rPr lang="pt-BR" sz="2800" dirty="0"/>
              <a:t>Com o advento de formatos de representação de dados como </a:t>
            </a:r>
            <a:r>
              <a:rPr lang="pt-BR" sz="2800" dirty="0">
                <a:hlinkClick r:id="rId2"/>
              </a:rPr>
              <a:t>JSON</a:t>
            </a:r>
            <a:r>
              <a:rPr lang="pt-BR" sz="2800" dirty="0"/>
              <a:t> e </a:t>
            </a:r>
            <a:r>
              <a:rPr lang="pt-BR" sz="2800" dirty="0">
                <a:hlinkClick r:id="rId3"/>
              </a:rPr>
              <a:t>YAML</a:t>
            </a:r>
            <a:r>
              <a:rPr lang="pt-BR" sz="2800" dirty="0"/>
              <a:t>, SOAP já não pode ser considerado de fato leve.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79088"/>
            <a:ext cx="731520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7876351" y="2251571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10" y="1339122"/>
            <a:ext cx="6913725" cy="3431661"/>
          </a:xfrm>
        </p:spPr>
        <p:txBody>
          <a:bodyPr>
            <a:normAutofit/>
          </a:bodyPr>
          <a:lstStyle/>
          <a:p>
            <a:r>
              <a:rPr lang="pt-BR" sz="2800" dirty="0"/>
              <a:t>XML possui redundância com a abertura e fechamento de </a:t>
            </a:r>
            <a:r>
              <a:rPr lang="pt-BR" sz="2800" i="1" dirty="0" err="1"/>
              <a:t>tags</a:t>
            </a:r>
            <a:r>
              <a:rPr lang="pt-BR" sz="2800" dirty="0"/>
              <a:t>.</a:t>
            </a:r>
          </a:p>
          <a:p>
            <a:r>
              <a:rPr lang="pt-BR" sz="2800" dirty="0"/>
              <a:t>Isso dobra o tamanho do conteúdo a ser trafegado pela rede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79088"/>
            <a:ext cx="731520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82ECD-215D-AB49-B780-FB0D37256291}"/>
              </a:ext>
            </a:extLst>
          </p:cNvPr>
          <p:cNvSpPr txBox="1"/>
          <p:nvPr/>
        </p:nvSpPr>
        <p:spPr>
          <a:xfrm>
            <a:off x="7876351" y="2251571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966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11" y="1339123"/>
            <a:ext cx="10785085" cy="5001284"/>
          </a:xfrm>
        </p:spPr>
        <p:txBody>
          <a:bodyPr>
            <a:normAutofit/>
          </a:bodyPr>
          <a:lstStyle/>
          <a:p>
            <a:r>
              <a:rPr lang="pt-BR" sz="2800" dirty="0"/>
              <a:t>Quanto mais dados forem trafegados...</a:t>
            </a:r>
          </a:p>
          <a:p>
            <a:r>
              <a:rPr lang="pt-BR" sz="2800" dirty="0"/>
              <a:t>... mais largura de banda vão consumir;</a:t>
            </a:r>
          </a:p>
          <a:p>
            <a:r>
              <a:rPr lang="pt-BR" sz="2800" dirty="0"/>
              <a:t>... mais tempo pra enviar uma requisição;</a:t>
            </a:r>
          </a:p>
          <a:p>
            <a:r>
              <a:rPr lang="pt-BR" sz="2800" dirty="0"/>
              <a:t>... mais tempo pra receber uma resposta;</a:t>
            </a:r>
          </a:p>
          <a:p>
            <a:r>
              <a:rPr lang="pt-BR" sz="2800" dirty="0"/>
              <a:t>... mais tempo o usuário vai ficar esperando;</a:t>
            </a:r>
          </a:p>
          <a:p>
            <a:r>
              <a:rPr lang="pt-BR" sz="2800" dirty="0"/>
              <a:t>... menor a escalabilidade do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79088"/>
            <a:ext cx="731520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1DBEF-DA83-534C-9B77-4B56926328E7}"/>
              </a:ext>
            </a:extLst>
          </p:cNvPr>
          <p:cNvSpPr txBox="1"/>
          <p:nvPr/>
        </p:nvSpPr>
        <p:spPr>
          <a:xfrm>
            <a:off x="8154647" y="394896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771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Autofit/>
          </a:bodyPr>
          <a:lstStyle/>
          <a:p>
            <a:r>
              <a:rPr lang="pt-BR" sz="2800" dirty="0"/>
              <a:t>Com a popularização de dispositivos e redes móveis, os reflexos desses problemas são ainda maiores</a:t>
            </a:r>
          </a:p>
          <a:p>
            <a:r>
              <a:rPr lang="pt-BR" sz="2800" dirty="0"/>
              <a:t>Envio de excesso de dados em uma rede móvel pode consumir o pacote de dados do usuário</a:t>
            </a:r>
          </a:p>
          <a:p>
            <a:r>
              <a:rPr lang="pt-BR" sz="28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800" dirty="0"/>
              <a:t>Então com todos esses problemas do protocolo SOAP, </a:t>
            </a:r>
            <a:r>
              <a:rPr lang="pt-BR" sz="2800" b="1" dirty="0"/>
              <a:t>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 🤔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1109682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Bem...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384313" y="1264388"/>
            <a:ext cx="11293025" cy="5215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32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654353"/>
            <a:ext cx="10682977" cy="377762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Tais tecnologias e protocolos requerem bastante programação para fazer as aplicações funcionarem em conjunto</a:t>
            </a:r>
          </a:p>
          <a:p>
            <a:r>
              <a:rPr lang="pt-BR" sz="2800" dirty="0"/>
              <a:t>Este funcionamento é o que chamamos de </a:t>
            </a:r>
            <a:r>
              <a:rPr lang="pt-BR" sz="2800" b="1" dirty="0"/>
              <a:t>interoperação</a:t>
            </a:r>
            <a:r>
              <a:rPr lang="pt-BR" sz="2800" dirty="0"/>
              <a:t>: um recurso fundamental em </a:t>
            </a:r>
            <a:r>
              <a:rPr lang="pt-BR" sz="2800" dirty="0" err="1"/>
              <a:t>SDs</a:t>
            </a:r>
            <a:r>
              <a:rPr lang="pt-BR" sz="2800" dirty="0"/>
              <a:t> que permite que aplicações sejam integradas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1109682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 o que mais? 🤔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384313" y="1264388"/>
            <a:ext cx="11293025" cy="5215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32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SOAP é um protocolo atualmente obsoleto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Provedores de computação em nuvem como a </a:t>
            </a:r>
            <a:r>
              <a:rPr lang="pt-BR" sz="3200" cap="none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Amazon</a:t>
            </a: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 já não dão suporte a tal protocolo </a:t>
            </a: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hlinkClick r:id="rId3"/>
              </a:rPr>
              <a:t>[1]</a:t>
            </a:r>
            <a:endParaRPr lang="pt-BR" sz="32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32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331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4" grpId="1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539" y="1015449"/>
            <a:ext cx="8259267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</a:t>
            </a:r>
            <a:br>
              <a:rPr lang="pt-BR" sz="2400" dirty="0"/>
            </a:br>
            <a:r>
              <a:rPr lang="pt-BR" sz="2400" dirty="0"/>
              <a:t>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6" y="0"/>
            <a:ext cx="646706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 err="1"/>
              <a:t>requisiçÃO</a:t>
            </a:r>
            <a:r>
              <a:rPr lang="pt-BR" b="1" i="1" dirty="0"/>
              <a:t>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235336" y="1612942"/>
            <a:ext cx="9528571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POST https://</a:t>
            </a:r>
            <a:r>
              <a:rPr lang="en-US" sz="2400" dirty="0" err="1"/>
              <a:t>apps.correios.com.br</a:t>
            </a:r>
            <a:r>
              <a:rPr lang="en-US" sz="2400" dirty="0"/>
              <a:t>/....../</a:t>
            </a:r>
            <a:r>
              <a:rPr lang="en-US" sz="2400" dirty="0" err="1"/>
              <a:t>AtendeCliente</a:t>
            </a:r>
            <a:r>
              <a:rPr lang="en-US" sz="2400" dirty="0"/>
              <a:t> HTTP/1.1</a:t>
            </a:r>
          </a:p>
          <a:p>
            <a:r>
              <a:rPr lang="en-US" sz="2400" dirty="0"/>
              <a:t>Content-Type: text/</a:t>
            </a:r>
            <a:r>
              <a:rPr lang="en-US" sz="2400" dirty="0" err="1"/>
              <a:t>xml;charset</a:t>
            </a:r>
            <a:r>
              <a:rPr lang="en-US" sz="2400" dirty="0"/>
              <a:t>=UTF-8</a:t>
            </a:r>
          </a:p>
          <a:p>
            <a:r>
              <a:rPr lang="en-US" sz="2400" dirty="0"/>
              <a:t>Content-Length: 300</a:t>
            </a:r>
          </a:p>
          <a:p>
            <a:r>
              <a:rPr lang="en-US" sz="2400" dirty="0"/>
              <a:t>Host: </a:t>
            </a:r>
            <a:r>
              <a:rPr lang="en-US" sz="2400" dirty="0" err="1"/>
              <a:t>apps.correios.com.br</a:t>
            </a:r>
            <a:endParaRPr lang="en-US" sz="2400" dirty="0"/>
          </a:p>
          <a:p>
            <a:r>
              <a:rPr lang="en-US" sz="2400" dirty="0"/>
              <a:t>Connection: Keep-Alive</a:t>
            </a:r>
          </a:p>
          <a:p>
            <a:r>
              <a:rPr lang="en-US" sz="1200" dirty="0"/>
              <a:t>  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soapenv:Envelope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soapenv:Body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consultaCEP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</a:t>
            </a:r>
            <a:r>
              <a:rPr lang="en-US" sz="2400" dirty="0">
                <a:solidFill>
                  <a:schemeClr val="accent6"/>
                </a:solidFill>
              </a:rPr>
              <a:t>&lt;cep&gt;</a:t>
            </a:r>
            <a:r>
              <a:rPr lang="en-US" sz="2400" b="1" dirty="0"/>
              <a:t>77.021-090</a:t>
            </a:r>
            <a:r>
              <a:rPr lang="en-US" sz="2400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consultaCEP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&lt;/</a:t>
            </a:r>
            <a:r>
              <a:rPr lang="en-US" sz="2400" dirty="0" err="1"/>
              <a:t>soapenv:Body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soapenv:Envelope</a:t>
            </a:r>
            <a:r>
              <a:rPr lang="en-US" sz="2400" dirty="0"/>
              <a:t>&gt;</a:t>
            </a:r>
            <a:endParaRPr lang="pt-BR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0DF9-7A4B-E148-B81C-A28CAD2B448E}"/>
              </a:ext>
            </a:extLst>
          </p:cNvPr>
          <p:cNvSpPr txBox="1"/>
          <p:nvPr/>
        </p:nvSpPr>
        <p:spPr>
          <a:xfrm>
            <a:off x="566638" y="6480310"/>
            <a:ext cx="109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Baixe um script para testar o envio de requisições HTTP para tal WS em </a:t>
            </a:r>
            <a:r>
              <a:rPr lang="en-US" dirty="0">
                <a:hlinkClick r:id="rId2"/>
              </a:rPr>
              <a:t>https://goo.gl/TBKeLq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392132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326798" y="1900554"/>
            <a:ext cx="11646137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soap:Envelope</a:t>
            </a:r>
            <a:r>
              <a:rPr lang="en-US" sz="2400" dirty="0"/>
              <a:t> </a:t>
            </a:r>
            <a:r>
              <a:rPr lang="en-US" sz="2400" dirty="0" err="1"/>
              <a:t>xmlns:soap</a:t>
            </a:r>
            <a:r>
              <a:rPr lang="en-US" sz="2400" dirty="0"/>
              <a:t>="http://</a:t>
            </a:r>
            <a:r>
              <a:rPr lang="en-US" sz="2400" dirty="0" err="1"/>
              <a:t>schemas.xmlsoap.org</a:t>
            </a:r>
            <a:r>
              <a:rPr lang="en-US" sz="2400" dirty="0"/>
              <a:t>/soap/envelope/"&gt;</a:t>
            </a:r>
          </a:p>
          <a:p>
            <a:r>
              <a:rPr lang="en-US" sz="2400" dirty="0"/>
              <a:t>   &lt;</a:t>
            </a:r>
            <a:r>
              <a:rPr lang="en-US" sz="2400" dirty="0" err="1"/>
              <a:t>soap:Body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&lt;ns2:consultaCEPResponse xmlns:ns2="http://........</a:t>
            </a:r>
            <a:r>
              <a:rPr lang="en-US" sz="2400" dirty="0" err="1"/>
              <a:t>correios.com.br</a:t>
            </a:r>
            <a:r>
              <a:rPr lang="en-US" sz="2400" dirty="0"/>
              <a:t>/"&gt;</a:t>
            </a:r>
          </a:p>
          <a:p>
            <a:r>
              <a:rPr lang="en-US" sz="2400" dirty="0"/>
              <a:t>         </a:t>
            </a:r>
            <a:r>
              <a:rPr lang="en-US" sz="2400" dirty="0">
                <a:solidFill>
                  <a:schemeClr val="accent6"/>
                </a:solidFill>
              </a:rPr>
              <a:t>&lt;return&gt;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bairro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  <a:r>
              <a:rPr lang="en-US" sz="2400" b="1" dirty="0"/>
              <a:t>Plano </a:t>
            </a:r>
            <a:r>
              <a:rPr lang="en-US" sz="2400" b="1" dirty="0" err="1"/>
              <a:t>Diretor</a:t>
            </a:r>
            <a:r>
              <a:rPr lang="en-US" sz="2400" b="1" dirty="0"/>
              <a:t> Sul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bairro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&lt;cep&gt;</a:t>
            </a:r>
            <a:r>
              <a:rPr lang="en-US" sz="2400" b="1" dirty="0"/>
              <a:t>77021090</a:t>
            </a:r>
            <a:r>
              <a:rPr lang="en-US" sz="2400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cidade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  <a:r>
              <a:rPr lang="en-US" sz="2400" b="1" dirty="0"/>
              <a:t>Palmas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cidade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&lt;end&gt;</a:t>
            </a:r>
            <a:r>
              <a:rPr lang="en-US" sz="2400" b="1" dirty="0"/>
              <a:t>AE 310 Sul Avenida NS 10</a:t>
            </a:r>
            <a:r>
              <a:rPr lang="en-US" sz="2400" dirty="0">
                <a:solidFill>
                  <a:schemeClr val="accent6"/>
                </a:solidFill>
              </a:rPr>
              <a:t>&lt;/end&gt;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uf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  <a:r>
              <a:rPr lang="en-US" sz="2400" b="1" dirty="0"/>
              <a:t>TO</a:t>
            </a:r>
            <a:r>
              <a:rPr lang="en-US" sz="2400" dirty="0">
                <a:solidFill>
                  <a:schemeClr val="accent6"/>
                </a:solidFill>
              </a:rPr>
              <a:t>&lt;/</a:t>
            </a:r>
            <a:r>
              <a:rPr lang="en-US" sz="2400" dirty="0" err="1">
                <a:solidFill>
                  <a:schemeClr val="accent6"/>
                </a:solidFill>
              </a:rPr>
              <a:t>uf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400" dirty="0"/>
              <a:t>         </a:t>
            </a:r>
            <a:r>
              <a:rPr lang="en-US" sz="2400" dirty="0">
                <a:solidFill>
                  <a:schemeClr val="accent6"/>
                </a:solidFill>
              </a:rPr>
              <a:t>&lt;/return&gt;</a:t>
            </a:r>
          </a:p>
          <a:p>
            <a:r>
              <a:rPr lang="en-US" sz="2400" dirty="0"/>
              <a:t>      &lt;/ns2:consultaCEPResponse&gt;</a:t>
            </a:r>
          </a:p>
          <a:p>
            <a:r>
              <a:rPr lang="en-US" sz="2400" dirty="0"/>
              <a:t>   &lt;/</a:t>
            </a:r>
            <a:r>
              <a:rPr lang="en-US" sz="2400" dirty="0" err="1"/>
              <a:t>soap:Body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soap:Envelope</a:t>
            </a:r>
            <a:r>
              <a:rPr lang="en-US" sz="2400" dirty="0"/>
              <a:t>&gt;</a:t>
            </a:r>
            <a:endParaRPr lang="pt-BR" sz="24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BBBE32-69AD-B840-85D9-2D5DC15B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6" y="0"/>
            <a:ext cx="646706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RESPOSTA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800" dirty="0"/>
              <a:t>Dizemos que aplicações clientes consomem um WS quando usam o mesmo</a:t>
            </a:r>
          </a:p>
          <a:p>
            <a:r>
              <a:rPr lang="pt-BR" sz="2800" dirty="0"/>
              <a:t>Como um WS fornece um conjunto de métodos que podem ser acessados remotamente, é preciso conhecer quais são os métodos disponíveis</a:t>
            </a:r>
          </a:p>
          <a:p>
            <a:r>
              <a:rPr lang="pt-BR" sz="2800" dirty="0"/>
              <a:t>Para isso, é preciso saber qual o documento WSDL que descreve o serviço e os métodos disponibilizados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WS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1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800" dirty="0"/>
              <a:t>WSDL é a </a:t>
            </a:r>
            <a:r>
              <a:rPr lang="pt-BR" sz="2800" b="1" i="1" dirty="0"/>
              <a:t>Web Service </a:t>
            </a:r>
            <a:r>
              <a:rPr lang="pt-BR" sz="2800" b="1" i="1" dirty="0" err="1"/>
              <a:t>Description</a:t>
            </a:r>
            <a:r>
              <a:rPr lang="pt-BR" sz="2800" b="1" i="1" dirty="0"/>
              <a:t> </a:t>
            </a:r>
            <a:r>
              <a:rPr lang="pt-BR" sz="2800" b="1" i="1" dirty="0" err="1"/>
              <a:t>Language</a:t>
            </a:r>
            <a:r>
              <a:rPr lang="pt-BR" sz="2800" dirty="0"/>
              <a:t>: Linguagem de Descrição de Web Service</a:t>
            </a:r>
          </a:p>
          <a:p>
            <a:r>
              <a:rPr lang="pt-BR" sz="2800" dirty="0"/>
              <a:t>Por meio da WSDL toda a definição de um WS, como métodos, parâmetros, tipos e retorno dos métodos são definidos</a:t>
            </a:r>
          </a:p>
          <a:p>
            <a:r>
              <a:rPr lang="pt-BR" sz="2800" dirty="0"/>
              <a:t>Tal definição é fornecida em um documento WSDL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WS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1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Autofit/>
          </a:bodyPr>
          <a:lstStyle/>
          <a:p>
            <a:r>
              <a:rPr lang="pt-BR" sz="2800" dirty="0"/>
              <a:t>O documento WSDL é criado automaticamente pelo </a:t>
            </a:r>
            <a:r>
              <a:rPr lang="pt-BR" sz="2800" i="1" dirty="0"/>
              <a:t>framework</a:t>
            </a:r>
            <a:r>
              <a:rPr lang="pt-BR" sz="2800" dirty="0"/>
              <a:t> de WS que você estiver utilizando quando publicar o WS</a:t>
            </a:r>
          </a:p>
          <a:p>
            <a:r>
              <a:rPr lang="pt-BR" sz="2800" dirty="0"/>
              <a:t>Para obter tal documento WSDL, é preciso conhecer o URL do WS</a:t>
            </a:r>
          </a:p>
          <a:p>
            <a:r>
              <a:rPr lang="pt-BR" sz="2800" dirty="0"/>
              <a:t>O WSDL normalmente é acessado colocando-se um parâmetro </a:t>
            </a:r>
            <a:r>
              <a:rPr lang="pt-BR" sz="2800" b="1" i="1" dirty="0">
                <a:latin typeface="Courier" pitchFamily="2" charset="0"/>
              </a:rPr>
              <a:t>?</a:t>
            </a:r>
            <a:r>
              <a:rPr lang="pt-BR" sz="2800" b="1" i="1" dirty="0" err="1">
                <a:latin typeface="Courier" pitchFamily="2" charset="0"/>
              </a:rPr>
              <a:t>wsdl</a:t>
            </a:r>
            <a:r>
              <a:rPr lang="pt-BR" sz="2800" dirty="0"/>
              <a:t> no final do URL</a:t>
            </a:r>
            <a:endParaRPr lang="en-US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</a:t>
            </a:r>
            <a:r>
              <a:rPr lang="pt-BR" b="1" i="1" dirty="0" err="1"/>
              <a:t>wS</a:t>
            </a:r>
            <a:r>
              <a:rPr lang="pt-BR" b="1" i="1" dirty="0"/>
              <a:t>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9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2875721"/>
            <a:ext cx="10785085" cy="36899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hlinkClick r:id="rId2"/>
              </a:rPr>
              <a:t>http://localhost:8080/LojaVirtual/Produtos</a:t>
            </a:r>
            <a:r>
              <a:rPr lang="en-US" sz="3000" b="1" dirty="0">
                <a:hlinkClick r:id="rId2"/>
              </a:rPr>
              <a:t>?wsdl</a:t>
            </a:r>
            <a:r>
              <a:rPr lang="en-US" sz="3000" dirty="0"/>
              <a:t> </a:t>
            </a:r>
          </a:p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>
                <a:hlinkClick r:id="rId3"/>
              </a:rPr>
              <a:t>https://apps.correios.com.br/SigepMasterJPA/AtendeClienteService/AtendeCliente</a:t>
            </a:r>
            <a:r>
              <a:rPr lang="en-US" sz="3000" b="1" dirty="0">
                <a:hlinkClick r:id="rId3"/>
              </a:rPr>
              <a:t>?wsdl</a:t>
            </a:r>
            <a:r>
              <a:rPr lang="en-US" sz="3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url’s</a:t>
            </a:r>
            <a:r>
              <a:rPr lang="pt-BR" b="1" i="1" dirty="0"/>
              <a:t> de </a:t>
            </a:r>
            <a:r>
              <a:rPr lang="pt-BR" b="1" i="1" dirty="0" err="1"/>
              <a:t>wsdl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3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1402496"/>
            <a:ext cx="10463135" cy="5171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dirty="0"/>
              <a:t>&lt;</a:t>
            </a:r>
            <a:r>
              <a:rPr lang="pt-BR" sz="2600" dirty="0" err="1"/>
              <a:t>wsdl:types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&lt;</a:t>
            </a:r>
            <a:r>
              <a:rPr lang="pt-BR" sz="2600" dirty="0" err="1"/>
              <a:t>xs:schema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    &lt;</a:t>
            </a:r>
            <a:r>
              <a:rPr lang="pt-BR" sz="2600" dirty="0" err="1"/>
              <a:t>xs:complexType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="Produto"&gt;</a:t>
            </a:r>
          </a:p>
          <a:p>
            <a:pPr marL="0" indent="0">
              <a:buNone/>
            </a:pPr>
            <a:r>
              <a:rPr lang="pt-BR" sz="2600" dirty="0"/>
              <a:t>            &lt;</a:t>
            </a:r>
            <a:r>
              <a:rPr lang="pt-BR" sz="2600" dirty="0" err="1"/>
              <a:t>xs:sequence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            &lt;</a:t>
            </a:r>
            <a:r>
              <a:rPr lang="pt-BR" sz="2600" dirty="0" err="1"/>
              <a:t>xs:element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</a:t>
            </a:r>
            <a:r>
              <a:rPr lang="pt-BR" sz="2600" dirty="0" err="1"/>
              <a:t>descricao</a:t>
            </a:r>
            <a:r>
              <a:rPr lang="pt-BR" sz="2600" dirty="0"/>
              <a:t>" </a:t>
            </a:r>
            <a:r>
              <a:rPr lang="pt-BR" sz="2600" dirty="0" err="1"/>
              <a:t>type</a:t>
            </a:r>
            <a:r>
              <a:rPr lang="pt-BR" sz="2600" dirty="0"/>
              <a:t>="</a:t>
            </a:r>
            <a:r>
              <a:rPr lang="pt-BR" sz="2600" dirty="0" err="1"/>
              <a:t>xs:string</a:t>
            </a:r>
            <a:r>
              <a:rPr lang="pt-BR" sz="2600" dirty="0"/>
              <a:t>" /&gt;</a:t>
            </a:r>
          </a:p>
          <a:p>
            <a:pPr marL="0" indent="0">
              <a:buNone/>
            </a:pPr>
            <a:r>
              <a:rPr lang="pt-BR" sz="2600" dirty="0"/>
              <a:t>                &lt;</a:t>
            </a:r>
            <a:r>
              <a:rPr lang="pt-BR" sz="2600" dirty="0" err="1"/>
              <a:t>xs:element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="id" </a:t>
            </a:r>
            <a:r>
              <a:rPr lang="pt-BR" sz="2600" dirty="0" err="1"/>
              <a:t>type</a:t>
            </a:r>
            <a:r>
              <a:rPr lang="pt-BR" sz="2600" dirty="0"/>
              <a:t>="</a:t>
            </a:r>
            <a:r>
              <a:rPr lang="pt-BR" sz="2600" dirty="0" err="1"/>
              <a:t>xs:long</a:t>
            </a:r>
            <a:r>
              <a:rPr lang="pt-BR" sz="2600" dirty="0"/>
              <a:t>" /&gt;</a:t>
            </a:r>
          </a:p>
          <a:p>
            <a:pPr marL="0" indent="0">
              <a:buNone/>
            </a:pPr>
            <a:r>
              <a:rPr lang="pt-BR" sz="2600" dirty="0"/>
              <a:t>                &lt;</a:t>
            </a:r>
            <a:r>
              <a:rPr lang="pt-BR" sz="2600" dirty="0" err="1"/>
              <a:t>xs:element</a:t>
            </a:r>
            <a:r>
              <a:rPr lang="pt-BR" sz="2600" dirty="0"/>
              <a:t> </a:t>
            </a:r>
            <a:r>
              <a:rPr lang="pt-BR" sz="2600" dirty="0" err="1"/>
              <a:t>name</a:t>
            </a:r>
            <a:r>
              <a:rPr lang="pt-BR" sz="2600" dirty="0"/>
              <a:t>="marca" </a:t>
            </a:r>
            <a:r>
              <a:rPr lang="pt-BR" sz="2600" dirty="0" err="1"/>
              <a:t>type</a:t>
            </a:r>
            <a:r>
              <a:rPr lang="pt-BR" sz="2600" dirty="0"/>
              <a:t>="</a:t>
            </a:r>
            <a:r>
              <a:rPr lang="pt-BR" sz="2600" dirty="0" err="1"/>
              <a:t>tns:Marca</a:t>
            </a:r>
            <a:r>
              <a:rPr lang="pt-BR" sz="2600" dirty="0"/>
              <a:t>" /&gt;</a:t>
            </a:r>
          </a:p>
          <a:p>
            <a:pPr marL="0" indent="0">
              <a:buNone/>
            </a:pPr>
            <a:r>
              <a:rPr lang="pt-BR" sz="2600" dirty="0"/>
              <a:t>            &lt;/</a:t>
            </a:r>
            <a:r>
              <a:rPr lang="pt-BR" sz="2600" dirty="0" err="1"/>
              <a:t>xs:sequence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        &lt;/</a:t>
            </a:r>
            <a:r>
              <a:rPr lang="pt-BR" sz="2600" dirty="0" err="1"/>
              <a:t>xs:complexType</a:t>
            </a:r>
            <a:r>
              <a:rPr lang="pt-BR" sz="2600" dirty="0"/>
              <a:t>&gt;    </a:t>
            </a:r>
          </a:p>
          <a:p>
            <a:pPr marL="0" indent="0">
              <a:buNone/>
            </a:pPr>
            <a:r>
              <a:rPr lang="pt-BR" sz="2600" dirty="0"/>
              <a:t>    &lt;/</a:t>
            </a:r>
            <a:r>
              <a:rPr lang="pt-BR" sz="2600" dirty="0" err="1"/>
              <a:t>xs:schema</a:t>
            </a:r>
            <a:r>
              <a:rPr lang="pt-BR" sz="2600" dirty="0"/>
              <a:t>&gt;</a:t>
            </a:r>
          </a:p>
          <a:p>
            <a:pPr marL="0" indent="0">
              <a:buNone/>
            </a:pPr>
            <a:r>
              <a:rPr lang="pt-BR" sz="2600" dirty="0"/>
              <a:t>&lt;/</a:t>
            </a:r>
            <a:r>
              <a:rPr lang="pt-BR" sz="2600" dirty="0" err="1"/>
              <a:t>wsdl:types</a:t>
            </a:r>
            <a:r>
              <a:rPr lang="pt-BR" sz="2600" dirty="0"/>
              <a:t>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97521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b="1" i="1" dirty="0"/>
              <a:t>tipos com </a:t>
            </a:r>
            <a:r>
              <a:rPr lang="pt-BR" b="1" i="1" dirty="0" err="1"/>
              <a:t>Xml</a:t>
            </a:r>
            <a:r>
              <a:rPr lang="pt-BR" b="1" i="1" dirty="0"/>
              <a:t> </a:t>
            </a:r>
            <a:r>
              <a:rPr lang="pt-BR" b="1" i="1" dirty="0" err="1"/>
              <a:t>Schema</a:t>
            </a:r>
            <a:r>
              <a:rPr lang="pt-BR" b="1" i="1" dirty="0"/>
              <a:t> (</a:t>
            </a:r>
            <a:r>
              <a:rPr lang="pt-BR" b="1" i="1" dirty="0" err="1"/>
              <a:t>xsd</a:t>
            </a:r>
            <a:r>
              <a:rPr lang="pt-BR" b="1" i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67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D11D0-A923-A64D-8445-272B32CDC4E1}"/>
              </a:ext>
            </a:extLst>
          </p:cNvPr>
          <p:cNvSpPr txBox="1">
            <a:spLocks/>
          </p:cNvSpPr>
          <p:nvPr/>
        </p:nvSpPr>
        <p:spPr>
          <a:xfrm>
            <a:off x="39757" y="1627345"/>
            <a:ext cx="12152244" cy="522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getByIdReq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="id"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xs:long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getByIdRes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return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tns:Produto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portType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=”Produtos"&gt;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&lt;input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getByIdReq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tns:getByIdReq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&lt;output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getByIdRes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tns:getByIdRes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&lt;/</a:t>
            </a:r>
            <a:r>
              <a:rPr lang="pt-BR" dirty="0" err="1"/>
              <a:t>operation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portType</a:t>
            </a:r>
            <a:r>
              <a:rPr lang="pt-BR" dirty="0"/>
              <a:t>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185517-4F29-0E40-AA8A-5F2EE31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89917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b="1" i="1" dirty="0"/>
              <a:t>métodos publicados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80" y="2358886"/>
            <a:ext cx="10616716" cy="3777622"/>
          </a:xfrm>
        </p:spPr>
        <p:txBody>
          <a:bodyPr>
            <a:noAutofit/>
          </a:bodyPr>
          <a:lstStyle/>
          <a:p>
            <a:r>
              <a:rPr lang="pt-BR" sz="28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800" dirty="0"/>
              <a:t>Aprendemos a escrever código incluindo chamadas de funções para executar uma tarefa e retornar algum valor</a:t>
            </a:r>
          </a:p>
          <a:p>
            <a:r>
              <a:rPr lang="pt-BR" sz="28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7"/>
            <a:ext cx="7334590" cy="4639336"/>
          </a:xfrm>
        </p:spPr>
        <p:txBody>
          <a:bodyPr>
            <a:noAutofit/>
          </a:bodyPr>
          <a:lstStyle/>
          <a:p>
            <a:r>
              <a:rPr lang="pt-BR" sz="2800" dirty="0"/>
              <a:t>Em sistemas distribuídas existe troca de mensagens entre as aplicações</a:t>
            </a:r>
          </a:p>
          <a:p>
            <a:r>
              <a:rPr lang="pt-BR" sz="2800" dirty="0"/>
              <a:t>Assim, a execução do código nem sempre é sequencial: determinadas funções podem ser executadas de forma assíncrona</a:t>
            </a:r>
          </a:p>
          <a:p>
            <a:r>
              <a:rPr lang="pt-BR" sz="2800" dirty="0"/>
              <a:t>Assíncrona indica que tais funções são chamadas apenas quando um determinado evento ocorrer (como o recebimento de uma mensagem)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4241693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5" y="1840977"/>
            <a:ext cx="10996611" cy="2169310"/>
          </a:xfrm>
        </p:spPr>
        <p:txBody>
          <a:bodyPr>
            <a:normAutofit/>
          </a:bodyPr>
          <a:lstStyle/>
          <a:p>
            <a:r>
              <a:rPr lang="pt-BR" sz="28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8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1B74D2-D891-4848-9511-B1D44334BF58}"/>
              </a:ext>
            </a:extLst>
          </p:cNvPr>
          <p:cNvGrpSpPr/>
          <p:nvPr/>
        </p:nvGrpSpPr>
        <p:grpSpPr>
          <a:xfrm>
            <a:off x="8062495" y="4241693"/>
            <a:ext cx="4144210" cy="2017003"/>
            <a:chOff x="4079243" y="3375708"/>
            <a:chExt cx="4144210" cy="20170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A3909C-D22F-604A-AEF5-4BB5125EC183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9DB397-2270-CA46-858A-A45E3CD07F1A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303C66-2609-2E4A-96F9-34B8274BB5E5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9116FE-AB9E-BA43-AD7E-F57A7078F44C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F323B7-E518-1948-8092-E1F66289F543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069E3F8-7269-1B4F-ABB9-BE9000D57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3D82A5-4921-4740-8303-C5FD00F81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2E9B6A-2CA3-2044-A492-1616CA685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32461CF-7619-0B45-AE25-D46792D5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276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358886"/>
            <a:ext cx="10961273" cy="4118114"/>
          </a:xfrm>
        </p:spPr>
        <p:txBody>
          <a:bodyPr>
            <a:noAutofit/>
          </a:bodyPr>
          <a:lstStyle/>
          <a:p>
            <a:r>
              <a:rPr lang="pt-BR" sz="28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800" dirty="0"/>
              <a:t>Aplicações empresariais muitas vezes precisam compartilhar funcionalidades e dados com outras aplicações</a:t>
            </a:r>
          </a:p>
          <a:p>
            <a:r>
              <a:rPr lang="pt-BR" sz="2800" dirty="0"/>
              <a:t>Elas podem necessitar compartilhar dados complexos e de diferentes tipos</a:t>
            </a:r>
          </a:p>
          <a:p>
            <a:r>
              <a:rPr lang="pt-BR" sz="2800" dirty="0"/>
              <a:t>No entanto, protocolos como XMPP normalmente transmitem conteúdo em forma de texto (</a:t>
            </a:r>
            <a:r>
              <a:rPr lang="pt-BR" sz="2800" i="1" dirty="0" err="1"/>
              <a:t>String</a:t>
            </a:r>
            <a:r>
              <a:rPr lang="pt-BR" sz="2800" dirty="0"/>
              <a:t>)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686398"/>
            <a:ext cx="11080542" cy="4727654"/>
          </a:xfrm>
        </p:spPr>
        <p:txBody>
          <a:bodyPr>
            <a:noAutofit/>
          </a:bodyPr>
          <a:lstStyle/>
          <a:p>
            <a:r>
              <a:rPr lang="pt-BR" sz="2800" dirty="0"/>
              <a:t>Se dados de tipos específicos precisarem ser transmitidos, eles geralmente são convertidos para </a:t>
            </a:r>
            <a:r>
              <a:rPr lang="pt-BR" sz="2800" i="1" dirty="0" err="1"/>
              <a:t>String</a:t>
            </a:r>
            <a:r>
              <a:rPr lang="pt-BR" sz="2800" dirty="0"/>
              <a:t> na origem e convertidos de volta para o tipo específico no destino </a:t>
            </a:r>
          </a:p>
          <a:p>
            <a:r>
              <a:rPr lang="pt-BR" sz="2800" dirty="0"/>
              <a:t>A conversão é normalmente manual: o programador deve saber qual tipo de dado que está recebendo e fazer a conversão adequada</a:t>
            </a:r>
          </a:p>
          <a:p>
            <a:r>
              <a:rPr lang="pt-BR" sz="28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163658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2358886"/>
            <a:ext cx="10775742" cy="3777622"/>
          </a:xfrm>
        </p:spPr>
        <p:txBody>
          <a:bodyPr>
            <a:normAutofit/>
          </a:bodyPr>
          <a:lstStyle/>
          <a:p>
            <a:r>
              <a:rPr lang="pt-BR" sz="2800" dirty="0"/>
              <a:t>Essa conversão se torna claramente mais complicada quando é preciso trafegar objetos</a:t>
            </a:r>
          </a:p>
          <a:p>
            <a:r>
              <a:rPr lang="pt-BR" sz="2800" dirty="0"/>
              <a:t>Com o crescimento das redes de computadores e da Internet, a necessidade de integração de aplicações aumentou</a:t>
            </a:r>
          </a:p>
          <a:p>
            <a:r>
              <a:rPr lang="pt-BR" sz="28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6 1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7487</TotalTime>
  <Words>2359</Words>
  <Application>Microsoft Macintosh PowerPoint</Application>
  <PresentationFormat>Widescreen</PresentationFormat>
  <Paragraphs>273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Courier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Descansem em paz 🙏</vt:lpstr>
      <vt:lpstr>O surgimento dos web services</vt:lpstr>
      <vt:lpstr>O surgimento dos web services</vt:lpstr>
      <vt:lpstr>Exemplos de Serviços disponibilizados</vt:lpstr>
      <vt:lpstr>O QUE OS WS’s TRAZEM DE SOLUÇÕES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O padrão de ws soap</vt:lpstr>
      <vt:lpstr>O padrão de ws soap</vt:lpstr>
      <vt:lpstr>Porque meu Deus, porque?</vt:lpstr>
      <vt:lpstr>Bem...</vt:lpstr>
      <vt:lpstr>E o que mais? 🤔</vt:lpstr>
      <vt:lpstr>requisiçÃO soap</vt:lpstr>
      <vt:lpstr>RESPOSTA soap</vt:lpstr>
      <vt:lpstr>Como consumir um WS SOAP</vt:lpstr>
      <vt:lpstr>Como consumir um WS SOAP</vt:lpstr>
      <vt:lpstr>Como consumir um wS SOAP</vt:lpstr>
      <vt:lpstr>Exemplos de url’s de wsdl</vt:lpstr>
      <vt:lpstr>Exemplo de trechos wsdl: tipos com Xml Schema (xsd)</vt:lpstr>
      <vt:lpstr>Exemplo de trechos wsdl: métodos publicados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621</cp:revision>
  <cp:lastPrinted>2018-10-31T18:58:06Z</cp:lastPrinted>
  <dcterms:created xsi:type="dcterms:W3CDTF">2018-10-29T17:43:05Z</dcterms:created>
  <dcterms:modified xsi:type="dcterms:W3CDTF">2018-12-13T23:06:56Z</dcterms:modified>
</cp:coreProperties>
</file>