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39"/>
  </p:notesMasterIdLst>
  <p:sldIdLst>
    <p:sldId id="266" r:id="rId2"/>
    <p:sldId id="271" r:id="rId3"/>
    <p:sldId id="282" r:id="rId4"/>
    <p:sldId id="286" r:id="rId5"/>
    <p:sldId id="287" r:id="rId6"/>
    <p:sldId id="313" r:id="rId7"/>
    <p:sldId id="283" r:id="rId8"/>
    <p:sldId id="285" r:id="rId9"/>
    <p:sldId id="288" r:id="rId10"/>
    <p:sldId id="289" r:id="rId11"/>
    <p:sldId id="290" r:id="rId12"/>
    <p:sldId id="292" r:id="rId13"/>
    <p:sldId id="291" r:id="rId14"/>
    <p:sldId id="310" r:id="rId15"/>
    <p:sldId id="293" r:id="rId16"/>
    <p:sldId id="311" r:id="rId17"/>
    <p:sldId id="312" r:id="rId18"/>
    <p:sldId id="294" r:id="rId19"/>
    <p:sldId id="309" r:id="rId20"/>
    <p:sldId id="281" r:id="rId21"/>
    <p:sldId id="300" r:id="rId22"/>
    <p:sldId id="295" r:id="rId23"/>
    <p:sldId id="296" r:id="rId24"/>
    <p:sldId id="297" r:id="rId25"/>
    <p:sldId id="314" r:id="rId26"/>
    <p:sldId id="301" r:id="rId27"/>
    <p:sldId id="302" r:id="rId28"/>
    <p:sldId id="304" r:id="rId29"/>
    <p:sldId id="315" r:id="rId30"/>
    <p:sldId id="298" r:id="rId31"/>
    <p:sldId id="299" r:id="rId32"/>
    <p:sldId id="305" r:id="rId33"/>
    <p:sldId id="316" r:id="rId34"/>
    <p:sldId id="306" r:id="rId35"/>
    <p:sldId id="317" r:id="rId36"/>
    <p:sldId id="307" r:id="rId37"/>
    <p:sldId id="30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710"/>
  </p:normalViewPr>
  <p:slideViewPr>
    <p:cSldViewPr snapToGrid="0" snapToObjects="1">
      <p:cViewPr varScale="1">
        <p:scale>
          <a:sx n="86" d="100"/>
          <a:sy n="8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03/12/2018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m.br/books?isbn=020161583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racle.com/technetwork/java/javase/tech/index-jsp-138781.html" TargetMode="External"/><Relationship Id="rId3" Type="http://schemas.openxmlformats.org/officeDocument/2006/relationships/hyperlink" Target="https://msdn.microsoft.com/en-us/library/cc226801.aspx" TargetMode="External"/><Relationship Id="rId7" Type="http://schemas.openxmlformats.org/officeDocument/2006/relationships/hyperlink" Target="https://en.wikipedia.org/wiki/.NET_Remoting" TargetMode="External"/><Relationship Id="rId2" Type="http://schemas.openxmlformats.org/officeDocument/2006/relationships/hyperlink" Target="http://www.corb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s973857.aspx" TargetMode="External"/><Relationship Id="rId11" Type="http://schemas.openxmlformats.org/officeDocument/2006/relationships/hyperlink" Target="https://docs.oracle.com/javase/7/docs/technotes/guides/rmi/hello/hello-world.html" TargetMode="External"/><Relationship Id="rId5" Type="http://schemas.openxmlformats.org/officeDocument/2006/relationships/hyperlink" Target="https://en.wikipedia.org/wiki/Component_Object_Model#COM.2B_and_DCOM" TargetMode="External"/><Relationship Id="rId10" Type="http://schemas.openxmlformats.org/officeDocument/2006/relationships/hyperlink" Target="https://docs.oracle.com/javase/tutorial/rmi/index.html" TargetMode="External"/><Relationship Id="rId4" Type="http://schemas.openxmlformats.org/officeDocument/2006/relationships/hyperlink" Target="https://docs.microsoft.com/en-us/windows/desktop/cossdk/component-services-portal" TargetMode="External"/><Relationship Id="rId9" Type="http://schemas.openxmlformats.org/officeDocument/2006/relationships/hyperlink" Target="https://en.wikipedia.org/wiki/Java_version_history#JDK_1.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2.com/?WhatsWrongWithCorba" TargetMode="External"/><Relationship Id="rId2" Type="http://schemas.openxmlformats.org/officeDocument/2006/relationships/hyperlink" Target="https://queue.acm.org/detail.cfm?id=114204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m.br/books?isbn=858055534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.com/pub/a/ws/2001/04/04/soap.html" TargetMode="External"/><Relationship Id="rId2" Type="http://schemas.openxmlformats.org/officeDocument/2006/relationships/hyperlink" Target="https://www.w3.org/TR/so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TR/2000/NOTE-SOAP-20000508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YAML" TargetMode="External"/><Relationship Id="rId2" Type="http://schemas.openxmlformats.org/officeDocument/2006/relationships/hyperlink" Target="https://pt.wikipedia.org/wiki/JS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TBKeLq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correios.com.br/SigepMasterJPA/AtendeClienteService/AtendeCliente?wsdl" TargetMode="External"/><Relationship Id="rId2" Type="http://schemas.openxmlformats.org/officeDocument/2006/relationships/hyperlink" Target="http://localhost:8080/LojaVirtual/Produtos?wsd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59" y="1451647"/>
            <a:ext cx="11213064" cy="15372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INTEGRAÇÃO DE aplicações com </a:t>
            </a:r>
            <a:br>
              <a:rPr lang="pt-BR" sz="4400" b="1" dirty="0"/>
            </a:br>
            <a:r>
              <a:rPr lang="pt-BR" sz="4400" b="1" dirty="0"/>
              <a:t>Web Services</a:t>
            </a:r>
            <a:endParaRPr lang="pt-BR" sz="44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0674" y="3880384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056" y="2358886"/>
            <a:ext cx="10065556" cy="3777622"/>
          </a:xfrm>
        </p:spPr>
        <p:txBody>
          <a:bodyPr>
            <a:normAutofit/>
          </a:bodyPr>
          <a:lstStyle/>
          <a:p>
            <a:r>
              <a:rPr lang="pt-BR" sz="2800" dirty="0"/>
              <a:t>Este é um processo chamado de </a:t>
            </a:r>
            <a:r>
              <a:rPr lang="pt-BR" sz="2800" i="1" dirty="0"/>
              <a:t>Enterprise </a:t>
            </a:r>
            <a:r>
              <a:rPr lang="pt-BR" sz="2800" i="1" dirty="0" err="1"/>
              <a:t>Application</a:t>
            </a:r>
            <a:r>
              <a:rPr lang="pt-BR" sz="2800" i="1" dirty="0"/>
              <a:t> </a:t>
            </a:r>
            <a:r>
              <a:rPr lang="pt-BR" sz="2800" i="1" dirty="0" err="1"/>
              <a:t>Integration</a:t>
            </a:r>
            <a:r>
              <a:rPr lang="pt-BR" sz="2800" dirty="0"/>
              <a:t> (EAI): Integração de Aplicações Empresariais</a:t>
            </a:r>
          </a:p>
          <a:p>
            <a:pPr marL="0" indent="0" algn="ctr">
              <a:buNone/>
            </a:pPr>
            <a:endParaRPr lang="pt-BR" sz="2800" dirty="0"/>
          </a:p>
          <a:p>
            <a:pPr marL="0" indent="0" algn="ctr">
              <a:buNone/>
            </a:pPr>
            <a:r>
              <a:rPr lang="pt-BR" sz="2800" dirty="0"/>
              <a:t>“EAI é um processo para a integração de aplicações de forma que elas compartilhem informações e processos”, </a:t>
            </a:r>
            <a:r>
              <a:rPr lang="pt-BR" sz="2800" dirty="0">
                <a:hlinkClick r:id="rId2" tooltip="David Linthicum"/>
              </a:rPr>
              <a:t>Linthicum 2000</a:t>
            </a:r>
            <a:r>
              <a:rPr lang="pt-BR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6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1789043"/>
            <a:ext cx="10550455" cy="4347465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Diversas tecnologias surgiram ao longo das décadas para permitir essa integração entre aplicações distintas como:</a:t>
            </a:r>
          </a:p>
          <a:p>
            <a:r>
              <a:rPr lang="pt-BR" sz="2800" i="1" dirty="0">
                <a:hlinkClick r:id="rId2"/>
              </a:rPr>
              <a:t>Commom Object Request Broker</a:t>
            </a:r>
            <a:r>
              <a:rPr lang="pt-BR" sz="2800" dirty="0">
                <a:hlinkClick r:id="rId2"/>
              </a:rPr>
              <a:t> </a:t>
            </a:r>
            <a:r>
              <a:rPr lang="pt-BR" sz="2800" i="1" dirty="0">
                <a:hlinkClick r:id="rId2"/>
              </a:rPr>
              <a:t>Architecture</a:t>
            </a:r>
            <a:r>
              <a:rPr lang="pt-BR" sz="2800" dirty="0">
                <a:hlinkClick r:id="rId2"/>
              </a:rPr>
              <a:t> (CORBA)</a:t>
            </a:r>
            <a:r>
              <a:rPr lang="pt-BR" sz="2800" dirty="0"/>
              <a:t>: v1.0 Out/1991 – v3.2 </a:t>
            </a:r>
            <a:r>
              <a:rPr lang="pt-BR" sz="2800" dirty="0" err="1"/>
              <a:t>Nov</a:t>
            </a:r>
            <a:r>
              <a:rPr lang="pt-BR" sz="2800" dirty="0"/>
              <a:t>/2012;</a:t>
            </a:r>
          </a:p>
          <a:p>
            <a:r>
              <a:rPr lang="pt-BR" sz="2800" i="1" dirty="0">
                <a:hlinkClick r:id="rId3"/>
              </a:rPr>
              <a:t>Microsoft </a:t>
            </a:r>
            <a:r>
              <a:rPr lang="pt-BR" sz="2800" i="1" dirty="0" err="1">
                <a:hlinkClick r:id="rId3"/>
              </a:rPr>
              <a:t>Distributed</a:t>
            </a:r>
            <a:r>
              <a:rPr lang="pt-BR" sz="2800" i="1" dirty="0">
                <a:hlinkClick r:id="rId3"/>
              </a:rPr>
              <a:t> Common </a:t>
            </a:r>
            <a:r>
              <a:rPr lang="pt-BR" sz="2800" i="1" dirty="0" err="1">
                <a:hlinkClick r:id="rId3"/>
              </a:rPr>
              <a:t>Object</a:t>
            </a:r>
            <a:r>
              <a:rPr lang="pt-BR" sz="2800" i="1" dirty="0">
                <a:hlinkClick r:id="rId3"/>
              </a:rPr>
              <a:t> </a:t>
            </a:r>
            <a:r>
              <a:rPr lang="pt-BR" sz="2800" i="1" dirty="0" err="1">
                <a:hlinkClick r:id="rId3"/>
              </a:rPr>
              <a:t>Model</a:t>
            </a:r>
            <a:r>
              <a:rPr lang="pt-BR" sz="2800" dirty="0">
                <a:hlinkClick r:id="rId3"/>
              </a:rPr>
              <a:t> (DCOM)</a:t>
            </a:r>
            <a:r>
              <a:rPr lang="pt-BR" sz="2800" dirty="0"/>
              <a:t>: v0.01 Dez/2006 – v21 Set/2018</a:t>
            </a:r>
          </a:p>
          <a:p>
            <a:r>
              <a:rPr lang="pt-BR" sz="2800" dirty="0">
                <a:hlinkClick r:id="rId4"/>
              </a:rPr>
              <a:t>Microsoft COM+</a:t>
            </a:r>
            <a:r>
              <a:rPr lang="pt-BR" sz="2800" dirty="0"/>
              <a:t> disponibilizado com o Windows 2000 </a:t>
            </a:r>
            <a:r>
              <a:rPr lang="pt-BR" sz="2800" dirty="0">
                <a:hlinkClick r:id="rId5"/>
              </a:rPr>
              <a:t>[1]</a:t>
            </a:r>
            <a:endParaRPr lang="pt-BR" sz="2800" dirty="0"/>
          </a:p>
          <a:p>
            <a:r>
              <a:rPr lang="pt-BR" sz="2800" dirty="0">
                <a:hlinkClick r:id="rId6"/>
              </a:rPr>
              <a:t>Microsoft </a:t>
            </a:r>
            <a:r>
              <a:rPr lang="pt-BR" sz="2800" i="1" dirty="0">
                <a:hlinkClick r:id="rId6"/>
              </a:rPr>
              <a:t>.NET Remoting</a:t>
            </a:r>
            <a:r>
              <a:rPr lang="pt-BR" sz="2800" i="1" dirty="0"/>
              <a:t> (.NET Framework 1.0 - 2002) </a:t>
            </a:r>
            <a:r>
              <a:rPr lang="pt-BR" sz="2800" i="1" dirty="0">
                <a:hlinkClick r:id="rId7"/>
              </a:rPr>
              <a:t>[2]</a:t>
            </a:r>
            <a:r>
              <a:rPr lang="pt-BR" sz="2800" dirty="0"/>
              <a:t>;</a:t>
            </a:r>
          </a:p>
          <a:p>
            <a:r>
              <a:rPr lang="pt-BR" sz="2800" dirty="0">
                <a:hlinkClick r:id="rId8"/>
              </a:rPr>
              <a:t>Java </a:t>
            </a:r>
            <a:r>
              <a:rPr lang="pt-BR" sz="2800" i="1" dirty="0">
                <a:hlinkClick r:id="rId8"/>
              </a:rPr>
              <a:t>Remote Method Invocation</a:t>
            </a:r>
            <a:r>
              <a:rPr lang="pt-BR" sz="2800" dirty="0">
                <a:hlinkClick r:id="rId8"/>
              </a:rPr>
              <a:t> (RMI)</a:t>
            </a:r>
            <a:r>
              <a:rPr lang="pt-BR" sz="2800" dirty="0"/>
              <a:t>: </a:t>
            </a:r>
            <a:r>
              <a:rPr lang="pt-BR" sz="2800" dirty="0">
                <a:hlinkClick r:id="rId9"/>
              </a:rPr>
              <a:t>JDK 1.1</a:t>
            </a:r>
            <a:r>
              <a:rPr lang="pt-BR" sz="2800" dirty="0"/>
              <a:t> </a:t>
            </a:r>
            <a:r>
              <a:rPr lang="pt-BR" sz="2800" dirty="0" err="1"/>
              <a:t>Fev</a:t>
            </a:r>
            <a:r>
              <a:rPr lang="pt-BR" sz="2800" dirty="0"/>
              <a:t>/1997 </a:t>
            </a:r>
            <a:r>
              <a:rPr lang="pt-BR" sz="2800" dirty="0">
                <a:hlinkClick r:id="rId10"/>
              </a:rPr>
              <a:t>[3]</a:t>
            </a:r>
            <a:r>
              <a:rPr lang="pt-BR" sz="2800" dirty="0"/>
              <a:t> </a:t>
            </a:r>
            <a:r>
              <a:rPr lang="pt-BR" sz="2800" dirty="0">
                <a:hlinkClick r:id="rId11"/>
              </a:rPr>
              <a:t>[4]</a:t>
            </a:r>
            <a:r>
              <a:rPr lang="pt-BR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Tecnologias para </a:t>
            </a:r>
            <a:r>
              <a:rPr lang="pt-BR" b="1" i="1" dirty="0" err="1"/>
              <a:t>eai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3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7555606-78BC-884B-9EFE-A4AD70AB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90" y="3824990"/>
            <a:ext cx="3033010" cy="30330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5" y="2688667"/>
            <a:ext cx="11562413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Mas isso quase tudo foi antes da popularização da Web.</a:t>
            </a:r>
          </a:p>
          <a:p>
            <a:pPr marL="0" indent="0" algn="ctr">
              <a:buNone/>
            </a:pPr>
            <a:r>
              <a:rPr lang="pt-BR" sz="3200" b="1" dirty="0"/>
              <a:t>Todas essas tecnologias caíram em desuso.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B7B6ED-9E94-194D-A3B4-4E9C902F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612" y="552462"/>
            <a:ext cx="6771847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Descansem em paz 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98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48918"/>
            <a:ext cx="11347554" cy="4828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Tecnologias como CORBA tem problemas como </a:t>
            </a:r>
            <a:r>
              <a:rPr lang="pt-BR" sz="2800" b="1" dirty="0">
                <a:hlinkClick r:id="rId2"/>
              </a:rPr>
              <a:t>[1]</a:t>
            </a:r>
            <a:r>
              <a:rPr lang="pt-BR" sz="2800" b="1" dirty="0"/>
              <a:t> </a:t>
            </a:r>
            <a:r>
              <a:rPr lang="pt-BR" sz="2800" b="1" dirty="0">
                <a:hlinkClick r:id="rId3"/>
              </a:rPr>
              <a:t>[2]</a:t>
            </a:r>
            <a:r>
              <a:rPr lang="pt-BR" sz="2800" b="1" dirty="0"/>
              <a:t>:</a:t>
            </a:r>
          </a:p>
          <a:p>
            <a:pPr marL="0" indent="0">
              <a:buNone/>
            </a:pPr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Necessidade de instalação de middlewares pesados que ficam em execução consumindo recursos;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Complexidade de uso;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Baixo desempenho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Descansem em paz 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36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48918"/>
            <a:ext cx="11347554" cy="48280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800" dirty="0"/>
          </a:p>
          <a:p>
            <a:pPr marL="457200" indent="-457200" algn="just">
              <a:buFont typeface="+mj-lt"/>
              <a:buAutoNum type="arabicPeriod" startAt="4"/>
            </a:pPr>
            <a:r>
              <a:rPr lang="pt-BR" sz="2800" dirty="0"/>
              <a:t>... Causavam um </a:t>
            </a:r>
            <a:r>
              <a:rPr lang="pt-BR" sz="2800" b="1" dirty="0"/>
              <a:t>alto acoplamento</a:t>
            </a:r>
            <a:r>
              <a:rPr lang="pt-BR" sz="2800" dirty="0"/>
              <a:t>: alto grau de interdependência entre as aplicações e componentes.</a:t>
            </a:r>
            <a:br>
              <a:rPr lang="pt-BR" sz="2800" dirty="0"/>
            </a:br>
            <a:endParaRPr lang="pt-BR" sz="2800" dirty="0"/>
          </a:p>
          <a:p>
            <a:pPr marL="457200" lvl="1" indent="0" algn="ctr">
              <a:buNone/>
            </a:pPr>
            <a:r>
              <a:rPr lang="pt-BR" sz="2800" b="1" dirty="0"/>
              <a:t>Auto acoplamento</a:t>
            </a:r>
            <a:r>
              <a:rPr lang="pt-BR" sz="2800" dirty="0"/>
              <a:t> é algo que deve ser evitado no processo de engenharia de um software: quanto mais dependências, mais complexo o software, principalmente de ser testado </a:t>
            </a:r>
            <a:r>
              <a:rPr lang="pt-BR" sz="2800" dirty="0">
                <a:hlinkClick r:id="rId2"/>
              </a:rPr>
              <a:t>[3]</a:t>
            </a:r>
            <a:br>
              <a:rPr lang="pt-BR" sz="2800" dirty="0"/>
            </a:br>
            <a:endParaRPr lang="pt-BR" sz="2800" dirty="0"/>
          </a:p>
          <a:p>
            <a:pPr marL="457200" indent="-457200" algn="just">
              <a:buFont typeface="+mj-lt"/>
              <a:buAutoNum type="arabicPeriod" startAt="4"/>
            </a:pPr>
            <a:r>
              <a:rPr lang="pt-BR" sz="2800" dirty="0"/>
              <a:t>Problemas com </a:t>
            </a:r>
            <a:r>
              <a:rPr lang="pt-BR" sz="2800" i="1" dirty="0"/>
              <a:t>Firewall</a:t>
            </a:r>
            <a:r>
              <a:rPr lang="pt-BR" sz="2800" dirty="0"/>
              <a:t> e </a:t>
            </a:r>
            <a:r>
              <a:rPr lang="pt-BR" sz="2800" i="1" dirty="0"/>
              <a:t>Network </a:t>
            </a:r>
            <a:r>
              <a:rPr lang="pt-BR" sz="2800" i="1" dirty="0" err="1"/>
              <a:t>Address</a:t>
            </a:r>
            <a:r>
              <a:rPr lang="pt-BR" sz="2800" i="1" dirty="0"/>
              <a:t> </a:t>
            </a:r>
            <a:r>
              <a:rPr lang="pt-BR" sz="2800" i="1" dirty="0" err="1"/>
              <a:t>Translation</a:t>
            </a:r>
            <a:r>
              <a:rPr lang="pt-BR" sz="2800" dirty="0"/>
              <a:t> (NAT): Firewalls normalmente bloqueiam as portas de comunicação usadas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Descansem em paz 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42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" y="2358886"/>
            <a:ext cx="10881760" cy="3777622"/>
          </a:xfrm>
        </p:spPr>
        <p:txBody>
          <a:bodyPr>
            <a:normAutofit/>
          </a:bodyPr>
          <a:lstStyle/>
          <a:p>
            <a:r>
              <a:rPr lang="pt-BR" sz="2800" dirty="0"/>
              <a:t>Um </a:t>
            </a:r>
            <a:r>
              <a:rPr lang="pt-BR" sz="2800" b="1" i="1" dirty="0"/>
              <a:t>Web Service</a:t>
            </a:r>
            <a:r>
              <a:rPr lang="pt-BR" sz="2800" dirty="0"/>
              <a:t> (WS) é um serviço disponibilizado por uma aplicação através da Web</a:t>
            </a:r>
          </a:p>
          <a:p>
            <a:r>
              <a:rPr lang="pt-BR" sz="2800" dirty="0"/>
              <a:t>Tais serviços permitem que aplicações de uma mesma empresa ou de empresas diferentes possam ser integrados</a:t>
            </a:r>
          </a:p>
          <a:p>
            <a:r>
              <a:rPr lang="pt-BR" sz="2800" dirty="0"/>
              <a:t>Isso permite o reuso de informações e processos (funções)</a:t>
            </a:r>
          </a:p>
          <a:p>
            <a:r>
              <a:rPr lang="pt-BR" sz="2800" dirty="0"/>
              <a:t>Um WS é um componente que normalmente fornece um conjunto de funcionalidades a serem utilizadas por outras aplicações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078" y="71405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 surgimento dos web </a:t>
            </a:r>
            <a:r>
              <a:rPr lang="pt-BR" b="1" dirty="0" err="1"/>
              <a:t>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2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" y="2358886"/>
            <a:ext cx="10881760" cy="3777622"/>
          </a:xfrm>
        </p:spPr>
        <p:txBody>
          <a:bodyPr>
            <a:normAutofit/>
          </a:bodyPr>
          <a:lstStyle/>
          <a:p>
            <a:r>
              <a:rPr lang="pt-BR" sz="2800" dirty="0"/>
              <a:t>Com a popularização da </a:t>
            </a:r>
            <a:r>
              <a:rPr lang="pt-BR" sz="2800" i="1" dirty="0"/>
              <a:t>Web</a:t>
            </a:r>
            <a:r>
              <a:rPr lang="pt-BR" sz="2800" dirty="0"/>
              <a:t>, cada vez mais empresas disponibilizam </a:t>
            </a:r>
            <a:r>
              <a:rPr lang="pt-BR" sz="2800" i="1" dirty="0"/>
              <a:t>Web Services</a:t>
            </a:r>
            <a:r>
              <a:rPr lang="pt-BR" sz="2800" dirty="0"/>
              <a:t> publicamente</a:t>
            </a:r>
          </a:p>
          <a:p>
            <a:r>
              <a:rPr lang="pt-BR" sz="2800" dirty="0"/>
              <a:t>Exemplos atuais incluem empresas como Google, </a:t>
            </a:r>
            <a:r>
              <a:rPr lang="pt-BR" sz="2800" dirty="0" err="1"/>
              <a:t>Facebook</a:t>
            </a:r>
            <a:r>
              <a:rPr lang="pt-BR" sz="2800" dirty="0"/>
              <a:t>, </a:t>
            </a:r>
            <a:r>
              <a:rPr lang="pt-BR" sz="2800" dirty="0" err="1"/>
              <a:t>Twitter</a:t>
            </a:r>
            <a:r>
              <a:rPr lang="pt-BR" sz="2800" dirty="0"/>
              <a:t>, Yahoo, Correios, Banco do Brasil,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078" y="71405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 surgimento dos web </a:t>
            </a:r>
            <a:r>
              <a:rPr lang="pt-BR" b="1" dirty="0" err="1"/>
              <a:t>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7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" y="2358886"/>
            <a:ext cx="10881760" cy="3777622"/>
          </a:xfrm>
        </p:spPr>
        <p:txBody>
          <a:bodyPr>
            <a:normAutofit/>
          </a:bodyPr>
          <a:lstStyle/>
          <a:p>
            <a:r>
              <a:rPr lang="pt-BR" sz="2800" dirty="0"/>
              <a:t>Google: </a:t>
            </a:r>
            <a:r>
              <a:rPr lang="pt-BR" sz="2800" dirty="0" err="1"/>
              <a:t>Maps</a:t>
            </a:r>
            <a:r>
              <a:rPr lang="pt-BR" sz="2800" dirty="0"/>
              <a:t>, </a:t>
            </a:r>
            <a:r>
              <a:rPr lang="pt-BR" sz="2800" dirty="0" err="1"/>
              <a:t>Docs</a:t>
            </a:r>
            <a:r>
              <a:rPr lang="pt-BR" sz="2800" dirty="0"/>
              <a:t>, Drive, </a:t>
            </a:r>
            <a:r>
              <a:rPr lang="pt-BR" sz="2800" dirty="0" err="1"/>
              <a:t>Search</a:t>
            </a:r>
            <a:r>
              <a:rPr lang="pt-BR" sz="2800" dirty="0"/>
              <a:t>, </a:t>
            </a:r>
            <a:r>
              <a:rPr lang="pt-BR" sz="2800" dirty="0" err="1"/>
              <a:t>YouTube</a:t>
            </a:r>
            <a:endParaRPr lang="pt-BR" sz="2800" dirty="0"/>
          </a:p>
          <a:p>
            <a:r>
              <a:rPr lang="pt-BR" sz="2800" dirty="0"/>
              <a:t>Consulta de endereços e </a:t>
            </a:r>
            <a:r>
              <a:rPr lang="pt-BR" sz="2800" dirty="0" err="1"/>
              <a:t>CEPs</a:t>
            </a:r>
            <a:r>
              <a:rPr lang="pt-BR" sz="2800" dirty="0"/>
              <a:t> e preços de entregas pelos Correios</a:t>
            </a:r>
          </a:p>
          <a:p>
            <a:r>
              <a:rPr lang="pt-BR" sz="2800" dirty="0"/>
              <a:t>Fazer conciliação bancária e consulta de extrato pelo Banco do Brasil</a:t>
            </a:r>
          </a:p>
          <a:p>
            <a:r>
              <a:rPr lang="pt-BR" sz="2800" dirty="0"/>
              <a:t>E várias outras aplicações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078" y="71405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Exemplos de Serviços disponibilizados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63908"/>
            <a:ext cx="11377534" cy="4976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dirty="0"/>
              <a:t>Como os problemas das tecnologias anteriores são resolvidos com </a:t>
            </a:r>
            <a:r>
              <a:rPr lang="pt-BR" sz="2400" b="1" dirty="0" err="1"/>
              <a:t>WS’s</a:t>
            </a:r>
            <a:endParaRPr lang="pt-BR" sz="2400" dirty="0"/>
          </a:p>
          <a:p>
            <a:pPr marL="0" indent="0">
              <a:buNone/>
            </a:pPr>
            <a:endParaRPr lang="pt-BR" sz="19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O servidor web/servidor de aplicação que você já tem é o único software que você precisa em execução. Existem servidores web leves dependendo da linguagem que você vai usar, como </a:t>
            </a:r>
            <a:r>
              <a:rPr lang="pt-BR" sz="2800" i="1" dirty="0" err="1"/>
              <a:t>NodeJS</a:t>
            </a:r>
            <a:r>
              <a:rPr lang="pt-BR" sz="2800" dirty="0"/>
              <a:t> e </a:t>
            </a:r>
            <a:r>
              <a:rPr lang="pt-BR" sz="2800" i="1" dirty="0" err="1"/>
              <a:t>Nginx</a:t>
            </a:r>
            <a:r>
              <a:rPr lang="pt-BR" sz="2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O desenvolvimento de sistemas distribuídos utilizando </a:t>
            </a:r>
            <a:r>
              <a:rPr lang="pt-BR" sz="2800" dirty="0" err="1"/>
              <a:t>WS’s</a:t>
            </a:r>
            <a:r>
              <a:rPr lang="pt-BR" sz="2800" dirty="0"/>
              <a:t> normalmente segue um padrão convencional: você se preocupa apenas em chamar uma função local que vai enviar uma requisição para uma função remota existente no servidor. Você não tem que se preocupar em abrir conexão e lidar com os detalhes da comunicação em rede...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4486E5-2C93-B24A-96DE-F37682A7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585" y="699060"/>
            <a:ext cx="9530038" cy="1164933"/>
          </a:xfrm>
        </p:spPr>
        <p:txBody>
          <a:bodyPr>
            <a:normAutofit/>
          </a:bodyPr>
          <a:lstStyle/>
          <a:p>
            <a:r>
              <a:rPr lang="pt-BR" b="1" cap="none" dirty="0"/>
              <a:t>O QUE OS </a:t>
            </a:r>
            <a:r>
              <a:rPr lang="pt-BR" b="1" cap="none" dirty="0" err="1"/>
              <a:t>WS’s</a:t>
            </a:r>
            <a:r>
              <a:rPr lang="pt-BR" b="1" cap="none" dirty="0"/>
              <a:t> TRAZEM DE SOLUÇÕES</a:t>
            </a:r>
          </a:p>
        </p:txBody>
      </p:sp>
    </p:spTree>
    <p:extLst>
      <p:ext uri="{BB962C8B-B14F-4D97-AF65-F5344CB8AC3E}">
        <p14:creationId xmlns:p14="http://schemas.microsoft.com/office/powerpoint/2010/main" val="10854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63908"/>
            <a:ext cx="11377534" cy="49767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b="1" dirty="0"/>
              <a:t>Como os problemas das tecnologias anteriores são resolvidos com </a:t>
            </a:r>
            <a:r>
              <a:rPr lang="pt-BR" sz="2400" b="1" dirty="0" err="1"/>
              <a:t>WS’s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514350" indent="-514350">
              <a:buFont typeface="+mj-lt"/>
              <a:buAutoNum type="arabicPeriod" startAt="3"/>
            </a:pPr>
            <a:r>
              <a:rPr lang="pt-BR" sz="2800" dirty="0"/>
              <a:t>... Trafega dados sobre HTTP de forma mais eficiente que as tecnologias anteriores: este é o protocolo usado por toda a Web.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BR" sz="2800" dirty="0"/>
              <a:t>Leva ao baixo acoplamento: o seu software não possui dependências com tecnologias utilizadas para a implementação do WS. Normalmente a aplicação consumindo tais </a:t>
            </a:r>
            <a:r>
              <a:rPr lang="pt-BR" sz="2800" dirty="0" err="1"/>
              <a:t>WS’s</a:t>
            </a:r>
            <a:r>
              <a:rPr lang="pt-BR" sz="2800" dirty="0"/>
              <a:t> é independente da linguagem, sistema operacional e ferramentas usadas no desenvolvimento do WS.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BR" sz="2800" dirty="0"/>
              <a:t>Como o tráfego ocorre usualmente pela porta 80, não temos problemas com </a:t>
            </a:r>
            <a:r>
              <a:rPr lang="pt-BR" sz="2800" i="1" dirty="0"/>
              <a:t>Firewalls</a:t>
            </a:r>
            <a:r>
              <a:rPr lang="pt-BR" sz="2800" dirty="0"/>
              <a:t> e NAT.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585" y="699060"/>
            <a:ext cx="9530038" cy="1164933"/>
          </a:xfrm>
        </p:spPr>
        <p:txBody>
          <a:bodyPr>
            <a:normAutofit/>
          </a:bodyPr>
          <a:lstStyle/>
          <a:p>
            <a:r>
              <a:rPr lang="pt-BR" b="1" cap="none" dirty="0"/>
              <a:t>O QUE OS </a:t>
            </a:r>
            <a:r>
              <a:rPr lang="pt-BR" b="1" cap="none" dirty="0" err="1"/>
              <a:t>WS’s</a:t>
            </a:r>
            <a:r>
              <a:rPr lang="pt-BR" b="1" cap="none" dirty="0"/>
              <a:t> TRAZEM DE SOLUÇÕES</a:t>
            </a:r>
          </a:p>
        </p:txBody>
      </p:sp>
    </p:spTree>
    <p:extLst>
      <p:ext uri="{BB962C8B-B14F-4D97-AF65-F5344CB8AC3E}">
        <p14:creationId xmlns:p14="http://schemas.microsoft.com/office/powerpoint/2010/main" val="6606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908313"/>
            <a:ext cx="10749238" cy="4228195"/>
          </a:xfrm>
        </p:spPr>
        <p:txBody>
          <a:bodyPr>
            <a:noAutofit/>
          </a:bodyPr>
          <a:lstStyle/>
          <a:p>
            <a:r>
              <a:rPr lang="pt-BR" sz="2800" dirty="0"/>
              <a:t>Desenvolver Sistemas Distribuídos (</a:t>
            </a:r>
            <a:r>
              <a:rPr lang="pt-BR" sz="2800" dirty="0" err="1"/>
              <a:t>SDs</a:t>
            </a:r>
            <a:r>
              <a:rPr lang="pt-BR" sz="2800" dirty="0"/>
              <a:t>) pode ser bastante complexo</a:t>
            </a:r>
          </a:p>
          <a:p>
            <a:r>
              <a:rPr lang="pt-BR" sz="2800" dirty="0"/>
              <a:t>Tecnologias e protocolos como Sockets, Web Sockets, XMPP e vários outros permitem a comunicação entre aplicações</a:t>
            </a:r>
          </a:p>
          <a:p>
            <a:r>
              <a:rPr lang="pt-BR" sz="2800" dirty="0"/>
              <a:t>Muitas tecnologias e protocolos podem ter finalidades específicas</a:t>
            </a:r>
          </a:p>
          <a:p>
            <a:r>
              <a:rPr lang="pt-BR" sz="2800" dirty="0"/>
              <a:t>Por exemplo, protocolos como XMPP são excelentes para aplicações de mensagens instantâneas como WhatsApp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2"/>
            <a:ext cx="8264452" cy="328967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300" dirty="0"/>
              <a:t>O cliente chama uma função local, como </a:t>
            </a:r>
            <a:r>
              <a:rPr lang="pt-BR" sz="2300" i="1" dirty="0" err="1"/>
              <a:t>consultaCEP</a:t>
            </a:r>
            <a:r>
              <a:rPr lang="pt-BR" sz="2300" i="1" dirty="0"/>
              <a:t>(), passando os devidos parâmetros</a:t>
            </a:r>
            <a:endParaRPr lang="pt-BR" sz="2300" dirty="0"/>
          </a:p>
          <a:p>
            <a:pPr marL="457200" indent="-457200">
              <a:buFont typeface="+mj-lt"/>
              <a:buAutoNum type="arabicPeriod"/>
            </a:pPr>
            <a:r>
              <a:rPr lang="pt-BR" sz="2300" dirty="0"/>
              <a:t>Tal função não executa nenhum processamento local específico, mas apenas envia uma requisição ao servidor para que uma função remota (normalmente de mesmo nome) seja executada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300" dirty="0"/>
              <a:t>O servidor recebe a requisição, executa a função que faz o trabalho de fato (neste exemplo, consultar um CEP) e retorna a resposta pra aplicação cliente.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27B88B-A480-BF48-889D-2E6EBC54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33" name="Picture 32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03CB133C-2DC3-4F42-B860-94941DBE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866637-CB99-B34A-B78D-17FCD5D457E3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C0CDE0B-245B-4841-8C11-757506069BC5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38E59C-179B-C44E-8B70-EB15EBE8643D}"/>
              </a:ext>
            </a:extLst>
          </p:cNvPr>
          <p:cNvCxnSpPr>
            <a:cxnSpLocks/>
          </p:cNvCxnSpPr>
          <p:nvPr/>
        </p:nvCxnSpPr>
        <p:spPr>
          <a:xfrm>
            <a:off x="5016505" y="5539401"/>
            <a:ext cx="387762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EC7483-FB0A-E74B-9D83-DBC645B5C004}"/>
              </a:ext>
            </a:extLst>
          </p:cNvPr>
          <p:cNvCxnSpPr>
            <a:cxnSpLocks/>
          </p:cNvCxnSpPr>
          <p:nvPr/>
        </p:nvCxnSpPr>
        <p:spPr>
          <a:xfrm flipH="1">
            <a:off x="4905270" y="5539404"/>
            <a:ext cx="3877621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F832F2D-87DE-4746-98CC-1D3560B2F2D4}"/>
              </a:ext>
            </a:extLst>
          </p:cNvPr>
          <p:cNvSpPr txBox="1"/>
          <p:nvPr/>
        </p:nvSpPr>
        <p:spPr>
          <a:xfrm>
            <a:off x="5599610" y="510488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Requisição HTTP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F2F022-5048-204D-B4E8-35CF58BFD358}"/>
              </a:ext>
            </a:extLst>
          </p:cNvPr>
          <p:cNvSpPr txBox="1"/>
          <p:nvPr/>
        </p:nvSpPr>
        <p:spPr>
          <a:xfrm>
            <a:off x="5952991" y="55543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Resposta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1F8601-14B7-5047-A9A0-05DB8D2DA4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51" grpId="1" uiExpand="1" build="p"/>
      <p:bldP spid="36" grpId="0" animBg="1"/>
      <p:bldP spid="37" grpId="0" animBg="1"/>
      <p:bldP spid="46" grpId="0"/>
      <p:bldP spid="46" grpId="1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2"/>
            <a:ext cx="8264452" cy="3056231"/>
          </a:xfrm>
        </p:spPr>
        <p:txBody>
          <a:bodyPr>
            <a:noAutofit/>
          </a:bodyPr>
          <a:lstStyle/>
          <a:p>
            <a:r>
              <a:rPr lang="pt-BR" sz="2400" dirty="0"/>
              <a:t>Na prática então, a função local no cliente chama uma função remota no servidor.</a:t>
            </a:r>
          </a:p>
          <a:p>
            <a:r>
              <a:rPr lang="pt-BR" sz="2400" dirty="0"/>
              <a:t>Isso é denominado </a:t>
            </a:r>
            <a:r>
              <a:rPr lang="pt-BR" sz="2400" b="1" i="1" dirty="0"/>
              <a:t>Remote Procedure </a:t>
            </a:r>
            <a:r>
              <a:rPr lang="pt-BR" sz="2400" b="1" i="1" dirty="0" err="1"/>
              <a:t>Call</a:t>
            </a:r>
            <a:r>
              <a:rPr lang="pt-BR" sz="2400" b="1" dirty="0"/>
              <a:t> (RPC)</a:t>
            </a:r>
            <a:r>
              <a:rPr lang="pt-BR" sz="2400" dirty="0"/>
              <a:t>: Chamada de Procedimento Remoto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27B88B-A480-BF48-889D-2E6EBC54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33" name="Picture 32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03CB133C-2DC3-4F42-B860-94941DBE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866637-CB99-B34A-B78D-17FCD5D457E3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C0CDE0B-245B-4841-8C11-757506069BC5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1F8601-14B7-5047-A9A0-05DB8D2DA4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28327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51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2"/>
            <a:ext cx="8264452" cy="3299207"/>
          </a:xfrm>
        </p:spPr>
        <p:txBody>
          <a:bodyPr>
            <a:noAutofit/>
          </a:bodyPr>
          <a:lstStyle/>
          <a:p>
            <a:r>
              <a:rPr lang="pt-BR" sz="2300" dirty="0"/>
              <a:t>Neste modelo de </a:t>
            </a:r>
            <a:r>
              <a:rPr lang="pt-BR" sz="2300" i="1" dirty="0"/>
              <a:t>Web Services</a:t>
            </a:r>
            <a:r>
              <a:rPr lang="pt-BR" sz="2300" dirty="0"/>
              <a:t>, normalmente a conexão HTTP é aberta e, depois de obtida a resposta, é fechada.</a:t>
            </a:r>
          </a:p>
          <a:p>
            <a:r>
              <a:rPr lang="pt-BR" sz="2300" dirty="0"/>
              <a:t>É diferente de uma aplicação de mensagens instantâneas que a conexão fica persistente enquanto as duas partes estiverem conversando.</a:t>
            </a:r>
          </a:p>
          <a:p>
            <a:r>
              <a:rPr lang="pt-BR" sz="2300" dirty="0"/>
              <a:t>Isto normalmente ocorre pois, após o cliente receber uma resposta, ele pode não precisar consultar o servidor em breve.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5E8319-C852-3142-9B57-308F1053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pic>
        <p:nvPicPr>
          <p:cNvPr id="17" name="Picture 16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B814110-D821-5C4B-9EEF-BA8C65F3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CF88151-2A2D-2F4D-93D3-B3A6E1925994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DE243AA-05D2-F44F-A60B-805FFEFEBB07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3CD79-8186-4C43-96C3-A34F9F3EAA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124301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51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2358886"/>
            <a:ext cx="10785084" cy="3777622"/>
          </a:xfrm>
        </p:spPr>
        <p:txBody>
          <a:bodyPr>
            <a:noAutofit/>
          </a:bodyPr>
          <a:lstStyle/>
          <a:p>
            <a:r>
              <a:rPr lang="pt-BR" sz="2800" i="1" dirty="0"/>
              <a:t>Simple Object Access Protocol (SOAP)</a:t>
            </a:r>
            <a:r>
              <a:rPr lang="pt-BR" sz="2800" dirty="0"/>
              <a:t> é um protocolo padronizado pela W3C (v1.1 Maio 2000 - v1.2 Abril 2007) </a:t>
            </a:r>
            <a:r>
              <a:rPr lang="pt-BR" sz="2800" dirty="0">
                <a:hlinkClick r:id="rId2"/>
              </a:rPr>
              <a:t>[1]</a:t>
            </a:r>
            <a:r>
              <a:rPr lang="pt-BR" sz="2800" dirty="0"/>
              <a:t> </a:t>
            </a:r>
            <a:r>
              <a:rPr lang="pt-BR" sz="2800" dirty="0">
                <a:hlinkClick r:id="rId3"/>
              </a:rPr>
              <a:t>[2]</a:t>
            </a:r>
            <a:endParaRPr lang="pt-BR" sz="2800" dirty="0"/>
          </a:p>
          <a:p>
            <a:r>
              <a:rPr lang="pt-BR" sz="2800" dirty="0"/>
              <a:t>SOAP é um protocolo “leve” para troca de informações estruturadas e </a:t>
            </a:r>
            <a:r>
              <a:rPr lang="pt-BR" sz="2800" dirty="0" err="1"/>
              <a:t>tipadas</a:t>
            </a:r>
            <a:r>
              <a:rPr lang="pt-BR" sz="2800" dirty="0"/>
              <a:t> em um ambiente distribuído e decentralizado </a:t>
            </a:r>
            <a:r>
              <a:rPr lang="pt-BR" sz="2800" dirty="0">
                <a:hlinkClick r:id="rId4"/>
              </a:rPr>
              <a:t>[3]</a:t>
            </a:r>
            <a:r>
              <a:rPr lang="pt-BR" sz="2800" dirty="0"/>
              <a:t>.</a:t>
            </a:r>
          </a:p>
          <a:p>
            <a:r>
              <a:rPr lang="pt-BR" sz="2800" dirty="0"/>
              <a:t>O tráfego de dados é feito em formato XML, convencionalmente por meio de HTTP.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8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11" y="1339123"/>
            <a:ext cx="10785085" cy="2862322"/>
          </a:xfrm>
        </p:spPr>
        <p:txBody>
          <a:bodyPr>
            <a:normAutofit/>
          </a:bodyPr>
          <a:lstStyle/>
          <a:p>
            <a:r>
              <a:rPr lang="pt-BR" sz="2600" dirty="0"/>
              <a:t>Há alguns anos era considerado “leve” justamente pelo uso de XML e comparado com outras tecnologias como CORBA.</a:t>
            </a:r>
          </a:p>
          <a:p>
            <a:r>
              <a:rPr lang="pt-BR" sz="2600" dirty="0"/>
              <a:t>Com o advento de formatos de representação de dados como </a:t>
            </a:r>
            <a:r>
              <a:rPr lang="pt-BR" sz="2600" dirty="0">
                <a:hlinkClick r:id="rId2"/>
              </a:rPr>
              <a:t>JSON</a:t>
            </a:r>
            <a:r>
              <a:rPr lang="pt-BR" sz="2600" dirty="0"/>
              <a:t> e </a:t>
            </a:r>
            <a:r>
              <a:rPr lang="pt-BR" sz="2600" dirty="0">
                <a:hlinkClick r:id="rId3"/>
              </a:rPr>
              <a:t>YAML</a:t>
            </a:r>
            <a:r>
              <a:rPr lang="pt-BR" sz="2600" dirty="0"/>
              <a:t>, SOAP já não pode ser considerado de fato leve.</a:t>
            </a:r>
          </a:p>
          <a:p>
            <a:r>
              <a:rPr lang="pt-BR" sz="2600" dirty="0"/>
              <a:t>XML possui redundância com a abertura e fechamento de </a:t>
            </a:r>
            <a:r>
              <a:rPr lang="pt-BR" sz="2600" i="1" dirty="0" err="1"/>
              <a:t>tags</a:t>
            </a:r>
            <a:r>
              <a:rPr lang="pt-BR" sz="2600" dirty="0"/>
              <a:t>.</a:t>
            </a:r>
          </a:p>
          <a:p>
            <a:r>
              <a:rPr lang="pt-BR" sz="2600" dirty="0"/>
              <a:t>Isso dobra o tamanho do conteúdo a ser trafegado pela rede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412" y="79088"/>
            <a:ext cx="7315200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8154647" y="3948960"/>
            <a:ext cx="3983783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&lt;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type=”PF"&gt;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</a:t>
            </a:r>
            <a:r>
              <a:rPr lang="en-US" i="1" dirty="0" err="1"/>
              <a:t>Manoel</a:t>
            </a:r>
            <a:r>
              <a:rPr lang="en-US" i="1" dirty="0"/>
              <a:t>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</a:p>
          <a:p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type=”PJ"&gt;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&gt;IFTO&lt;/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&lt;/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19447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11" y="1339123"/>
            <a:ext cx="10785085" cy="5001284"/>
          </a:xfrm>
        </p:spPr>
        <p:txBody>
          <a:bodyPr>
            <a:normAutofit/>
          </a:bodyPr>
          <a:lstStyle/>
          <a:p>
            <a:r>
              <a:rPr lang="pt-BR" sz="2600" dirty="0"/>
              <a:t>Quanto mais dados forem trafegados...</a:t>
            </a:r>
          </a:p>
          <a:p>
            <a:r>
              <a:rPr lang="pt-BR" sz="2600" dirty="0"/>
              <a:t>... mais largura de banda vão consumir;</a:t>
            </a:r>
          </a:p>
          <a:p>
            <a:r>
              <a:rPr lang="pt-BR" sz="2600" dirty="0"/>
              <a:t>... mais tempo pra enviar uma requisição;</a:t>
            </a:r>
          </a:p>
          <a:p>
            <a:r>
              <a:rPr lang="pt-BR" sz="2600" dirty="0"/>
              <a:t>... mais tempo pra receber uma resposta;</a:t>
            </a:r>
          </a:p>
          <a:p>
            <a:r>
              <a:rPr lang="pt-BR" sz="2600" dirty="0"/>
              <a:t>... mais tempo o usuário vai ficar esperando;</a:t>
            </a:r>
          </a:p>
          <a:p>
            <a:r>
              <a:rPr lang="pt-BR" sz="2600" dirty="0"/>
              <a:t>... menor a escalabilidade do sistema.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412" y="79088"/>
            <a:ext cx="7315200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1DBEF-DA83-534C-9B77-4B56926328E7}"/>
              </a:ext>
            </a:extLst>
          </p:cNvPr>
          <p:cNvSpPr txBox="1"/>
          <p:nvPr/>
        </p:nvSpPr>
        <p:spPr>
          <a:xfrm>
            <a:off x="8154647" y="3948960"/>
            <a:ext cx="3983783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&lt;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type=”PF"&gt;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</a:t>
            </a:r>
            <a:r>
              <a:rPr lang="en-US" i="1" dirty="0" err="1"/>
              <a:t>Manoel</a:t>
            </a:r>
            <a:r>
              <a:rPr lang="en-US" i="1" dirty="0"/>
              <a:t>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</a:p>
          <a:p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type=”PJ"&gt;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&gt;IFTO&lt;/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&lt;/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17713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789043"/>
            <a:ext cx="10785085" cy="4776650"/>
          </a:xfrm>
        </p:spPr>
        <p:txBody>
          <a:bodyPr>
            <a:normAutofit/>
          </a:bodyPr>
          <a:lstStyle/>
          <a:p>
            <a:r>
              <a:rPr lang="pt-BR" sz="2600" dirty="0"/>
              <a:t>Com a popularização de dispositivos e redes móveis, os reflexos desses problemas são ainda maiores</a:t>
            </a:r>
          </a:p>
          <a:p>
            <a:r>
              <a:rPr lang="pt-BR" sz="2600" dirty="0"/>
              <a:t>Envio de excesso de dados em uma rede móvel pode consumir o pacote de dados do usuário</a:t>
            </a:r>
          </a:p>
          <a:p>
            <a:r>
              <a:rPr lang="pt-BR" sz="2600" dirty="0"/>
              <a:t>Se as condições da rede móvel estiverem desfavoráveis, a experiência do usuário pode ser drasticamente afetada pela demora no envio de requisições</a:t>
            </a:r>
          </a:p>
          <a:p>
            <a:r>
              <a:rPr lang="pt-BR" sz="2600" dirty="0"/>
              <a:t>Então com todos esses problemas do protocolo SOAP, </a:t>
            </a:r>
            <a:r>
              <a:rPr lang="pt-BR" sz="2600" b="1" dirty="0"/>
              <a:t>a pergunta que fica é...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0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F40-8B2F-1D48-BCAE-10E66B9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9518"/>
            <a:ext cx="9448800" cy="2109028"/>
          </a:xfrm>
        </p:spPr>
        <p:txBody>
          <a:bodyPr>
            <a:noAutofit/>
          </a:bodyPr>
          <a:lstStyle/>
          <a:p>
            <a:pPr algn="ctr"/>
            <a:r>
              <a:rPr lang="pt-BR" sz="7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Porque meu Deus, porque?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255C9B-00D3-5646-ACE4-56A1BF66B5FF}"/>
              </a:ext>
            </a:extLst>
          </p:cNvPr>
          <p:cNvSpPr txBox="1">
            <a:spLocks/>
          </p:cNvSpPr>
          <p:nvPr/>
        </p:nvSpPr>
        <p:spPr>
          <a:xfrm>
            <a:off x="1371600" y="2709465"/>
            <a:ext cx="9448800" cy="3811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Porque usar SOAP? 🤔</a:t>
            </a:r>
          </a:p>
        </p:txBody>
      </p:sp>
    </p:spTree>
    <p:extLst>
      <p:ext uri="{BB962C8B-B14F-4D97-AF65-F5344CB8AC3E}">
        <p14:creationId xmlns:p14="http://schemas.microsoft.com/office/powerpoint/2010/main" val="7081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F40-8B2F-1D48-BCAE-10E66B9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9518"/>
            <a:ext cx="9448800" cy="1109682"/>
          </a:xfrm>
        </p:spPr>
        <p:txBody>
          <a:bodyPr>
            <a:noAutofit/>
          </a:bodyPr>
          <a:lstStyle/>
          <a:p>
            <a:pPr algn="ctr"/>
            <a:r>
              <a:rPr lang="pt-BR" sz="7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Bem...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255C9B-00D3-5646-ACE4-56A1BF66B5FF}"/>
              </a:ext>
            </a:extLst>
          </p:cNvPr>
          <p:cNvSpPr txBox="1">
            <a:spLocks/>
          </p:cNvSpPr>
          <p:nvPr/>
        </p:nvSpPr>
        <p:spPr>
          <a:xfrm>
            <a:off x="384313" y="1264388"/>
            <a:ext cx="11293025" cy="52159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pt-BR" sz="2800" cap="none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SOAP é um protocolo padronizado pela W3C e existem aplicações fazendo uso do mesmo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Assim, você pode se deparar em ter que manter uma aplicação destas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 pode ser bom conhecer o mínimo necessário</a:t>
            </a:r>
          </a:p>
        </p:txBody>
      </p:sp>
    </p:spTree>
    <p:extLst>
      <p:ext uri="{BB962C8B-B14F-4D97-AF65-F5344CB8AC3E}">
        <p14:creationId xmlns:p14="http://schemas.microsoft.com/office/powerpoint/2010/main" val="424422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F40-8B2F-1D48-BCAE-10E66B9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9518"/>
            <a:ext cx="9448800" cy="1109682"/>
          </a:xfrm>
        </p:spPr>
        <p:txBody>
          <a:bodyPr>
            <a:noAutofit/>
          </a:bodyPr>
          <a:lstStyle/>
          <a:p>
            <a:pPr algn="ctr"/>
            <a:r>
              <a:rPr lang="pt-BR" sz="7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 o que mais? 🤔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255C9B-00D3-5646-ACE4-56A1BF66B5FF}"/>
              </a:ext>
            </a:extLst>
          </p:cNvPr>
          <p:cNvSpPr txBox="1">
            <a:spLocks/>
          </p:cNvSpPr>
          <p:nvPr/>
        </p:nvSpPr>
        <p:spPr>
          <a:xfrm>
            <a:off x="384313" y="1264388"/>
            <a:ext cx="11293025" cy="52159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pt-BR" sz="2800" cap="none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Adicionalmente, analisando os problemas do SOAP conseguimos entender novas tecnologias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Mas se você for desenvolver um projeto novo hoje, SOAP não é adequado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 vamos ver mais alguns detalhes importantes do SOAP.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800" cap="none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331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4" grpId="1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1654353"/>
            <a:ext cx="10682977" cy="377762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Tais tecnologias e protocolos requerem bastante programação para fazer as aplicações funcionarem em conjunto</a:t>
            </a:r>
          </a:p>
          <a:p>
            <a:r>
              <a:rPr lang="pt-BR" sz="2800" dirty="0"/>
              <a:t>Este funcionamento é o que chamamos de </a:t>
            </a:r>
            <a:r>
              <a:rPr lang="pt-BR" sz="2800" b="1" dirty="0"/>
              <a:t>interoperação</a:t>
            </a:r>
            <a:r>
              <a:rPr lang="pt-BR" sz="2800" dirty="0"/>
              <a:t>: um recurso fundamental em </a:t>
            </a:r>
            <a:r>
              <a:rPr lang="pt-BR" sz="2800" dirty="0" err="1"/>
              <a:t>SDs</a:t>
            </a:r>
            <a:r>
              <a:rPr lang="pt-BR" sz="2800" dirty="0"/>
              <a:t> que permite que aplicações sejam integradas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0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539" y="1015449"/>
            <a:ext cx="8259267" cy="5941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400" dirty="0"/>
              <a:t>Exemplo de envio de requisição SOAP sobre HTTP: </a:t>
            </a:r>
            <a:br>
              <a:rPr lang="pt-BR" sz="2400" dirty="0"/>
            </a:br>
            <a:r>
              <a:rPr lang="pt-BR" sz="2400" dirty="0"/>
              <a:t>cabeçalho HTTP e envelope (mensagem) SOAP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6" y="0"/>
            <a:ext cx="6467060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 err="1"/>
              <a:t>requisiçÃO</a:t>
            </a:r>
            <a:r>
              <a:rPr lang="pt-BR" b="1" i="1" dirty="0"/>
              <a:t>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235336" y="1612942"/>
            <a:ext cx="9528571" cy="48936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POST https://</a:t>
            </a:r>
            <a:r>
              <a:rPr lang="en-US" sz="2400" dirty="0" err="1"/>
              <a:t>apps.correios.com.br</a:t>
            </a:r>
            <a:r>
              <a:rPr lang="en-US" sz="2400" dirty="0"/>
              <a:t>/....../</a:t>
            </a:r>
            <a:r>
              <a:rPr lang="en-US" sz="2400" dirty="0" err="1"/>
              <a:t>AtendeCliente</a:t>
            </a:r>
            <a:r>
              <a:rPr lang="en-US" sz="2400" dirty="0"/>
              <a:t> HTTP/1.1</a:t>
            </a:r>
          </a:p>
          <a:p>
            <a:r>
              <a:rPr lang="en-US" sz="2400" dirty="0"/>
              <a:t>Content-Type: text/</a:t>
            </a:r>
            <a:r>
              <a:rPr lang="en-US" sz="2400" dirty="0" err="1"/>
              <a:t>xml;charset</a:t>
            </a:r>
            <a:r>
              <a:rPr lang="en-US" sz="2400" dirty="0"/>
              <a:t>=UTF-8</a:t>
            </a:r>
          </a:p>
          <a:p>
            <a:r>
              <a:rPr lang="en-US" sz="2400" dirty="0"/>
              <a:t>Content-Length: 300</a:t>
            </a:r>
          </a:p>
          <a:p>
            <a:r>
              <a:rPr lang="en-US" sz="2400" dirty="0"/>
              <a:t>Host: </a:t>
            </a:r>
            <a:r>
              <a:rPr lang="en-US" sz="2400" dirty="0" err="1"/>
              <a:t>apps.correios.com.br</a:t>
            </a:r>
            <a:endParaRPr lang="en-US" sz="2400" dirty="0"/>
          </a:p>
          <a:p>
            <a:r>
              <a:rPr lang="en-US" sz="2400" dirty="0"/>
              <a:t>Connection: Keep-Alive</a:t>
            </a:r>
          </a:p>
          <a:p>
            <a:r>
              <a:rPr lang="en-US" sz="1200" dirty="0"/>
              <a:t>  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soapenv:Envelope</a:t>
            </a:r>
            <a:r>
              <a:rPr lang="en-US" sz="2400" dirty="0"/>
              <a:t>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soapenv:Body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chemeClr val="accent6"/>
                </a:solidFill>
              </a:rPr>
              <a:t>&lt;</a:t>
            </a:r>
            <a:r>
              <a:rPr lang="en-US" sz="2400" dirty="0" err="1">
                <a:solidFill>
                  <a:schemeClr val="accent6"/>
                </a:solidFill>
              </a:rPr>
              <a:t>consultaCEP</a:t>
            </a:r>
            <a:r>
              <a:rPr lang="en-US" sz="2400" dirty="0">
                <a:solidFill>
                  <a:schemeClr val="accent6"/>
                </a:solidFill>
              </a:rPr>
              <a:t>&gt;</a:t>
            </a:r>
          </a:p>
          <a:p>
            <a:r>
              <a:rPr lang="en-US" sz="2400" dirty="0"/>
              <a:t>         </a:t>
            </a:r>
            <a:r>
              <a:rPr lang="en-US" sz="2400" dirty="0">
                <a:solidFill>
                  <a:schemeClr val="accent6"/>
                </a:solidFill>
              </a:rPr>
              <a:t>&lt;cep&gt;</a:t>
            </a:r>
            <a:r>
              <a:rPr lang="en-US" sz="2400" b="1" dirty="0"/>
              <a:t>77.021-090</a:t>
            </a:r>
            <a:r>
              <a:rPr lang="en-US" sz="2400" dirty="0">
                <a:solidFill>
                  <a:schemeClr val="accent6"/>
                </a:solidFill>
              </a:rPr>
              <a:t>&lt;/cep&gt;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chemeClr val="accent6"/>
                </a:solidFill>
              </a:rPr>
              <a:t>&lt;/</a:t>
            </a:r>
            <a:r>
              <a:rPr lang="en-US" sz="2400" dirty="0" err="1">
                <a:solidFill>
                  <a:schemeClr val="accent6"/>
                </a:solidFill>
              </a:rPr>
              <a:t>consultaCEP</a:t>
            </a:r>
            <a:r>
              <a:rPr lang="en-US" sz="2400" dirty="0">
                <a:solidFill>
                  <a:schemeClr val="accent6"/>
                </a:solidFill>
              </a:rPr>
              <a:t>&gt;</a:t>
            </a:r>
          </a:p>
          <a:p>
            <a:r>
              <a:rPr lang="en-US" sz="2400" dirty="0"/>
              <a:t>   &lt;/</a:t>
            </a:r>
            <a:r>
              <a:rPr lang="en-US" sz="2400" dirty="0" err="1"/>
              <a:t>soapenv:Body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soapenv:Envelope</a:t>
            </a:r>
            <a:r>
              <a:rPr lang="en-US" sz="2400" dirty="0"/>
              <a:t>&gt;</a:t>
            </a:r>
            <a:endParaRPr lang="pt-BR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50DF9-7A4B-E148-B81C-A28CAD2B448E}"/>
              </a:ext>
            </a:extLst>
          </p:cNvPr>
          <p:cNvSpPr txBox="1"/>
          <p:nvPr/>
        </p:nvSpPr>
        <p:spPr>
          <a:xfrm>
            <a:off x="566638" y="6480310"/>
            <a:ext cx="1093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Baixe um script para testar o envio de requisições HTTP para tal WS em </a:t>
            </a:r>
            <a:r>
              <a:rPr lang="en-US" dirty="0">
                <a:hlinkClick r:id="rId2"/>
              </a:rPr>
              <a:t>https://goo.gl/TBKeLq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07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38" y="1392132"/>
            <a:ext cx="11139587" cy="594175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pt-BR" sz="2400" dirty="0"/>
              <a:t>Exemplo de resposta da requisição (sem o cabeçalho HTTP, por simplificação)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326798" y="1900554"/>
            <a:ext cx="11646137" cy="48936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soap:Envelope</a:t>
            </a:r>
            <a:r>
              <a:rPr lang="en-US" sz="2400" dirty="0"/>
              <a:t> </a:t>
            </a:r>
            <a:r>
              <a:rPr lang="en-US" sz="2400" dirty="0" err="1"/>
              <a:t>xmlns:soap</a:t>
            </a:r>
            <a:r>
              <a:rPr lang="en-US" sz="2400" dirty="0"/>
              <a:t>="http://</a:t>
            </a:r>
            <a:r>
              <a:rPr lang="en-US" sz="2400" dirty="0" err="1"/>
              <a:t>schemas.xmlsoap.org</a:t>
            </a:r>
            <a:r>
              <a:rPr lang="en-US" sz="2400" dirty="0"/>
              <a:t>/soap/envelope/"&gt;</a:t>
            </a:r>
          </a:p>
          <a:p>
            <a:r>
              <a:rPr lang="en-US" sz="2400" dirty="0"/>
              <a:t>   &lt;</a:t>
            </a:r>
            <a:r>
              <a:rPr lang="en-US" sz="2400" dirty="0" err="1"/>
              <a:t>soap:Body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&lt;ns2:consultaCEPResponse xmlns:ns2="http://........</a:t>
            </a:r>
            <a:r>
              <a:rPr lang="en-US" sz="2400" dirty="0" err="1"/>
              <a:t>correios.com.br</a:t>
            </a:r>
            <a:r>
              <a:rPr lang="en-US" sz="2400" dirty="0"/>
              <a:t>/"&gt;</a:t>
            </a:r>
          </a:p>
          <a:p>
            <a:r>
              <a:rPr lang="en-US" sz="2400" dirty="0"/>
              <a:t>         </a:t>
            </a:r>
            <a:r>
              <a:rPr lang="en-US" sz="2400" dirty="0">
                <a:solidFill>
                  <a:schemeClr val="accent6"/>
                </a:solidFill>
              </a:rPr>
              <a:t>&lt;return&gt;</a:t>
            </a:r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chemeClr val="accent6"/>
                </a:solidFill>
              </a:rPr>
              <a:t>&lt;</a:t>
            </a:r>
            <a:r>
              <a:rPr lang="en-US" sz="2400" dirty="0" err="1">
                <a:solidFill>
                  <a:schemeClr val="accent6"/>
                </a:solidFill>
              </a:rPr>
              <a:t>bairro</a:t>
            </a:r>
            <a:r>
              <a:rPr lang="en-US" sz="2400" dirty="0">
                <a:solidFill>
                  <a:schemeClr val="accent6"/>
                </a:solidFill>
              </a:rPr>
              <a:t>&gt;</a:t>
            </a:r>
            <a:r>
              <a:rPr lang="en-US" sz="2400" b="1" dirty="0"/>
              <a:t>Plano </a:t>
            </a:r>
            <a:r>
              <a:rPr lang="en-US" sz="2400" b="1" dirty="0" err="1"/>
              <a:t>Diretor</a:t>
            </a:r>
            <a:r>
              <a:rPr lang="en-US" sz="2400" b="1" dirty="0"/>
              <a:t> Sul</a:t>
            </a:r>
            <a:r>
              <a:rPr lang="en-US" sz="2400" dirty="0">
                <a:solidFill>
                  <a:schemeClr val="accent6"/>
                </a:solidFill>
              </a:rPr>
              <a:t>&lt;/</a:t>
            </a:r>
            <a:r>
              <a:rPr lang="en-US" sz="2400" dirty="0" err="1">
                <a:solidFill>
                  <a:schemeClr val="accent6"/>
                </a:solidFill>
              </a:rPr>
              <a:t>bairro</a:t>
            </a:r>
            <a:r>
              <a:rPr lang="en-US" sz="2400" dirty="0">
                <a:solidFill>
                  <a:schemeClr val="accent6"/>
                </a:solidFill>
              </a:rPr>
              <a:t>&gt;</a:t>
            </a:r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chemeClr val="accent6"/>
                </a:solidFill>
              </a:rPr>
              <a:t>&lt;cep&gt;</a:t>
            </a:r>
            <a:r>
              <a:rPr lang="en-US" sz="2400" b="1" dirty="0"/>
              <a:t>77021090</a:t>
            </a:r>
            <a:r>
              <a:rPr lang="en-US" sz="2400" dirty="0">
                <a:solidFill>
                  <a:schemeClr val="accent6"/>
                </a:solidFill>
              </a:rPr>
              <a:t>&lt;/cep&gt;</a:t>
            </a:r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chemeClr val="accent6"/>
                </a:solidFill>
              </a:rPr>
              <a:t>&lt;</a:t>
            </a:r>
            <a:r>
              <a:rPr lang="en-US" sz="2400" dirty="0" err="1">
                <a:solidFill>
                  <a:schemeClr val="accent6"/>
                </a:solidFill>
              </a:rPr>
              <a:t>cidade</a:t>
            </a:r>
            <a:r>
              <a:rPr lang="en-US" sz="2400" dirty="0">
                <a:solidFill>
                  <a:schemeClr val="accent6"/>
                </a:solidFill>
              </a:rPr>
              <a:t>&gt;</a:t>
            </a:r>
            <a:r>
              <a:rPr lang="en-US" sz="2400" b="1" dirty="0"/>
              <a:t>Palmas</a:t>
            </a:r>
            <a:r>
              <a:rPr lang="en-US" sz="2400" dirty="0">
                <a:solidFill>
                  <a:schemeClr val="accent6"/>
                </a:solidFill>
              </a:rPr>
              <a:t>&lt;/</a:t>
            </a:r>
            <a:r>
              <a:rPr lang="en-US" sz="2400" dirty="0" err="1">
                <a:solidFill>
                  <a:schemeClr val="accent6"/>
                </a:solidFill>
              </a:rPr>
              <a:t>cidade</a:t>
            </a:r>
            <a:r>
              <a:rPr lang="en-US" sz="2400" dirty="0">
                <a:solidFill>
                  <a:schemeClr val="accent6"/>
                </a:solidFill>
              </a:rPr>
              <a:t>&gt;</a:t>
            </a:r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chemeClr val="accent6"/>
                </a:solidFill>
              </a:rPr>
              <a:t>&lt;end&gt;</a:t>
            </a:r>
            <a:r>
              <a:rPr lang="en-US" sz="2400" b="1" dirty="0"/>
              <a:t>AE 310 Sul Avenida NS 10</a:t>
            </a:r>
            <a:r>
              <a:rPr lang="en-US" sz="2400" dirty="0">
                <a:solidFill>
                  <a:schemeClr val="accent6"/>
                </a:solidFill>
              </a:rPr>
              <a:t>&lt;/end&gt;</a:t>
            </a:r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chemeClr val="accent6"/>
                </a:solidFill>
              </a:rPr>
              <a:t>&lt;</a:t>
            </a:r>
            <a:r>
              <a:rPr lang="en-US" sz="2400" dirty="0" err="1">
                <a:solidFill>
                  <a:schemeClr val="accent6"/>
                </a:solidFill>
              </a:rPr>
              <a:t>uf</a:t>
            </a:r>
            <a:r>
              <a:rPr lang="en-US" sz="2400" dirty="0">
                <a:solidFill>
                  <a:schemeClr val="accent6"/>
                </a:solidFill>
              </a:rPr>
              <a:t>&gt;</a:t>
            </a:r>
            <a:r>
              <a:rPr lang="en-US" sz="2400" b="1" dirty="0"/>
              <a:t>TO</a:t>
            </a:r>
            <a:r>
              <a:rPr lang="en-US" sz="2400" dirty="0">
                <a:solidFill>
                  <a:schemeClr val="accent6"/>
                </a:solidFill>
              </a:rPr>
              <a:t>&lt;/</a:t>
            </a:r>
            <a:r>
              <a:rPr lang="en-US" sz="2400" dirty="0" err="1">
                <a:solidFill>
                  <a:schemeClr val="accent6"/>
                </a:solidFill>
              </a:rPr>
              <a:t>uf</a:t>
            </a:r>
            <a:r>
              <a:rPr lang="en-US" sz="2400" dirty="0">
                <a:solidFill>
                  <a:schemeClr val="accent6"/>
                </a:solidFill>
              </a:rPr>
              <a:t>&gt;</a:t>
            </a:r>
          </a:p>
          <a:p>
            <a:r>
              <a:rPr lang="en-US" sz="2400" dirty="0"/>
              <a:t>         </a:t>
            </a:r>
            <a:r>
              <a:rPr lang="en-US" sz="2400" dirty="0">
                <a:solidFill>
                  <a:schemeClr val="accent6"/>
                </a:solidFill>
              </a:rPr>
              <a:t>&lt;/return&gt;</a:t>
            </a:r>
          </a:p>
          <a:p>
            <a:r>
              <a:rPr lang="en-US" sz="2400" dirty="0"/>
              <a:t>      &lt;/ns2:consultaCEPResponse&gt;</a:t>
            </a:r>
          </a:p>
          <a:p>
            <a:r>
              <a:rPr lang="en-US" sz="2400" dirty="0"/>
              <a:t>   &lt;/</a:t>
            </a:r>
            <a:r>
              <a:rPr lang="en-US" sz="2400" dirty="0" err="1"/>
              <a:t>soap:Body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soap:Envelope</a:t>
            </a:r>
            <a:r>
              <a:rPr lang="en-US" sz="2400" dirty="0"/>
              <a:t>&gt;</a:t>
            </a:r>
            <a:endParaRPr lang="pt-BR" sz="2400" i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BBBE32-69AD-B840-85D9-2D5DC15B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6" y="0"/>
            <a:ext cx="6467060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RESPOSTA </a:t>
            </a:r>
            <a:r>
              <a:rPr lang="pt-BR" b="1" i="1" dirty="0" err="1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24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789043"/>
            <a:ext cx="10785085" cy="4776650"/>
          </a:xfrm>
        </p:spPr>
        <p:txBody>
          <a:bodyPr>
            <a:normAutofit/>
          </a:bodyPr>
          <a:lstStyle/>
          <a:p>
            <a:r>
              <a:rPr lang="pt-BR" sz="2800" dirty="0"/>
              <a:t>Dizemos que aplicações clientes consomem um WS quando usam o mesmo</a:t>
            </a:r>
          </a:p>
          <a:p>
            <a:r>
              <a:rPr lang="pt-BR" sz="2800" dirty="0"/>
              <a:t>Como um WS fornece um conjunto de métodos que podem ser acessados remotamente, é preciso conhecer quais são os métodos disponíveis</a:t>
            </a:r>
          </a:p>
          <a:p>
            <a:r>
              <a:rPr lang="pt-BR" sz="2800" dirty="0"/>
              <a:t>Para isso, é preciso saber qual o documento WSDL que descreve o serviço e os métodos disponibilizados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Como consumir um WS 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1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789043"/>
            <a:ext cx="10785085" cy="4776650"/>
          </a:xfrm>
        </p:spPr>
        <p:txBody>
          <a:bodyPr>
            <a:normAutofit/>
          </a:bodyPr>
          <a:lstStyle/>
          <a:p>
            <a:r>
              <a:rPr lang="pt-BR" sz="2800" dirty="0"/>
              <a:t>WSDL é a </a:t>
            </a:r>
            <a:r>
              <a:rPr lang="pt-BR" sz="2800" b="1" i="1" dirty="0"/>
              <a:t>Web Service </a:t>
            </a:r>
            <a:r>
              <a:rPr lang="pt-BR" sz="2800" b="1" i="1" dirty="0" err="1"/>
              <a:t>Description</a:t>
            </a:r>
            <a:r>
              <a:rPr lang="pt-BR" sz="2800" b="1" i="1" dirty="0"/>
              <a:t> </a:t>
            </a:r>
            <a:r>
              <a:rPr lang="pt-BR" sz="2800" b="1" i="1" dirty="0" err="1"/>
              <a:t>Language</a:t>
            </a:r>
            <a:r>
              <a:rPr lang="pt-BR" sz="2800" dirty="0"/>
              <a:t>: Linguagem de Descrição de Web Service</a:t>
            </a:r>
          </a:p>
          <a:p>
            <a:r>
              <a:rPr lang="pt-BR" sz="2800" dirty="0"/>
              <a:t>Por meio da WSDL toda a definição de um WS, como métodos, parâmetros, tipos e retorno dos métodos são definidos</a:t>
            </a:r>
          </a:p>
          <a:p>
            <a:r>
              <a:rPr lang="pt-BR" sz="2800" dirty="0"/>
              <a:t>Tal definição é fornecida em um documento WSDL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Como consumir um WS 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11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789043"/>
            <a:ext cx="10785085" cy="4776650"/>
          </a:xfrm>
        </p:spPr>
        <p:txBody>
          <a:bodyPr>
            <a:noAutofit/>
          </a:bodyPr>
          <a:lstStyle/>
          <a:p>
            <a:r>
              <a:rPr lang="pt-BR" sz="2800" dirty="0"/>
              <a:t>O documento WSDL é criado automaticamente pelo </a:t>
            </a:r>
            <a:r>
              <a:rPr lang="pt-BR" sz="2800" i="1" dirty="0"/>
              <a:t>framework</a:t>
            </a:r>
            <a:r>
              <a:rPr lang="pt-BR" sz="2800" dirty="0"/>
              <a:t> de WS que você estiver utilizando quando publicar o WS</a:t>
            </a:r>
          </a:p>
          <a:p>
            <a:r>
              <a:rPr lang="pt-BR" sz="2800" dirty="0"/>
              <a:t>Para obter tal documento WSDL, é preciso conhecer o URL do WS</a:t>
            </a:r>
          </a:p>
          <a:p>
            <a:r>
              <a:rPr lang="pt-BR" sz="2800" dirty="0"/>
              <a:t>O WSDL normalmente é acessado colocando-se um parâmetro </a:t>
            </a:r>
            <a:r>
              <a:rPr lang="pt-BR" sz="2800" b="1" i="1" dirty="0">
                <a:latin typeface="Courier" pitchFamily="2" charset="0"/>
              </a:rPr>
              <a:t>?</a:t>
            </a:r>
            <a:r>
              <a:rPr lang="pt-BR" sz="2800" b="1" i="1" dirty="0" err="1">
                <a:latin typeface="Courier" pitchFamily="2" charset="0"/>
              </a:rPr>
              <a:t>wsdl</a:t>
            </a:r>
            <a:r>
              <a:rPr lang="pt-BR" sz="2800" dirty="0"/>
              <a:t> no final do URL</a:t>
            </a:r>
            <a:endParaRPr lang="en-US" sz="2800" dirty="0"/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Como consumir um </a:t>
            </a:r>
            <a:r>
              <a:rPr lang="pt-BR" b="1" i="1" dirty="0" err="1"/>
              <a:t>wS</a:t>
            </a:r>
            <a:r>
              <a:rPr lang="pt-BR" b="1" i="1" dirty="0"/>
              <a:t> 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9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789043"/>
            <a:ext cx="10785085" cy="4776650"/>
          </a:xfrm>
        </p:spPr>
        <p:txBody>
          <a:bodyPr>
            <a:noAutofit/>
          </a:bodyPr>
          <a:lstStyle/>
          <a:p>
            <a:r>
              <a:rPr lang="en-US" sz="3000" dirty="0">
                <a:hlinkClick r:id="rId2"/>
              </a:rPr>
              <a:t>http://localhost:8080/LojaVirtual/Produtos</a:t>
            </a:r>
            <a:r>
              <a:rPr lang="en-US" sz="3000" b="1" dirty="0">
                <a:hlinkClick r:id="rId2"/>
              </a:rPr>
              <a:t>?wsdl</a:t>
            </a:r>
            <a:r>
              <a:rPr lang="en-US" sz="3000" dirty="0"/>
              <a:t> </a:t>
            </a:r>
          </a:p>
          <a:p>
            <a:r>
              <a:rPr lang="en-US" sz="3000" dirty="0">
                <a:hlinkClick r:id="rId3"/>
              </a:rPr>
              <a:t>https://apps.correios.com.br/SigepMasterJPA/AtendeClienteService/AtendeCliente</a:t>
            </a:r>
            <a:r>
              <a:rPr lang="en-US" sz="3000" b="1" dirty="0">
                <a:hlinkClick r:id="rId3"/>
              </a:rPr>
              <a:t>?wsdl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</a:t>
            </a:r>
            <a:r>
              <a:rPr lang="pt-BR" b="1" i="1" dirty="0" err="1"/>
              <a:t>url’s</a:t>
            </a:r>
            <a:r>
              <a:rPr lang="pt-BR" b="1" i="1" dirty="0"/>
              <a:t> de </a:t>
            </a:r>
            <a:r>
              <a:rPr lang="pt-BR" b="1" i="1" dirty="0" err="1"/>
              <a:t>wsdl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23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98" y="1402496"/>
            <a:ext cx="10463135" cy="5171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600" dirty="0"/>
              <a:t>&lt;</a:t>
            </a:r>
            <a:r>
              <a:rPr lang="pt-BR" sz="2600" dirty="0" err="1"/>
              <a:t>wsdl:types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r>
              <a:rPr lang="pt-BR" sz="2600" dirty="0"/>
              <a:t>    &lt;</a:t>
            </a:r>
            <a:r>
              <a:rPr lang="pt-BR" sz="2600" dirty="0" err="1"/>
              <a:t>xs:schema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r>
              <a:rPr lang="pt-BR" sz="2600" dirty="0"/>
              <a:t>        &lt;</a:t>
            </a:r>
            <a:r>
              <a:rPr lang="pt-BR" sz="2600" dirty="0" err="1"/>
              <a:t>xs:complexType</a:t>
            </a:r>
            <a:r>
              <a:rPr lang="pt-BR" sz="2600" dirty="0"/>
              <a:t> </a:t>
            </a:r>
            <a:r>
              <a:rPr lang="pt-BR" sz="2600" dirty="0" err="1"/>
              <a:t>name</a:t>
            </a:r>
            <a:r>
              <a:rPr lang="pt-BR" sz="2600" dirty="0"/>
              <a:t>="Produto"&gt;</a:t>
            </a:r>
          </a:p>
          <a:p>
            <a:pPr marL="0" indent="0">
              <a:buNone/>
            </a:pPr>
            <a:r>
              <a:rPr lang="pt-BR" sz="2600" dirty="0"/>
              <a:t>            &lt;</a:t>
            </a:r>
            <a:r>
              <a:rPr lang="pt-BR" sz="2600" dirty="0" err="1"/>
              <a:t>xs:sequence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r>
              <a:rPr lang="pt-BR" sz="2600" dirty="0"/>
              <a:t>                &lt;</a:t>
            </a:r>
            <a:r>
              <a:rPr lang="pt-BR" sz="2600" dirty="0" err="1"/>
              <a:t>xs:element</a:t>
            </a:r>
            <a:r>
              <a:rPr lang="pt-BR" sz="2600" dirty="0"/>
              <a:t> </a:t>
            </a:r>
            <a:r>
              <a:rPr lang="pt-BR" sz="2600" dirty="0" err="1"/>
              <a:t>name</a:t>
            </a:r>
            <a:r>
              <a:rPr lang="pt-BR" sz="2600" dirty="0"/>
              <a:t>="</a:t>
            </a:r>
            <a:r>
              <a:rPr lang="pt-BR" sz="2600" dirty="0" err="1"/>
              <a:t>descricao</a:t>
            </a:r>
            <a:r>
              <a:rPr lang="pt-BR" sz="2600" dirty="0"/>
              <a:t>" </a:t>
            </a:r>
            <a:r>
              <a:rPr lang="pt-BR" sz="2600" dirty="0" err="1"/>
              <a:t>type</a:t>
            </a:r>
            <a:r>
              <a:rPr lang="pt-BR" sz="2600" dirty="0"/>
              <a:t>="</a:t>
            </a:r>
            <a:r>
              <a:rPr lang="pt-BR" sz="2600" dirty="0" err="1"/>
              <a:t>xs:string</a:t>
            </a:r>
            <a:r>
              <a:rPr lang="pt-BR" sz="2600" dirty="0"/>
              <a:t>" /&gt;</a:t>
            </a:r>
          </a:p>
          <a:p>
            <a:pPr marL="0" indent="0">
              <a:buNone/>
            </a:pPr>
            <a:r>
              <a:rPr lang="pt-BR" sz="2600" dirty="0"/>
              <a:t>                &lt;</a:t>
            </a:r>
            <a:r>
              <a:rPr lang="pt-BR" sz="2600" dirty="0" err="1"/>
              <a:t>xs:element</a:t>
            </a:r>
            <a:r>
              <a:rPr lang="pt-BR" sz="2600" dirty="0"/>
              <a:t> </a:t>
            </a:r>
            <a:r>
              <a:rPr lang="pt-BR" sz="2600" dirty="0" err="1"/>
              <a:t>name</a:t>
            </a:r>
            <a:r>
              <a:rPr lang="pt-BR" sz="2600" dirty="0"/>
              <a:t>="id" </a:t>
            </a:r>
            <a:r>
              <a:rPr lang="pt-BR" sz="2600" dirty="0" err="1"/>
              <a:t>type</a:t>
            </a:r>
            <a:r>
              <a:rPr lang="pt-BR" sz="2600" dirty="0"/>
              <a:t>="</a:t>
            </a:r>
            <a:r>
              <a:rPr lang="pt-BR" sz="2600" dirty="0" err="1"/>
              <a:t>xs:long</a:t>
            </a:r>
            <a:r>
              <a:rPr lang="pt-BR" sz="2600" dirty="0"/>
              <a:t>" /&gt;</a:t>
            </a:r>
          </a:p>
          <a:p>
            <a:pPr marL="0" indent="0">
              <a:buNone/>
            </a:pPr>
            <a:r>
              <a:rPr lang="pt-BR" sz="2600" dirty="0"/>
              <a:t>                &lt;</a:t>
            </a:r>
            <a:r>
              <a:rPr lang="pt-BR" sz="2600" dirty="0" err="1"/>
              <a:t>xs:element</a:t>
            </a:r>
            <a:r>
              <a:rPr lang="pt-BR" sz="2600" dirty="0"/>
              <a:t> </a:t>
            </a:r>
            <a:r>
              <a:rPr lang="pt-BR" sz="2600" dirty="0" err="1"/>
              <a:t>name</a:t>
            </a:r>
            <a:r>
              <a:rPr lang="pt-BR" sz="2600" dirty="0"/>
              <a:t>="marca" </a:t>
            </a:r>
            <a:r>
              <a:rPr lang="pt-BR" sz="2600" dirty="0" err="1"/>
              <a:t>type</a:t>
            </a:r>
            <a:r>
              <a:rPr lang="pt-BR" sz="2600" dirty="0"/>
              <a:t>="</a:t>
            </a:r>
            <a:r>
              <a:rPr lang="pt-BR" sz="2600" dirty="0" err="1"/>
              <a:t>tns:Marca</a:t>
            </a:r>
            <a:r>
              <a:rPr lang="pt-BR" sz="2600" dirty="0"/>
              <a:t>" /&gt;</a:t>
            </a:r>
          </a:p>
          <a:p>
            <a:pPr marL="0" indent="0">
              <a:buNone/>
            </a:pPr>
            <a:r>
              <a:rPr lang="pt-BR" sz="2600" dirty="0"/>
              <a:t>            &lt;/</a:t>
            </a:r>
            <a:r>
              <a:rPr lang="pt-BR" sz="2600" dirty="0" err="1"/>
              <a:t>xs:sequence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r>
              <a:rPr lang="pt-BR" sz="2600" dirty="0"/>
              <a:t>        &lt;/</a:t>
            </a:r>
            <a:r>
              <a:rPr lang="pt-BR" sz="2600" dirty="0" err="1"/>
              <a:t>xs:complexType</a:t>
            </a:r>
            <a:r>
              <a:rPr lang="pt-BR" sz="2600" dirty="0"/>
              <a:t>&gt;    </a:t>
            </a:r>
          </a:p>
          <a:p>
            <a:pPr marL="0" indent="0">
              <a:buNone/>
            </a:pPr>
            <a:r>
              <a:rPr lang="pt-BR" sz="2600" dirty="0"/>
              <a:t>    &lt;/</a:t>
            </a:r>
            <a:r>
              <a:rPr lang="pt-BR" sz="2600" dirty="0" err="1"/>
              <a:t>xs:schema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r>
              <a:rPr lang="pt-BR" sz="2600" dirty="0"/>
              <a:t>&lt;/</a:t>
            </a:r>
            <a:r>
              <a:rPr lang="pt-BR" sz="2600" dirty="0" err="1"/>
              <a:t>wsdl:types</a:t>
            </a:r>
            <a:r>
              <a:rPr lang="pt-BR" sz="2600" dirty="0"/>
              <a:t>&gt;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009" y="297521"/>
            <a:ext cx="7574160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Exemplo de trechos </a:t>
            </a:r>
            <a:r>
              <a:rPr lang="pt-BR" b="1" i="1" dirty="0" err="1"/>
              <a:t>wsdl</a:t>
            </a:r>
            <a:r>
              <a:rPr lang="pt-BR" b="1" i="1" dirty="0"/>
              <a:t>:</a:t>
            </a:r>
            <a:br>
              <a:rPr lang="pt-BR" b="1" i="1" dirty="0"/>
            </a:br>
            <a:r>
              <a:rPr lang="pt-BR" b="1" i="1" dirty="0"/>
              <a:t>tipos com </a:t>
            </a:r>
            <a:r>
              <a:rPr lang="pt-BR" b="1" i="1" dirty="0" err="1"/>
              <a:t>Xml</a:t>
            </a:r>
            <a:r>
              <a:rPr lang="pt-BR" b="1" i="1" dirty="0"/>
              <a:t> </a:t>
            </a:r>
            <a:r>
              <a:rPr lang="pt-BR" b="1" i="1" dirty="0" err="1"/>
              <a:t>Schema</a:t>
            </a:r>
            <a:r>
              <a:rPr lang="pt-BR" b="1" i="1" dirty="0"/>
              <a:t> (</a:t>
            </a:r>
            <a:r>
              <a:rPr lang="pt-BR" b="1" i="1" dirty="0" err="1"/>
              <a:t>xsd</a:t>
            </a:r>
            <a:r>
              <a:rPr lang="pt-BR" b="1" i="1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67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AD11D0-A923-A64D-8445-272B32CDC4E1}"/>
              </a:ext>
            </a:extLst>
          </p:cNvPr>
          <p:cNvSpPr txBox="1">
            <a:spLocks/>
          </p:cNvSpPr>
          <p:nvPr/>
        </p:nvSpPr>
        <p:spPr>
          <a:xfrm>
            <a:off x="39757" y="1627345"/>
            <a:ext cx="12152244" cy="5223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getByIdReq</a:t>
            </a:r>
            <a:r>
              <a:rPr lang="pt-BR" dirty="0"/>
              <a:t>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&lt;</a:t>
            </a:r>
            <a:r>
              <a:rPr lang="pt-BR" dirty="0" err="1"/>
              <a:t>part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="id"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xs:long</a:t>
            </a:r>
            <a:r>
              <a:rPr lang="pt-BR" dirty="0"/>
              <a:t>"/&gt;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&lt;/</a:t>
            </a:r>
            <a:r>
              <a:rPr lang="pt-BR" dirty="0" err="1"/>
              <a:t>message</a:t>
            </a:r>
            <a:r>
              <a:rPr lang="pt-BR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getByIdRes</a:t>
            </a:r>
            <a:r>
              <a:rPr lang="pt-BR" dirty="0"/>
              <a:t>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&lt;</a:t>
            </a:r>
            <a:r>
              <a:rPr lang="pt-BR" dirty="0" err="1"/>
              <a:t>part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return</a:t>
            </a:r>
            <a:r>
              <a:rPr lang="pt-BR" dirty="0"/>
              <a:t>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tns:Produto</a:t>
            </a:r>
            <a:r>
              <a:rPr lang="pt-BR" dirty="0"/>
              <a:t>"/&gt;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&lt;/</a:t>
            </a:r>
            <a:r>
              <a:rPr lang="pt-BR" dirty="0" err="1"/>
              <a:t>message</a:t>
            </a:r>
            <a:r>
              <a:rPr lang="pt-BR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</a:t>
            </a:r>
            <a:r>
              <a:rPr lang="pt-BR" dirty="0" err="1"/>
              <a:t>portType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=”Produtos"&gt;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&lt;</a:t>
            </a:r>
            <a:r>
              <a:rPr lang="pt-BR" dirty="0" err="1"/>
              <a:t>operation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getById</a:t>
            </a:r>
            <a:r>
              <a:rPr lang="pt-BR" dirty="0"/>
              <a:t>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    &lt;input </a:t>
            </a:r>
            <a:r>
              <a:rPr lang="pt-BR" dirty="0" err="1"/>
              <a:t>wsam:Action</a:t>
            </a:r>
            <a:r>
              <a:rPr lang="pt-BR" dirty="0"/>
              <a:t>="</a:t>
            </a:r>
            <a:r>
              <a:rPr lang="pt-BR" dirty="0" err="1"/>
              <a:t>http</a:t>
            </a:r>
            <a:r>
              <a:rPr lang="pt-BR" dirty="0"/>
              <a:t>://.../Produtos/</a:t>
            </a:r>
            <a:r>
              <a:rPr lang="pt-BR" dirty="0" err="1"/>
              <a:t>getByIdReq</a:t>
            </a:r>
            <a:r>
              <a:rPr lang="pt-BR" dirty="0"/>
              <a:t>" </a:t>
            </a:r>
            <a:r>
              <a:rPr lang="pt-BR" dirty="0" err="1"/>
              <a:t>message</a:t>
            </a:r>
            <a:r>
              <a:rPr lang="pt-BR" dirty="0"/>
              <a:t>="</a:t>
            </a:r>
            <a:r>
              <a:rPr lang="pt-BR" dirty="0" err="1"/>
              <a:t>tns:getByIdReq</a:t>
            </a:r>
            <a:r>
              <a:rPr lang="pt-BR" dirty="0"/>
              <a:t>"/&gt;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    &lt;output </a:t>
            </a:r>
            <a:r>
              <a:rPr lang="pt-BR" dirty="0" err="1"/>
              <a:t>wsam:Action</a:t>
            </a:r>
            <a:r>
              <a:rPr lang="pt-BR" dirty="0"/>
              <a:t>="</a:t>
            </a:r>
            <a:r>
              <a:rPr lang="pt-BR" dirty="0" err="1"/>
              <a:t>http</a:t>
            </a:r>
            <a:r>
              <a:rPr lang="pt-BR" dirty="0"/>
              <a:t>://.../Produtos/</a:t>
            </a:r>
            <a:r>
              <a:rPr lang="pt-BR" dirty="0" err="1"/>
              <a:t>getByIdRes</a:t>
            </a:r>
            <a:r>
              <a:rPr lang="pt-BR" dirty="0"/>
              <a:t>" </a:t>
            </a:r>
            <a:r>
              <a:rPr lang="pt-BR" dirty="0" err="1"/>
              <a:t>message</a:t>
            </a:r>
            <a:r>
              <a:rPr lang="pt-BR" dirty="0"/>
              <a:t>="</a:t>
            </a:r>
            <a:r>
              <a:rPr lang="pt-BR" dirty="0" err="1"/>
              <a:t>tns:getByIdRes</a:t>
            </a:r>
            <a:r>
              <a:rPr lang="pt-BR" dirty="0"/>
              <a:t>"/&gt;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&lt;/</a:t>
            </a:r>
            <a:r>
              <a:rPr lang="pt-BR" dirty="0" err="1"/>
              <a:t>operation</a:t>
            </a:r>
            <a:r>
              <a:rPr lang="pt-BR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&lt;/</a:t>
            </a:r>
            <a:r>
              <a:rPr lang="pt-BR" dirty="0" err="1"/>
              <a:t>portType</a:t>
            </a:r>
            <a:r>
              <a:rPr lang="pt-BR" dirty="0"/>
              <a:t>&gt;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185517-4F29-0E40-AA8A-5F2EE319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009" y="289917"/>
            <a:ext cx="7574160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Exemplo de trechos </a:t>
            </a:r>
            <a:r>
              <a:rPr lang="pt-BR" b="1" i="1" dirty="0" err="1"/>
              <a:t>wsdl</a:t>
            </a:r>
            <a:r>
              <a:rPr lang="pt-BR" b="1" i="1" dirty="0"/>
              <a:t>:</a:t>
            </a:r>
            <a:br>
              <a:rPr lang="pt-BR" b="1" i="1" dirty="0"/>
            </a:br>
            <a:r>
              <a:rPr lang="pt-BR" b="1" i="1" dirty="0"/>
              <a:t>métodos publicados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91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80" y="2358886"/>
            <a:ext cx="10616716" cy="3777622"/>
          </a:xfrm>
        </p:spPr>
        <p:txBody>
          <a:bodyPr>
            <a:noAutofit/>
          </a:bodyPr>
          <a:lstStyle/>
          <a:p>
            <a:r>
              <a:rPr lang="pt-BR" sz="2800" dirty="0"/>
              <a:t>O modelo de programação de aplicações usando tais tecnologias e protocolos normalmente é diferente do que estamos habituados</a:t>
            </a:r>
          </a:p>
          <a:p>
            <a:r>
              <a:rPr lang="pt-BR" sz="2800" dirty="0"/>
              <a:t>Aprendemos a escrever código incluindo chamadas de funções para executar uma tarefa e retornar algum valor</a:t>
            </a:r>
          </a:p>
          <a:p>
            <a:r>
              <a:rPr lang="pt-BR" sz="2800" dirty="0"/>
              <a:t>Assim, o código é executado local e sequencialmente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1F224862-B2BC-8340-9544-9197AC8190AA}"/>
              </a:ext>
            </a:extLst>
          </p:cNvPr>
          <p:cNvSpPr/>
          <p:nvPr/>
        </p:nvSpPr>
        <p:spPr>
          <a:xfrm>
            <a:off x="11257612" y="1849003"/>
            <a:ext cx="824459" cy="394241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b="1" dirty="0"/>
              <a:t>Execução do Código</a:t>
            </a:r>
          </a:p>
        </p:txBody>
      </p:sp>
    </p:spTree>
    <p:extLst>
      <p:ext uri="{BB962C8B-B14F-4D97-AF65-F5344CB8AC3E}">
        <p14:creationId xmlns:p14="http://schemas.microsoft.com/office/powerpoint/2010/main" val="21189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06" y="1840977"/>
            <a:ext cx="11182142" cy="2382620"/>
          </a:xfrm>
        </p:spPr>
        <p:txBody>
          <a:bodyPr>
            <a:normAutofit/>
          </a:bodyPr>
          <a:lstStyle/>
          <a:p>
            <a:r>
              <a:rPr lang="pt-BR" sz="2400" dirty="0"/>
              <a:t>Em sistemas distribuídas existe troca de mensagens entre as aplicações</a:t>
            </a:r>
          </a:p>
          <a:p>
            <a:r>
              <a:rPr lang="pt-BR" sz="2400" dirty="0"/>
              <a:t>Assim, a execução do código nem sempre é sequencial: determinadas funções podem ser executadas de forma assíncrona</a:t>
            </a:r>
          </a:p>
          <a:p>
            <a:r>
              <a:rPr lang="pt-BR" sz="2400" dirty="0"/>
              <a:t>Assíncrona indica que tais funções são chamadas apenas quando um determinado evento ocorrer (como o recebimento de uma mensagem)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01010-EADF-374F-B605-F2138BDA4147}"/>
              </a:ext>
            </a:extLst>
          </p:cNvPr>
          <p:cNvGrpSpPr/>
          <p:nvPr/>
        </p:nvGrpSpPr>
        <p:grpSpPr>
          <a:xfrm>
            <a:off x="8062495" y="4241693"/>
            <a:ext cx="4144210" cy="2017003"/>
            <a:chOff x="4079243" y="3375708"/>
            <a:chExt cx="4144210" cy="201700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7B7622-5DFE-8C4F-9168-E80358B3DA16}"/>
                </a:ext>
              </a:extLst>
            </p:cNvPr>
            <p:cNvSpPr/>
            <p:nvPr/>
          </p:nvSpPr>
          <p:spPr>
            <a:xfrm>
              <a:off x="4079243" y="3376941"/>
              <a:ext cx="1240517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Cliente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A48537-D94D-B64D-8AB1-19EFBDF52799}"/>
                </a:ext>
              </a:extLst>
            </p:cNvPr>
            <p:cNvSpPr/>
            <p:nvPr/>
          </p:nvSpPr>
          <p:spPr>
            <a:xfrm>
              <a:off x="6761541" y="3375708"/>
              <a:ext cx="1461912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Servidor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1B2E2D-6507-D343-A6A9-533862B234C7}"/>
                </a:ext>
              </a:extLst>
            </p:cNvPr>
            <p:cNvGrpSpPr/>
            <p:nvPr/>
          </p:nvGrpSpPr>
          <p:grpSpPr>
            <a:xfrm>
              <a:off x="4629207" y="3760200"/>
              <a:ext cx="2933585" cy="1632511"/>
              <a:chOff x="4629207" y="3760200"/>
              <a:chExt cx="2933585" cy="16325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265676B-6528-4B41-B204-765007F1FD6A}"/>
                  </a:ext>
                </a:extLst>
              </p:cNvPr>
              <p:cNvSpPr/>
              <p:nvPr/>
            </p:nvSpPr>
            <p:spPr>
              <a:xfrm>
                <a:off x="4629207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DDC4D2B-AD7B-C541-98B9-423B3A13D1B2}"/>
                  </a:ext>
                </a:extLst>
              </p:cNvPr>
              <p:cNvSpPr/>
              <p:nvPr/>
            </p:nvSpPr>
            <p:spPr>
              <a:xfrm>
                <a:off x="7422202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C12E616-EE55-384D-AF4F-0E28536FF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3923450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AA95E0F-94A9-0940-A6F2-27A17542E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116896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A2699D8-64D6-544B-8BE1-15F22C12F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714163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55F4C83-44C8-7745-8D45-B954EDA12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5295951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047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05" y="1840977"/>
            <a:ext cx="10996611" cy="2169310"/>
          </a:xfrm>
        </p:spPr>
        <p:txBody>
          <a:bodyPr>
            <a:normAutofit/>
          </a:bodyPr>
          <a:lstStyle/>
          <a:p>
            <a:r>
              <a:rPr lang="pt-BR" sz="2400" dirty="0"/>
              <a:t>O programador precisa incluir código para realizar conexão, tratar falhas de comunicação, enviar mensagens pela rede, aguardar resposta, etc.</a:t>
            </a:r>
          </a:p>
          <a:p>
            <a:r>
              <a:rPr lang="pt-BR" sz="2400" dirty="0"/>
              <a:t>Não existe este tipo de preocupação em uma aplicação convencional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1B74D2-D891-4848-9511-B1D44334BF58}"/>
              </a:ext>
            </a:extLst>
          </p:cNvPr>
          <p:cNvGrpSpPr/>
          <p:nvPr/>
        </p:nvGrpSpPr>
        <p:grpSpPr>
          <a:xfrm>
            <a:off x="8062495" y="4241693"/>
            <a:ext cx="4144210" cy="2017003"/>
            <a:chOff x="4079243" y="3375708"/>
            <a:chExt cx="4144210" cy="20170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A3909C-D22F-604A-AEF5-4BB5125EC183}"/>
                </a:ext>
              </a:extLst>
            </p:cNvPr>
            <p:cNvSpPr/>
            <p:nvPr/>
          </p:nvSpPr>
          <p:spPr>
            <a:xfrm>
              <a:off x="4079243" y="3376941"/>
              <a:ext cx="1240517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Cliente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9DB397-2270-CA46-858A-A45E3CD07F1A}"/>
                </a:ext>
              </a:extLst>
            </p:cNvPr>
            <p:cNvSpPr/>
            <p:nvPr/>
          </p:nvSpPr>
          <p:spPr>
            <a:xfrm>
              <a:off x="6761541" y="3375708"/>
              <a:ext cx="1461912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Servidor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8303C66-2609-2E4A-96F9-34B8274BB5E5}"/>
                </a:ext>
              </a:extLst>
            </p:cNvPr>
            <p:cNvGrpSpPr/>
            <p:nvPr/>
          </p:nvGrpSpPr>
          <p:grpSpPr>
            <a:xfrm>
              <a:off x="4629207" y="3760200"/>
              <a:ext cx="2933585" cy="1632511"/>
              <a:chOff x="4629207" y="3760200"/>
              <a:chExt cx="2933585" cy="163251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F9116FE-AB9E-BA43-AD7E-F57A7078F44C}"/>
                  </a:ext>
                </a:extLst>
              </p:cNvPr>
              <p:cNvSpPr/>
              <p:nvPr/>
            </p:nvSpPr>
            <p:spPr>
              <a:xfrm>
                <a:off x="4629207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EF323B7-E518-1948-8092-E1F66289F543}"/>
                  </a:ext>
                </a:extLst>
              </p:cNvPr>
              <p:cNvSpPr/>
              <p:nvPr/>
            </p:nvSpPr>
            <p:spPr>
              <a:xfrm>
                <a:off x="7422202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069E3F8-7269-1B4F-ABB9-BE9000D57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3923450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13D82A5-4921-4740-8303-C5FD00F81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116896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E2E9B6A-2CA3-2044-A492-1616CA685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714163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32461CF-7619-0B45-AE25-D46792D50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5295951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5276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2358886"/>
            <a:ext cx="10961273" cy="4118114"/>
          </a:xfrm>
        </p:spPr>
        <p:txBody>
          <a:bodyPr>
            <a:noAutofit/>
          </a:bodyPr>
          <a:lstStyle/>
          <a:p>
            <a:r>
              <a:rPr lang="pt-BR" sz="2800" dirty="0"/>
              <a:t>Quando o problema a ser resolvido vai além da simples troca de mensagens instantâneas, as tecnologias e protocolos mencionados não facilitam o trabalho</a:t>
            </a:r>
          </a:p>
          <a:p>
            <a:r>
              <a:rPr lang="pt-BR" sz="2800" dirty="0"/>
              <a:t>Aplicações empresariais muitas vezes precisam compartilhar funcionalidades e dados com outras aplicações</a:t>
            </a:r>
          </a:p>
          <a:p>
            <a:r>
              <a:rPr lang="pt-BR" sz="2800" dirty="0"/>
              <a:t>Elas podem necessitar compartilhar dados complexos e de diferentes tipos</a:t>
            </a:r>
          </a:p>
          <a:p>
            <a:r>
              <a:rPr lang="pt-BR" sz="2800" dirty="0"/>
              <a:t>No entanto, protocolos como XMPP normalmente transmitem conteúdo em forma de texto (</a:t>
            </a:r>
            <a:r>
              <a:rPr lang="pt-BR" sz="2800" i="1" dirty="0" err="1"/>
              <a:t>String</a:t>
            </a:r>
            <a:r>
              <a:rPr lang="pt-BR" sz="2800" dirty="0"/>
              <a:t>)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39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447859"/>
            <a:ext cx="11080542" cy="5148409"/>
          </a:xfrm>
        </p:spPr>
        <p:txBody>
          <a:bodyPr>
            <a:noAutofit/>
          </a:bodyPr>
          <a:lstStyle/>
          <a:p>
            <a:r>
              <a:rPr lang="pt-BR" sz="2800" dirty="0"/>
              <a:t>Se dados de tipos específicos precisarem ser transmitidos, eles geralmente são convertidos para </a:t>
            </a:r>
            <a:r>
              <a:rPr lang="pt-BR" sz="2800" i="1" dirty="0" err="1"/>
              <a:t>String</a:t>
            </a:r>
            <a:r>
              <a:rPr lang="pt-BR" sz="2800" dirty="0"/>
              <a:t> na origem e convertidos de volta para o tipo específico no destino </a:t>
            </a:r>
          </a:p>
          <a:p>
            <a:r>
              <a:rPr lang="pt-BR" sz="2800" dirty="0"/>
              <a:t>A conversão é normalmente manual: o programador deve saber qual tipo de dado que está recebendo e fazer a conversão adequada</a:t>
            </a:r>
          </a:p>
          <a:p>
            <a:r>
              <a:rPr lang="pt-BR" sz="2800" dirty="0"/>
              <a:t>Para tipos primitivos, é trivial fazer tal conversão, apesar de repetitivo e suscetível a erros: se o programador tentar fazer a conversão para o tipo errado, ocorrerá falha em tempo de execução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4" y="163658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37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2358886"/>
            <a:ext cx="10775742" cy="3777622"/>
          </a:xfrm>
        </p:spPr>
        <p:txBody>
          <a:bodyPr>
            <a:normAutofit/>
          </a:bodyPr>
          <a:lstStyle/>
          <a:p>
            <a:r>
              <a:rPr lang="pt-BR" sz="2800" dirty="0"/>
              <a:t>Essa conversão se torna claramente mais complicada quando é preciso trafegar objetos</a:t>
            </a:r>
          </a:p>
          <a:p>
            <a:r>
              <a:rPr lang="pt-BR" sz="2800" dirty="0"/>
              <a:t>Com o crescimento das redes de computadores e da Internet, a necessidade de integração de aplicações aumentou</a:t>
            </a:r>
          </a:p>
          <a:p>
            <a:r>
              <a:rPr lang="pt-BR" sz="2800" dirty="0"/>
              <a:t>Um dos principais objetivos é permitir a reutilização de componentes e funcionalidades em um sistema em execução com outros sistemas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5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6 1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7480</TotalTime>
  <Words>2326</Words>
  <Application>Microsoft Macintosh PowerPoint</Application>
  <PresentationFormat>Widescreen</PresentationFormat>
  <Paragraphs>266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Century Gothic</vt:lpstr>
      <vt:lpstr>Courier</vt:lpstr>
      <vt:lpstr>Vapor Trail</vt:lpstr>
      <vt:lpstr>INTEGRAÇÃO DE aplicações com  Web Services</vt:lpstr>
      <vt:lpstr>PROBLEMÁTICA</vt:lpstr>
      <vt:lpstr>PROBLEMÁTICA</vt:lpstr>
      <vt:lpstr>PROBLEMÁTICA</vt:lpstr>
      <vt:lpstr>PROBLEMÁTICA</vt:lpstr>
      <vt:lpstr>PROBLEMÁTICA</vt:lpstr>
      <vt:lpstr>PROBLEMÁTICA</vt:lpstr>
      <vt:lpstr>PROBLEMÁTICA</vt:lpstr>
      <vt:lpstr>PROBLEMÁTICA</vt:lpstr>
      <vt:lpstr>PROBLEMÁTICA</vt:lpstr>
      <vt:lpstr>Tecnologias para eai</vt:lpstr>
      <vt:lpstr>Descansem em paz 🙏</vt:lpstr>
      <vt:lpstr>Descansem em paz 🙏</vt:lpstr>
      <vt:lpstr>Descansem em paz 🙏</vt:lpstr>
      <vt:lpstr>O surgimento dos web services</vt:lpstr>
      <vt:lpstr>O surgimento dos web services</vt:lpstr>
      <vt:lpstr>Exemplos de Serviços disponibilizados</vt:lpstr>
      <vt:lpstr>O QUE OS WS’s TRAZEM DE SOLUÇÕES</vt:lpstr>
      <vt:lpstr>O QUE OS WS’s TRAZEM DE SOLUÇÕES</vt:lpstr>
      <vt:lpstr>Ws - Exemplo de Funcionamento -</vt:lpstr>
      <vt:lpstr>Ws - Exemplo de Funcionamento -</vt:lpstr>
      <vt:lpstr>Ws - Exemplo de Funcionamento -</vt:lpstr>
      <vt:lpstr>O padrão de ws soap</vt:lpstr>
      <vt:lpstr>O padrão de ws soap</vt:lpstr>
      <vt:lpstr>O padrão de ws soap</vt:lpstr>
      <vt:lpstr>O padrão de ws soap</vt:lpstr>
      <vt:lpstr>Porque meu Deus, porque?</vt:lpstr>
      <vt:lpstr>Bem...</vt:lpstr>
      <vt:lpstr>E o que mais? 🤔</vt:lpstr>
      <vt:lpstr>requisiçÃO soap</vt:lpstr>
      <vt:lpstr>RESPOSTA soap</vt:lpstr>
      <vt:lpstr>Como consumir um WS SOAP</vt:lpstr>
      <vt:lpstr>Como consumir um WS SOAP</vt:lpstr>
      <vt:lpstr>Como consumir um wS SOAP</vt:lpstr>
      <vt:lpstr>Exemplos de url’s de wsdl</vt:lpstr>
      <vt:lpstr>Exemplo de trechos wsdl: tipos com Xml Schema (xsd)</vt:lpstr>
      <vt:lpstr>Exemplo de trechos wsdl: métodos publicados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616</cp:revision>
  <cp:lastPrinted>2018-10-31T18:58:06Z</cp:lastPrinted>
  <dcterms:created xsi:type="dcterms:W3CDTF">2018-10-29T17:43:05Z</dcterms:created>
  <dcterms:modified xsi:type="dcterms:W3CDTF">2018-12-03T20:31:50Z</dcterms:modified>
</cp:coreProperties>
</file>