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6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81" r:id="rId16"/>
    <p:sldId id="300" r:id="rId17"/>
    <p:sldId id="295" r:id="rId18"/>
    <p:sldId id="296" r:id="rId19"/>
    <p:sldId id="297" r:id="rId20"/>
    <p:sldId id="301" r:id="rId21"/>
    <p:sldId id="302" r:id="rId22"/>
    <p:sldId id="304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27/11/2018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858055534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Diversas tecnologias surgiram ao longo das décadas para permitir essa integração entre aplicações distintas como:</a:t>
            </a:r>
          </a:p>
          <a:p>
            <a:r>
              <a:rPr lang="pt-BR" sz="2400" i="1" dirty="0" err="1"/>
              <a:t>Commom</a:t>
            </a:r>
            <a:r>
              <a:rPr lang="pt-BR" sz="2400" i="1" dirty="0"/>
              <a:t>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i="1" dirty="0" err="1"/>
              <a:t>Broker</a:t>
            </a:r>
            <a:r>
              <a:rPr lang="pt-BR" sz="2400" dirty="0"/>
              <a:t> </a:t>
            </a:r>
            <a:r>
              <a:rPr lang="pt-BR" sz="2400" i="1" dirty="0" err="1"/>
              <a:t>Architecture</a:t>
            </a:r>
            <a:r>
              <a:rPr lang="pt-BR" sz="2400" dirty="0"/>
              <a:t> (CORBA);</a:t>
            </a:r>
          </a:p>
          <a:p>
            <a:r>
              <a:rPr lang="pt-BR" sz="2400" i="1" dirty="0"/>
              <a:t>Microsoft </a:t>
            </a:r>
            <a:r>
              <a:rPr lang="pt-BR" sz="2400" i="1" dirty="0" err="1"/>
              <a:t>Distributed</a:t>
            </a:r>
            <a:r>
              <a:rPr lang="pt-BR" sz="2400" i="1" dirty="0"/>
              <a:t> Common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(DCOM), COM+ e </a:t>
            </a:r>
            <a:r>
              <a:rPr lang="pt-BR" sz="2400" dirty="0" err="1"/>
              <a:t>.Net</a:t>
            </a:r>
            <a:r>
              <a:rPr lang="pt-BR" sz="2400" dirty="0"/>
              <a:t> </a:t>
            </a:r>
            <a:r>
              <a:rPr lang="pt-BR" sz="2400" dirty="0" err="1"/>
              <a:t>Remoting</a:t>
            </a:r>
            <a:r>
              <a:rPr lang="pt-BR" sz="2400" dirty="0"/>
              <a:t>;</a:t>
            </a:r>
          </a:p>
          <a:p>
            <a:r>
              <a:rPr lang="pt-BR" sz="2400" dirty="0"/>
              <a:t>Java </a:t>
            </a:r>
            <a:r>
              <a:rPr lang="pt-BR" sz="2400" i="1" dirty="0"/>
              <a:t>Remote </a:t>
            </a:r>
            <a:r>
              <a:rPr lang="pt-BR" sz="2400" i="1" dirty="0" err="1"/>
              <a:t>Method</a:t>
            </a:r>
            <a:r>
              <a:rPr lang="pt-BR" sz="2400" i="1" dirty="0"/>
              <a:t> </a:t>
            </a:r>
            <a:r>
              <a:rPr lang="pt-BR" sz="2400" i="1" dirty="0" err="1"/>
              <a:t>Invocation</a:t>
            </a:r>
            <a:r>
              <a:rPr lang="pt-BR" sz="24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Tecnologias como CORBA tinham muitos problemas como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Baixo desempenho;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2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200" dirty="0">
                <a:hlinkClick r:id="rId4"/>
              </a:rPr>
              <a:t>[3]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Problemas com Firewall e </a:t>
            </a:r>
            <a:r>
              <a:rPr lang="pt-BR" sz="2400" i="1" dirty="0"/>
              <a:t>Network </a:t>
            </a:r>
            <a:r>
              <a:rPr lang="pt-BR" sz="2400" i="1" dirty="0" err="1"/>
              <a:t>Address</a:t>
            </a:r>
            <a:r>
              <a:rPr lang="pt-BR" sz="2400" i="1" dirty="0"/>
              <a:t> </a:t>
            </a:r>
            <a:r>
              <a:rPr lang="pt-BR" sz="2400" i="1" dirty="0" err="1"/>
              <a:t>Translation</a:t>
            </a:r>
            <a:r>
              <a:rPr lang="pt-BR" sz="24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Um Web Service é um serviço disponibilizado por uma aplicação através da Web</a:t>
            </a:r>
          </a:p>
          <a:p>
            <a:r>
              <a:rPr lang="pt-BR" sz="2400" dirty="0"/>
              <a:t>Tais serviços permite que aplicações de uma mesma empresa ou até de empresas diferentes possam se integrem</a:t>
            </a:r>
          </a:p>
          <a:p>
            <a:r>
              <a:rPr lang="pt-BR" sz="2400" dirty="0"/>
              <a:t>Isso permite o reuso de informações e processos (funções)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br>
              <a:rPr lang="pt-BR" b="1" dirty="0"/>
            </a:br>
            <a:r>
              <a:rPr lang="pt-BR" b="1" dirty="0"/>
              <a:t>(</a:t>
            </a:r>
            <a:r>
              <a:rPr lang="pt-BR" b="1" dirty="0" err="1"/>
              <a:t>ws’</a:t>
            </a:r>
            <a:r>
              <a:rPr lang="pt-BR" b="1" cap="none" dirty="0" err="1"/>
              <a:t>s</a:t>
            </a:r>
            <a:r>
              <a:rPr lang="pt-BR" b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servidor web/servidor de aplicação que você já tem é o único software que você precisa em execução. Existem servidores leves dependendo da linguagem que você vai usar, como </a:t>
            </a:r>
            <a:r>
              <a:rPr lang="pt-BR" sz="2400" dirty="0" err="1"/>
              <a:t>NodeJS</a:t>
            </a:r>
            <a:r>
              <a:rPr lang="pt-BR" sz="2400" dirty="0"/>
              <a:t> e </a:t>
            </a:r>
            <a:r>
              <a:rPr lang="pt-BR" sz="2400" dirty="0" err="1"/>
              <a:t>Nginx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desenvolvimento de sistemas distribuídos utilizando </a:t>
            </a:r>
            <a:r>
              <a:rPr lang="pt-BR" sz="2400" dirty="0" err="1"/>
              <a:t>WS’s</a:t>
            </a:r>
            <a:r>
              <a:rPr lang="pt-BR" sz="24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400" dirty="0" err="1"/>
              <a:t>WS’s</a:t>
            </a:r>
            <a:r>
              <a:rPr lang="pt-BR" sz="24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Como o tráfego ocorre usualmente pela porta 80, não temos problemas com </a:t>
            </a:r>
            <a:r>
              <a:rPr lang="pt-BR" sz="2400" i="1" dirty="0"/>
              <a:t>Firewalls</a:t>
            </a:r>
            <a:r>
              <a:rPr lang="pt-BR" sz="24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cap="none" dirty="0"/>
              <a:t>O QUE OS </a:t>
            </a:r>
            <a:r>
              <a:rPr lang="pt-BR" cap="none" dirty="0" err="1"/>
              <a:t>WS’s</a:t>
            </a:r>
            <a:r>
              <a:rPr lang="pt-BR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O cliente chama uma função local, como </a:t>
            </a:r>
            <a:r>
              <a:rPr lang="pt-BR" sz="2000" i="1" dirty="0" err="1"/>
              <a:t>consultaCEP</a:t>
            </a:r>
            <a:r>
              <a:rPr lang="pt-BR" sz="1900" i="1" dirty="0"/>
              <a:t>()</a:t>
            </a:r>
            <a:endParaRPr lang="pt-BR" sz="1900" dirty="0"/>
          </a:p>
          <a:p>
            <a:r>
              <a:rPr lang="pt-BR" sz="19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19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499886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Na prática então, a função local no cliente chama uma função remota no servidor.</a:t>
            </a:r>
          </a:p>
          <a:p>
            <a:r>
              <a:rPr lang="pt-BR" sz="1900" dirty="0"/>
              <a:t>Isso é chamado de </a:t>
            </a:r>
            <a:r>
              <a:rPr lang="pt-BR" sz="1900" i="1" dirty="0"/>
              <a:t>Remote Procedure </a:t>
            </a:r>
            <a:r>
              <a:rPr lang="pt-BR" sz="1900" i="1" dirty="0" err="1"/>
              <a:t>Call</a:t>
            </a:r>
            <a:r>
              <a:rPr lang="pt-BR" sz="1900" dirty="0"/>
              <a:t> (RPC):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3"/>
            <a:ext cx="8264452" cy="2117994"/>
          </a:xfrm>
        </p:spPr>
        <p:txBody>
          <a:bodyPr>
            <a:noAutofit/>
          </a:bodyPr>
          <a:lstStyle/>
          <a:p>
            <a:r>
              <a:rPr lang="pt-BR" sz="1900" dirty="0"/>
              <a:t>Neste modelo de Web Services, normalmente a conexão HTTP é aberta e, depois de obtida a resposta, é fechada.</a:t>
            </a:r>
          </a:p>
          <a:p>
            <a:r>
              <a:rPr lang="pt-BR" sz="19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19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rmAutofit/>
          </a:bodyPr>
          <a:lstStyle/>
          <a:p>
            <a:r>
              <a:rPr lang="pt-BR" sz="2400" i="1" dirty="0"/>
              <a:t>Simple Object Access Protocol (SOAP)</a:t>
            </a:r>
            <a:r>
              <a:rPr lang="pt-BR" sz="2400" dirty="0"/>
              <a:t> é um protocolo padronizado pela W3C (v1.1 Maio 2000 - v1.2 Abril 2007)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SOAP é um protocolo “leve” para troca de informações estruturadas e </a:t>
            </a:r>
            <a:r>
              <a:rPr lang="pt-BR" sz="2400" dirty="0" err="1"/>
              <a:t>tipadas</a:t>
            </a:r>
            <a:r>
              <a:rPr lang="pt-BR" sz="2400" dirty="0"/>
              <a:t> em um ambiente distribuído e decentralizado </a:t>
            </a:r>
            <a:r>
              <a:rPr lang="pt-BR" sz="2400" dirty="0">
                <a:hlinkClick r:id="rId4"/>
              </a:rPr>
              <a:t>[3]</a:t>
            </a:r>
            <a:r>
              <a:rPr lang="pt-BR" sz="2400" dirty="0"/>
              <a:t>.</a:t>
            </a:r>
          </a:p>
          <a:p>
            <a:r>
              <a:rPr lang="pt-BR" sz="2400" dirty="0"/>
              <a:t>O tráfego de dados é feito em formato XML, convencionalmente por meio de HTTP.</a:t>
            </a:r>
          </a:p>
          <a:p>
            <a:r>
              <a:rPr lang="pt-BR" sz="24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001284"/>
          </a:xfrm>
        </p:spPr>
        <p:txBody>
          <a:bodyPr>
            <a:normAutofit/>
          </a:bodyPr>
          <a:lstStyle/>
          <a:p>
            <a:r>
              <a:rPr lang="pt-BR" sz="2400" dirty="0"/>
              <a:t>Com o advento de formatos de representação de dados como </a:t>
            </a:r>
            <a:r>
              <a:rPr lang="pt-BR" sz="2400" dirty="0">
                <a:hlinkClick r:id="rId2"/>
              </a:rPr>
              <a:t>JSON</a:t>
            </a:r>
            <a:r>
              <a:rPr lang="pt-BR" sz="2400" dirty="0"/>
              <a:t> e </a:t>
            </a:r>
            <a:r>
              <a:rPr lang="pt-BR" sz="2400" dirty="0">
                <a:hlinkClick r:id="rId3"/>
              </a:rPr>
              <a:t>YAML</a:t>
            </a:r>
            <a:r>
              <a:rPr lang="pt-BR" sz="2400" dirty="0"/>
              <a:t>, SOAP já não pode ser considerado de fato leve.</a:t>
            </a:r>
          </a:p>
          <a:p>
            <a:r>
              <a:rPr lang="pt-BR" sz="2400" dirty="0"/>
              <a:t>XML possui redundância com a abertura e fechamento de </a:t>
            </a:r>
            <a:r>
              <a:rPr lang="pt-BR" sz="2400" i="1" dirty="0" err="1"/>
              <a:t>tags</a:t>
            </a:r>
            <a:r>
              <a:rPr lang="pt-BR" sz="2400" dirty="0"/>
              <a:t>.</a:t>
            </a:r>
          </a:p>
          <a:p>
            <a:r>
              <a:rPr lang="pt-BR" sz="2400" dirty="0"/>
              <a:t>Isso dobra o tamanho do conteúdo a ser trafegado pela rede</a:t>
            </a:r>
          </a:p>
          <a:p>
            <a:r>
              <a:rPr lang="pt-BR" sz="2400" dirty="0"/>
              <a:t>Quanto mais dados forem trafegados, mais largura de banda vão consumir...</a:t>
            </a:r>
          </a:p>
          <a:p>
            <a:r>
              <a:rPr lang="pt-BR" sz="2400" dirty="0"/>
              <a:t>... mais tempo pra enviar uma requisição</a:t>
            </a:r>
          </a:p>
          <a:p>
            <a:r>
              <a:rPr lang="pt-BR" sz="2400" dirty="0"/>
              <a:t>... mais tempo pra receber uma resposta</a:t>
            </a:r>
          </a:p>
          <a:p>
            <a:r>
              <a:rPr lang="pt-BR" sz="24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Desenvolver Sistemas Distribuídos (</a:t>
            </a:r>
            <a:r>
              <a:rPr lang="pt-BR" sz="2400" dirty="0" err="1"/>
              <a:t>SDs</a:t>
            </a:r>
            <a:r>
              <a:rPr lang="pt-BR" sz="2400" dirty="0"/>
              <a:t>) pode ser bastante complexo</a:t>
            </a:r>
          </a:p>
          <a:p>
            <a:r>
              <a:rPr lang="pt-BR" sz="2400" dirty="0"/>
              <a:t>Tecnologias e protocolos como Sockets, Web Sockets, XMPP e vários outros permitem a comunicação entre aplicações</a:t>
            </a:r>
          </a:p>
          <a:p>
            <a:r>
              <a:rPr lang="pt-BR" sz="2400" dirty="0"/>
              <a:t>Muitas tecnologias e protocolos podem ter finalidades específicas</a:t>
            </a:r>
          </a:p>
          <a:p>
            <a:r>
              <a:rPr lang="pt-BR" sz="24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Com a popularização de dispositivos e redes móveis, os reflexos desses problemas são ainda maiores</a:t>
            </a:r>
          </a:p>
          <a:p>
            <a:r>
              <a:rPr lang="pt-BR" sz="2400" dirty="0"/>
              <a:t>Envio de excesso de dados em uma rede móvel pode consumir o pacote de dados do usuário</a:t>
            </a:r>
          </a:p>
          <a:p>
            <a:r>
              <a:rPr lang="pt-BR" sz="24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4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004341" y="2218546"/>
            <a:ext cx="10672997" cy="436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1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73252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 https://</a:t>
            </a:r>
            <a:r>
              <a:rPr lang="en-US" dirty="0" err="1"/>
              <a:t>apps.correios.com.br</a:t>
            </a:r>
            <a:r>
              <a:rPr lang="en-US" dirty="0"/>
              <a:t>/</a:t>
            </a:r>
            <a:r>
              <a:rPr lang="en-US" dirty="0" err="1"/>
              <a:t>SigepMasterJPA</a:t>
            </a:r>
            <a:r>
              <a:rPr lang="en-US" dirty="0"/>
              <a:t>/</a:t>
            </a:r>
            <a:r>
              <a:rPr lang="en-US" dirty="0" err="1"/>
              <a:t>AtendeClienteService</a:t>
            </a:r>
            <a:r>
              <a:rPr lang="en-US" dirty="0"/>
              <a:t>/</a:t>
            </a:r>
            <a:r>
              <a:rPr lang="en-US" dirty="0" err="1"/>
              <a:t>AtendeCliente</a:t>
            </a:r>
            <a:r>
              <a:rPr lang="en-US" dirty="0"/>
              <a:t> HTTP/1.1</a:t>
            </a:r>
          </a:p>
          <a:p>
            <a:r>
              <a:rPr lang="en-US" dirty="0"/>
              <a:t>Content-Type: text/</a:t>
            </a:r>
            <a:r>
              <a:rPr lang="en-US" dirty="0" err="1"/>
              <a:t>xml;charset</a:t>
            </a:r>
            <a:r>
              <a:rPr lang="en-US" dirty="0"/>
              <a:t>=UTF-8</a:t>
            </a:r>
          </a:p>
          <a:p>
            <a:r>
              <a:rPr lang="en-US" dirty="0"/>
              <a:t>Content-Length: 300</a:t>
            </a:r>
          </a:p>
          <a:p>
            <a:r>
              <a:rPr lang="en-US" dirty="0"/>
              <a:t>Host: </a:t>
            </a:r>
            <a:r>
              <a:rPr lang="en-US" dirty="0" err="1"/>
              <a:t>apps.correios.com.br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cli:consultaCEP</a:t>
            </a:r>
            <a:r>
              <a:rPr lang="en-US" dirty="0"/>
              <a:t>&gt;</a:t>
            </a:r>
          </a:p>
          <a:p>
            <a:r>
              <a:rPr lang="en-US" dirty="0"/>
              <a:t>         &lt;cep&gt;77.021-090&lt;/cep&gt;</a:t>
            </a:r>
          </a:p>
          <a:p>
            <a:r>
              <a:rPr lang="en-US" dirty="0"/>
              <a:t>      &lt;/</a:t>
            </a:r>
            <a:r>
              <a:rPr lang="en-US" dirty="0" err="1"/>
              <a:t>cli:consultaCEP</a:t>
            </a:r>
            <a:r>
              <a:rPr lang="en-US" dirty="0"/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564409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39588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</a:t>
            </a:r>
            <a:r>
              <a:rPr lang="en-US" dirty="0" err="1"/>
              <a:t>schemas.xmlsoap.org</a:t>
            </a:r>
            <a:r>
              <a:rPr lang="en-US" dirty="0"/>
              <a:t>/soap/envelope/"&gt;</a:t>
            </a:r>
          </a:p>
          <a:p>
            <a:r>
              <a:rPr lang="en-US" dirty="0"/>
              <a:t> 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  &lt;ns2:consultaCEPResponse xmlns:ns2="http://</a:t>
            </a:r>
            <a:r>
              <a:rPr lang="en-US" dirty="0" err="1"/>
              <a:t>cliente.bean.master.sigep.bsb.correios.com.br</a:t>
            </a:r>
            <a:r>
              <a:rPr lang="en-US" dirty="0"/>
              <a:t>/"&gt;</a:t>
            </a:r>
          </a:p>
          <a:p>
            <a:r>
              <a:rPr lang="en-US" dirty="0"/>
              <a:t>         &lt;return&gt;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bairro</a:t>
            </a:r>
            <a:r>
              <a:rPr lang="en-US" dirty="0"/>
              <a:t>&gt;Plano </a:t>
            </a:r>
            <a:r>
              <a:rPr lang="en-US" dirty="0" err="1"/>
              <a:t>Diretor</a:t>
            </a:r>
            <a:r>
              <a:rPr lang="en-US" dirty="0"/>
              <a:t> Sul&lt;/</a:t>
            </a:r>
            <a:r>
              <a:rPr lang="en-US" dirty="0" err="1"/>
              <a:t>bairro</a:t>
            </a:r>
            <a:r>
              <a:rPr lang="en-US" dirty="0"/>
              <a:t>&gt;</a:t>
            </a:r>
          </a:p>
          <a:p>
            <a:r>
              <a:rPr lang="en-US" dirty="0"/>
              <a:t>            &lt;cep&gt;77021090&lt;/cep&gt;</a:t>
            </a:r>
          </a:p>
          <a:p>
            <a:r>
              <a:rPr lang="en-US" dirty="0"/>
              <a:t>            &lt;</a:t>
            </a:r>
            <a:r>
              <a:rPr lang="en-US" dirty="0" err="1"/>
              <a:t>cidade</a:t>
            </a:r>
            <a:r>
              <a:rPr lang="en-US" dirty="0"/>
              <a:t>&gt;Palmas&lt;/</a:t>
            </a:r>
            <a:r>
              <a:rPr lang="en-US" dirty="0" err="1"/>
              <a:t>cidade</a:t>
            </a:r>
            <a:r>
              <a:rPr lang="en-US" dirty="0"/>
              <a:t>&gt;</a:t>
            </a:r>
          </a:p>
          <a:p>
            <a:r>
              <a:rPr lang="en-US" dirty="0"/>
              <a:t>            &lt;complemento2/&gt;</a:t>
            </a:r>
          </a:p>
          <a:p>
            <a:r>
              <a:rPr lang="en-US" dirty="0"/>
              <a:t>            &lt;end&gt;AE 310 Sul Avenida NS 10&lt;/end&gt;</a:t>
            </a:r>
          </a:p>
          <a:p>
            <a:r>
              <a:rPr lang="en-US" dirty="0"/>
              <a:t>            &lt;</a:t>
            </a:r>
            <a:r>
              <a:rPr lang="en-US" dirty="0" err="1"/>
              <a:t>uf</a:t>
            </a:r>
            <a:r>
              <a:rPr lang="en-US" dirty="0"/>
              <a:t>&gt;TO&lt;/</a:t>
            </a:r>
            <a:r>
              <a:rPr lang="en-US" dirty="0" err="1"/>
              <a:t>uf</a:t>
            </a:r>
            <a:r>
              <a:rPr lang="en-US" dirty="0"/>
              <a:t>&gt;</a:t>
            </a:r>
          </a:p>
          <a:p>
            <a:r>
              <a:rPr lang="en-US" dirty="0"/>
              <a:t>         &lt;/return&gt;</a:t>
            </a:r>
          </a:p>
          <a:p>
            <a:r>
              <a:rPr lang="en-US" dirty="0"/>
              <a:t>      &lt;/ns2:consultaCEPResponse&gt;</a:t>
            </a:r>
          </a:p>
          <a:p>
            <a:r>
              <a:rPr lang="en-US" dirty="0"/>
              <a:t> 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Tais tecnologias e protocolos requerem bastante programação para fazer as aplicações funcionarem em conjunto</a:t>
            </a:r>
          </a:p>
          <a:p>
            <a:r>
              <a:rPr lang="pt-BR" sz="2400" dirty="0"/>
              <a:t>Este funcionamento é o que chamamos de </a:t>
            </a:r>
            <a:r>
              <a:rPr lang="pt-BR" sz="2400" b="1" dirty="0"/>
              <a:t>interoperação</a:t>
            </a:r>
            <a:r>
              <a:rPr lang="pt-BR" sz="2400" dirty="0"/>
              <a:t>: um recurso fundamental em </a:t>
            </a:r>
            <a:r>
              <a:rPr lang="pt-BR" sz="2400" dirty="0" err="1"/>
              <a:t>SDs</a:t>
            </a:r>
            <a:r>
              <a:rPr lang="pt-BR" sz="2400" dirty="0"/>
              <a:t> que permite que aplicações sejam integradas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400" dirty="0"/>
              <a:t>Aprendemos a escrever código incluindo chamadas de funções para executar uma tarefa e retornar algum valor</a:t>
            </a:r>
          </a:p>
          <a:p>
            <a:r>
              <a:rPr lang="pt-BR" sz="24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400" dirty="0"/>
              <a:t>Aplicações empresariais muitas vezes precisam compartilhar funcionalidades e dados com outras aplicações</a:t>
            </a:r>
          </a:p>
          <a:p>
            <a:r>
              <a:rPr lang="pt-BR" sz="2400" dirty="0"/>
              <a:t>Elas podem necessitar compartilhar dados complexos e de diferentes tipos</a:t>
            </a:r>
          </a:p>
          <a:p>
            <a:r>
              <a:rPr lang="pt-BR" sz="2400" dirty="0"/>
              <a:t>No entanto, protocolos como XMPP normalmente transmitem conteúdo em forma de texto (</a:t>
            </a:r>
            <a:r>
              <a:rPr lang="pt-BR" sz="2400" i="1" dirty="0" err="1"/>
              <a:t>String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3"/>
            <a:ext cx="8915400" cy="468795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Se dados de tipos específicos precisarem ser transmitidos, eles geralmente são convertidos para </a:t>
            </a:r>
            <a:r>
              <a:rPr lang="pt-BR" sz="2400" i="1" dirty="0" err="1"/>
              <a:t>String</a:t>
            </a:r>
            <a:r>
              <a:rPr lang="pt-BR" sz="2400" dirty="0"/>
              <a:t> na origem e convertidos de volta para o tipo específico no destino </a:t>
            </a:r>
          </a:p>
          <a:p>
            <a:r>
              <a:rPr lang="pt-BR" sz="2400" dirty="0"/>
              <a:t>A conversão é normalmente manual: o programador deve saber qual tipo de dado que está recebendo e fazer a conversão adequada</a:t>
            </a:r>
          </a:p>
          <a:p>
            <a:r>
              <a:rPr lang="pt-BR" sz="24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400" dirty="0"/>
              <a:t>Essa conversão se torna claramente mais complicada quando é preciso trafegar objetos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 o crescimento das redes de computadores e da Internet, a necessidade de integração de aplicações aumentou</a:t>
            </a:r>
          </a:p>
          <a:p>
            <a:r>
              <a:rPr lang="pt-BR" sz="24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Este é um processo chamado de </a:t>
            </a:r>
            <a:r>
              <a:rPr lang="pt-BR" sz="2400" i="1" dirty="0"/>
              <a:t>Enterprise </a:t>
            </a:r>
            <a:r>
              <a:rPr lang="pt-BR" sz="2400" i="1" dirty="0" err="1"/>
              <a:t>Application</a:t>
            </a:r>
            <a:r>
              <a:rPr lang="pt-BR" sz="2400" i="1" dirty="0"/>
              <a:t> </a:t>
            </a:r>
            <a:r>
              <a:rPr lang="pt-BR" sz="2400" i="1" dirty="0" err="1"/>
              <a:t>Integration</a:t>
            </a:r>
            <a:r>
              <a:rPr lang="pt-BR" sz="24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“EAI é um processo para a integração de aplicações de forma que elas compartilhem informações e processos”, </a:t>
            </a:r>
            <a:r>
              <a:rPr lang="pt-BR" sz="2400" dirty="0">
                <a:hlinkClick r:id="rId2" tooltip="David Linthicum"/>
              </a:rPr>
              <a:t>Linthicum 2000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6974</TotalTime>
  <Words>1777</Words>
  <Application>Microsoft Macintosh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O surgimento dos web services (ws’s)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requisições soap</vt:lpstr>
      <vt:lpstr>requisições soap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514</cp:revision>
  <cp:lastPrinted>2018-10-31T18:58:06Z</cp:lastPrinted>
  <dcterms:created xsi:type="dcterms:W3CDTF">2018-10-29T17:43:05Z</dcterms:created>
  <dcterms:modified xsi:type="dcterms:W3CDTF">2018-11-27T20:16:44Z</dcterms:modified>
</cp:coreProperties>
</file>