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19"/>
  </p:notesMasterIdLst>
  <p:sldIdLst>
    <p:sldId id="266" r:id="rId2"/>
    <p:sldId id="271" r:id="rId3"/>
    <p:sldId id="284" r:id="rId4"/>
    <p:sldId id="286" r:id="rId5"/>
    <p:sldId id="285" r:id="rId6"/>
    <p:sldId id="288" r:id="rId7"/>
    <p:sldId id="289" r:id="rId8"/>
    <p:sldId id="287" r:id="rId9"/>
    <p:sldId id="282" r:id="rId10"/>
    <p:sldId id="272" r:id="rId11"/>
    <p:sldId id="290" r:id="rId12"/>
    <p:sldId id="291" r:id="rId13"/>
    <p:sldId id="292" r:id="rId14"/>
    <p:sldId id="293" r:id="rId15"/>
    <p:sldId id="294" r:id="rId16"/>
    <p:sldId id="295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710"/>
  </p:normalViewPr>
  <p:slideViewPr>
    <p:cSldViewPr snapToGrid="0" snapToObjects="1">
      <p:cViewPr varScale="1">
        <p:scale>
          <a:sx n="86" d="100"/>
          <a:sy n="8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D63B-43B5-8A4C-BD12-76889BE136BD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2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532C-D01C-134E-B24C-377075A6C0F9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F14E-C972-AE41-B085-134E9D50295F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730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B50B-BAA3-9748-978F-08A7877AB7D9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7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D68C-BDC4-5747-B1BE-28EDC453DB56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668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ED5B-EAB4-C740-B762-E2B2F9A7AB8E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4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41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801-5706-434E-AB65-DDFBCF1F55D2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1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0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4D43-3F68-DC43-8EF0-95FB3D51CCCF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0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7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9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0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6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3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9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st.jabber.at/" TargetMode="External"/><Relationship Id="rId3" Type="http://schemas.openxmlformats.org/officeDocument/2006/relationships/hyperlink" Target="https://github.com/jabberd2/jabberd2" TargetMode="External"/><Relationship Id="rId7" Type="http://schemas.openxmlformats.org/officeDocument/2006/relationships/hyperlink" Target="https://xmpp.net/directory.php" TargetMode="External"/><Relationship Id="rId2" Type="http://schemas.openxmlformats.org/officeDocument/2006/relationships/hyperlink" Target="https://www.igniterealtime.org/projects/openfi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bbim.com/" TargetMode="External"/><Relationship Id="rId5" Type="http://schemas.openxmlformats.org/officeDocument/2006/relationships/hyperlink" Target="https://jabber.at/" TargetMode="External"/><Relationship Id="rId4" Type="http://schemas.openxmlformats.org/officeDocument/2006/relationships/hyperlink" Target="http://www.xabber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0596555598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047063390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hatsApp#Technical" TargetMode="External"/><Relationship Id="rId2" Type="http://schemas.openxmlformats.org/officeDocument/2006/relationships/hyperlink" Target="https://xmpp.org/uses/instant-messag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gp25/Chat-API/wiki/FunXMPP-Protoco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atsapp.com/business/ap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qtt.org/" TargetMode="External"/><Relationship Id="rId2" Type="http://schemas.openxmlformats.org/officeDocument/2006/relationships/hyperlink" Target="https://www.facebook.com/notes/facebook-engineering/building-facebook-messenger/101502593509989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e.telegram.org/mtproto/descripti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xmpp.org/extens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90330"/>
            <a:ext cx="8915399" cy="4287051"/>
          </a:xfrm>
        </p:spPr>
        <p:txBody>
          <a:bodyPr>
            <a:normAutofit/>
          </a:bodyPr>
          <a:lstStyle/>
          <a:p>
            <a:r>
              <a:rPr lang="pt-BR" b="1" dirty="0"/>
              <a:t>Aplicações de troca de mensagens com o protocolo </a:t>
            </a:r>
            <a:r>
              <a:rPr lang="pt-BR" b="1" i="1" dirty="0"/>
              <a:t>XMPP: </a:t>
            </a:r>
            <a:r>
              <a:rPr lang="pt-BR" b="1" i="1" dirty="0" err="1"/>
              <a:t>eXtensible</a:t>
            </a:r>
            <a:r>
              <a:rPr lang="pt-BR" b="1" i="1" dirty="0"/>
              <a:t> </a:t>
            </a:r>
            <a:r>
              <a:rPr lang="pt-BR" b="1" i="1" dirty="0" err="1"/>
              <a:t>Messaging</a:t>
            </a:r>
            <a:r>
              <a:rPr lang="pt-BR" b="1" i="1" dirty="0"/>
              <a:t> </a:t>
            </a:r>
            <a:r>
              <a:rPr lang="pt-BR" b="1" i="1" dirty="0" err="1"/>
              <a:t>and</a:t>
            </a:r>
            <a:r>
              <a:rPr lang="pt-BR" b="1" i="1" dirty="0"/>
              <a:t> </a:t>
            </a:r>
            <a:r>
              <a:rPr lang="pt-BR" b="1" i="1" dirty="0" err="1"/>
              <a:t>Presense</a:t>
            </a:r>
            <a:r>
              <a:rPr lang="pt-BR" b="1" i="1" dirty="0"/>
              <a:t> </a:t>
            </a:r>
            <a:r>
              <a:rPr lang="pt-BR" b="1" i="1" dirty="0" err="1"/>
              <a:t>Protocol</a:t>
            </a:r>
            <a:endParaRPr lang="pt-BR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89" y="354280"/>
            <a:ext cx="10253272" cy="71770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Arquitetura Cliente/Servidor Descentralizada XMPP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739995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Clientes (usuários) pertencentes a um determinado domínio conectam em um servidor</a:t>
            </a:r>
          </a:p>
          <a:p>
            <a:r>
              <a:rPr lang="pt-BR" sz="2400" dirty="0"/>
              <a:t>Servidores intermediam a comunicação</a:t>
            </a:r>
          </a:p>
          <a:p>
            <a:r>
              <a:rPr lang="pt-BR" sz="2400" dirty="0"/>
              <a:t>Mensagens trocadas entre os clientes de um mesmo domínio são por um servidor de tal domínio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739995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Como o XMPP é um protocolo aberto e </a:t>
            </a:r>
            <a:r>
              <a:rPr lang="pt-BR" sz="2400" dirty="0" err="1"/>
              <a:t>interoperável</a:t>
            </a:r>
            <a:r>
              <a:rPr lang="pt-BR" sz="2400" dirty="0"/>
              <a:t>, clientes de um domínio podem enviar mensagens para clientes de outro domínio</a:t>
            </a:r>
          </a:p>
          <a:p>
            <a:r>
              <a:rPr lang="pt-BR" sz="2400" dirty="0"/>
              <a:t>Se o Cliente 1 enviar mensagem pro Cliente 8, a mesma passa pelo Servidor 1, que encaminha ao Servidor 3 para ser entregue ao Cliente 8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739995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Servidores XMPP podem ser adicionados à rede por qualquer pessoa/empresa</a:t>
            </a:r>
          </a:p>
          <a:p>
            <a:r>
              <a:rPr lang="pt-BR" sz="2400" dirty="0"/>
              <a:t>Existem implementações gratuitas de servidores como os projetos como o </a:t>
            </a:r>
            <a:r>
              <a:rPr lang="pt-BR" sz="2400" dirty="0">
                <a:hlinkClick r:id="rId2"/>
              </a:rPr>
              <a:t>Openfire</a:t>
            </a:r>
            <a:r>
              <a:rPr lang="pt-BR" sz="2400" dirty="0"/>
              <a:t> ou </a:t>
            </a:r>
            <a:r>
              <a:rPr lang="pt-BR" sz="2400" dirty="0">
                <a:hlinkClick r:id="rId3"/>
              </a:rPr>
              <a:t>JabberD</a:t>
            </a:r>
            <a:r>
              <a:rPr lang="pt-BR" sz="2400" dirty="0"/>
              <a:t>.</a:t>
            </a:r>
          </a:p>
          <a:p>
            <a:r>
              <a:rPr lang="pt-BR" sz="2400" dirty="0"/>
              <a:t>Adicionalmente, existem inúmeros servidores gratuitos disponíveis na Web, onde você pode criar uma conta XMPP, como </a:t>
            </a:r>
            <a:r>
              <a:rPr lang="pt-BR" sz="2400" dirty="0">
                <a:hlinkClick r:id="rId4"/>
              </a:rPr>
              <a:t>www.xabber.com</a:t>
            </a:r>
            <a:r>
              <a:rPr lang="pt-BR" sz="2400" dirty="0"/>
              <a:t>, </a:t>
            </a:r>
            <a:r>
              <a:rPr lang="pt-BR" sz="2400" dirty="0">
                <a:hlinkClick r:id="rId5"/>
              </a:rPr>
              <a:t>jabber.at</a:t>
            </a:r>
            <a:r>
              <a:rPr lang="pt-BR" sz="2400" dirty="0"/>
              <a:t>, </a:t>
            </a:r>
            <a:r>
              <a:rPr lang="pt-BR" sz="2400" dirty="0">
                <a:hlinkClick r:id="rId6"/>
              </a:rPr>
              <a:t>www.jabbim.com</a:t>
            </a:r>
            <a:r>
              <a:rPr lang="pt-BR" sz="2400" dirty="0"/>
              <a:t> e inúmeros outros listados em </a:t>
            </a:r>
            <a:r>
              <a:rPr lang="pt-BR" sz="2400" dirty="0">
                <a:hlinkClick r:id="rId7"/>
              </a:rPr>
              <a:t>xmpp.net</a:t>
            </a:r>
            <a:r>
              <a:rPr lang="pt-BR" sz="2400" dirty="0"/>
              <a:t> ou </a:t>
            </a:r>
            <a:r>
              <a:rPr lang="pt-BR" sz="2400" dirty="0">
                <a:hlinkClick r:id="rId8"/>
              </a:rPr>
              <a:t>list.jabber.at</a:t>
            </a:r>
            <a:r>
              <a:rPr lang="pt-BR" sz="2400" dirty="0"/>
              <a:t>, por exemplo.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1" y="234360"/>
            <a:ext cx="9953469" cy="656882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Comparação com a arquitetura Web</a:t>
            </a:r>
            <a:endParaRPr lang="pt-B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997" y="1197060"/>
            <a:ext cx="6290786" cy="3965756"/>
          </a:xfrm>
        </p:spPr>
        <p:txBody>
          <a:bodyPr>
            <a:normAutofit/>
          </a:bodyPr>
          <a:lstStyle/>
          <a:p>
            <a:r>
              <a:rPr lang="pt-BR" sz="2400" dirty="0"/>
              <a:t>Aplicações web tradicionais acessam um servidor principal</a:t>
            </a:r>
          </a:p>
          <a:p>
            <a:r>
              <a:rPr lang="pt-BR" sz="2400" dirty="0"/>
              <a:t>O cliente comumente apenas acessa recursos em diferentes serviços (como páginas adicionais, arquivos </a:t>
            </a:r>
            <a:r>
              <a:rPr lang="pt-BR" sz="2400" dirty="0" err="1"/>
              <a:t>js</a:t>
            </a:r>
            <a:r>
              <a:rPr lang="pt-BR" sz="2400" dirty="0"/>
              <a:t> e </a:t>
            </a:r>
            <a:r>
              <a:rPr lang="pt-BR" sz="2400" dirty="0" err="1"/>
              <a:t>css</a:t>
            </a:r>
            <a:r>
              <a:rPr lang="pt-BR" sz="2400" dirty="0"/>
              <a:t>, etc.)</a:t>
            </a:r>
          </a:p>
          <a:p>
            <a:r>
              <a:rPr lang="pt-BR" sz="2400" dirty="0"/>
              <a:t>Mas normalmente não há qualquer cooperação (comunicação) entre servidores como ocorre na rede XMPP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D3AA6-3026-0B47-AD6C-61854D3525A4}"/>
              </a:ext>
            </a:extLst>
          </p:cNvPr>
          <p:cNvGrpSpPr/>
          <p:nvPr/>
        </p:nvGrpSpPr>
        <p:grpSpPr>
          <a:xfrm>
            <a:off x="7922075" y="1701884"/>
            <a:ext cx="4133294" cy="4768576"/>
            <a:chOff x="7922075" y="1701884"/>
            <a:chExt cx="4133294" cy="4768576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1</a:t>
              </a:r>
            </a:p>
          </p:txBody>
        </p:sp>
        <p:pic>
          <p:nvPicPr>
            <p:cNvPr id="69" name="Picture 68" descr="A close up of a computer&#13;&#10;&#13;&#10;Description automatically generated">
              <a:extLst>
                <a:ext uri="{FF2B5EF4-FFF2-40B4-BE49-F238E27FC236}">
                  <a16:creationId xmlns:a16="http://schemas.microsoft.com/office/drawing/2014/main" id="{43923BD5-C71A-484E-9DFE-532F5EF2F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6862" y="5162815"/>
              <a:ext cx="859200" cy="683219"/>
            </a:xfrm>
            <a:prstGeom prst="rect">
              <a:avLst/>
            </a:prstGeom>
          </p:spPr>
        </p:pic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25" y="532649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261" y="5407767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58" idx="2"/>
              <a:endCxn id="71" idx="0"/>
            </p:cNvCxnSpPr>
            <p:nvPr/>
          </p:nvCxnSpPr>
          <p:spPr>
            <a:xfrm rot="5400000">
              <a:off x="8026296" y="4206097"/>
              <a:ext cx="1538984" cy="86435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8BBB5CC-53F5-FE4F-AFE6-C4C112D546ED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 rot="16200000" flipH="1">
              <a:off x="9615198" y="3481551"/>
              <a:ext cx="1294032" cy="206849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29B0090A-C9BC-CB41-81BB-A9561703EB8F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16200000" flipH="1">
              <a:off x="8630790" y="4465958"/>
              <a:ext cx="1457715" cy="26336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7922075" y="5868452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089463" y="5885685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D024A2-0354-4840-B2F4-7315BC601465}"/>
                </a:ext>
              </a:extLst>
            </p:cNvPr>
            <p:cNvSpPr txBox="1"/>
            <p:nvPr/>
          </p:nvSpPr>
          <p:spPr>
            <a:xfrm>
              <a:off x="10834630" y="5872141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3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69" idx="0"/>
            </p:cNvCxnSpPr>
            <p:nvPr/>
          </p:nvCxnSpPr>
          <p:spPr>
            <a:xfrm rot="16200000" flipH="1">
              <a:off x="10645476" y="4511829"/>
              <a:ext cx="1294032" cy="794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4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Comparação com arquitetura de servidores de e-mail</a:t>
            </a:r>
            <a:endParaRPr lang="pt-B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97" y="1406919"/>
            <a:ext cx="4795832" cy="531486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Redes de servidores de e-mail já têm uma arquitetura mais parecida com o XMPP</a:t>
            </a:r>
          </a:p>
          <a:p>
            <a:r>
              <a:rPr lang="pt-BR" sz="2400" dirty="0"/>
              <a:t>Quando um cliente envia um e-mail, a mensagem pode passar por vários servidores até chegar ao cliente de destino</a:t>
            </a:r>
          </a:p>
          <a:p>
            <a:r>
              <a:rPr lang="pt-BR" sz="2400" dirty="0"/>
              <a:t>Os servidores estão interligados e cooperam para a entrega da mensagem</a:t>
            </a:r>
          </a:p>
          <a:p>
            <a:r>
              <a:rPr lang="pt-BR" sz="2400" dirty="0"/>
              <a:t>Este é o mesmo modelo usado por servidores DNS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E1606-FA1B-3945-9BAE-333DF71E09A5}"/>
              </a:ext>
            </a:extLst>
          </p:cNvPr>
          <p:cNvGrpSpPr/>
          <p:nvPr/>
        </p:nvGrpSpPr>
        <p:grpSpPr>
          <a:xfrm>
            <a:off x="6542037" y="1701884"/>
            <a:ext cx="5513332" cy="4810035"/>
            <a:chOff x="6542037" y="1701884"/>
            <a:chExt cx="5513332" cy="481003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2</a:t>
              </a:r>
            </a:p>
          </p:txBody>
        </p:sp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071" y="5367957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91" y="5437149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20" idx="2"/>
              <a:endCxn id="71" idx="0"/>
            </p:cNvCxnSpPr>
            <p:nvPr/>
          </p:nvCxnSpPr>
          <p:spPr>
            <a:xfrm rot="5400000">
              <a:off x="6435996" y="4650926"/>
              <a:ext cx="1568366" cy="408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6761378" y="5897834"/>
              <a:ext cx="979755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10805920" y="5927144"/>
              <a:ext cx="979756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2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70" idx="0"/>
            </p:cNvCxnSpPr>
            <p:nvPr/>
          </p:nvCxnSpPr>
          <p:spPr>
            <a:xfrm rot="5400000">
              <a:off x="10536162" y="4615597"/>
              <a:ext cx="1499174" cy="554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9DBCE6-300B-A34E-ABF6-407C5E8A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0094" y="2452081"/>
              <a:ext cx="1084249" cy="14167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4F939F-9D8F-344F-B669-9339CA89AE0E}"/>
                </a:ext>
              </a:extLst>
            </p:cNvPr>
            <p:cNvSpPr txBox="1"/>
            <p:nvPr/>
          </p:nvSpPr>
          <p:spPr>
            <a:xfrm>
              <a:off x="6542037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1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4ADA8CD2-DE51-A34D-B6C2-A7A8FDB1DDEF}"/>
                </a:ext>
              </a:extLst>
            </p:cNvPr>
            <p:cNvCxnSpPr>
              <a:cxnSpLocks/>
              <a:stCxn id="58" idx="1"/>
              <a:endCxn id="20" idx="3"/>
            </p:cNvCxnSpPr>
            <p:nvPr/>
          </p:nvCxnSpPr>
          <p:spPr>
            <a:xfrm flipH="1">
              <a:off x="7764343" y="3160432"/>
              <a:ext cx="921498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1">
              <a:extLst>
                <a:ext uri="{FF2B5EF4-FFF2-40B4-BE49-F238E27FC236}">
                  <a16:creationId xmlns:a16="http://schemas.microsoft.com/office/drawing/2014/main" id="{8D73C0D3-27DD-4F46-8A5E-D17DAFEBC832}"/>
                </a:ext>
              </a:extLst>
            </p:cNvPr>
            <p:cNvCxnSpPr>
              <a:cxnSpLocks/>
              <a:stCxn id="44" idx="1"/>
              <a:endCxn id="58" idx="3"/>
            </p:cNvCxnSpPr>
            <p:nvPr/>
          </p:nvCxnSpPr>
          <p:spPr>
            <a:xfrm flipH="1">
              <a:off x="9770090" y="3160432"/>
              <a:ext cx="976307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Comparação das Arquiteturas</a:t>
            </a:r>
            <a:endParaRPr lang="pt-B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Tabela adaptada de [2]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515DAD-88E9-D64F-BD7F-98378F7E5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565619"/>
              </p:ext>
            </p:extLst>
          </p:nvPr>
        </p:nvGraphicFramePr>
        <p:xfrm>
          <a:off x="2057569" y="1117618"/>
          <a:ext cx="9994522" cy="2199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7895">
                  <a:extLst>
                    <a:ext uri="{9D8B030D-6E8A-4147-A177-3AD203B41FA5}">
                      <a16:colId xmlns:a16="http://schemas.microsoft.com/office/drawing/2014/main" val="4153959608"/>
                    </a:ext>
                  </a:extLst>
                </a:gridCol>
                <a:gridCol w="1997271">
                  <a:extLst>
                    <a:ext uri="{9D8B030D-6E8A-4147-A177-3AD203B41FA5}">
                      <a16:colId xmlns:a16="http://schemas.microsoft.com/office/drawing/2014/main" val="4038705159"/>
                    </a:ext>
                  </a:extLst>
                </a:gridCol>
                <a:gridCol w="2602583">
                  <a:extLst>
                    <a:ext uri="{9D8B030D-6E8A-4147-A177-3AD203B41FA5}">
                      <a16:colId xmlns:a16="http://schemas.microsoft.com/office/drawing/2014/main" val="672296576"/>
                    </a:ext>
                  </a:extLst>
                </a:gridCol>
                <a:gridCol w="2186773">
                  <a:extLst>
                    <a:ext uri="{9D8B030D-6E8A-4147-A177-3AD203B41FA5}">
                      <a16:colId xmlns:a16="http://schemas.microsoft.com/office/drawing/2014/main" val="101842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de 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XMPP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Conexão entre domínios</a:t>
                      </a:r>
                    </a:p>
                    <a:p>
                      <a:r>
                        <a:rPr lang="pt-BR" dirty="0"/>
                        <a:t>(interligação entre servidores)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Normalmente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Número de saltos para entrega de mensagens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Normalmente 1 (eventualmente mais de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ou vários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ou no </a:t>
                      </a:r>
                      <a:r>
                        <a:rPr lang="pt-BR" b="1" dirty="0"/>
                        <a:t>máximo</a:t>
                      </a:r>
                      <a:r>
                        <a:rPr lang="pt-BR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5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7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2755"/>
            <a:ext cx="8915400" cy="5089585"/>
          </a:xfrm>
        </p:spPr>
        <p:txBody>
          <a:bodyPr>
            <a:noAutofit/>
          </a:bodyPr>
          <a:lstStyle/>
          <a:p>
            <a:r>
              <a:rPr lang="pt-BR" sz="2800" dirty="0"/>
              <a:t>[1] </a:t>
            </a:r>
            <a:r>
              <a:rPr lang="pt-BR" sz="2800" dirty="0">
                <a:hlinkClick r:id="rId2"/>
              </a:rPr>
              <a:t>https://xmpp.org</a:t>
            </a:r>
            <a:r>
              <a:rPr lang="pt-BR" sz="2800" dirty="0"/>
              <a:t> </a:t>
            </a:r>
          </a:p>
          <a:p>
            <a:r>
              <a:rPr lang="pt-BR" sz="2800" dirty="0"/>
              <a:t>[2] </a:t>
            </a:r>
            <a:r>
              <a:rPr lang="en-US" sz="2800" dirty="0" err="1"/>
              <a:t>Livro</a:t>
            </a:r>
            <a:r>
              <a:rPr lang="en-US" sz="2800" dirty="0"/>
              <a:t> "</a:t>
            </a:r>
            <a:r>
              <a:rPr lang="en-US" sz="2800" dirty="0">
                <a:hlinkClick r:id="rId3"/>
              </a:rPr>
              <a:t>XMPP: The Definitive Guide: Building Real-Time Applications with Jabber</a:t>
            </a:r>
            <a:r>
              <a:rPr lang="en-US" sz="2800" dirty="0"/>
              <a:t>”</a:t>
            </a:r>
          </a:p>
          <a:p>
            <a:r>
              <a:rPr lang="en-US" sz="2800" dirty="0"/>
              <a:t>[3] </a:t>
            </a:r>
            <a:r>
              <a:rPr lang="en-US" sz="2800" dirty="0" err="1"/>
              <a:t>Livro</a:t>
            </a:r>
            <a:r>
              <a:rPr lang="en-US" sz="2800" dirty="0"/>
              <a:t> "</a:t>
            </a:r>
            <a:r>
              <a:rPr lang="en-US" sz="2800" dirty="0">
                <a:hlinkClick r:id="rId4"/>
              </a:rPr>
              <a:t>Professional XMPP Programming with JavaScript and jQuery</a:t>
            </a:r>
            <a:r>
              <a:rPr lang="en-US" sz="2800" dirty="0"/>
              <a:t>"</a:t>
            </a:r>
          </a:p>
          <a:p>
            <a:endParaRPr lang="pt-BR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 err="1"/>
              <a:t>eXtensible</a:t>
            </a:r>
            <a:r>
              <a:rPr lang="pt-BR" b="1" i="1" dirty="0"/>
              <a:t> </a:t>
            </a:r>
            <a:r>
              <a:rPr lang="pt-BR" b="1" i="1" dirty="0" err="1"/>
              <a:t>Messaging</a:t>
            </a:r>
            <a:r>
              <a:rPr lang="pt-BR" b="1" i="1" dirty="0"/>
              <a:t> </a:t>
            </a:r>
            <a:r>
              <a:rPr lang="pt-BR" b="1" i="1" dirty="0" err="1"/>
              <a:t>and</a:t>
            </a:r>
            <a:r>
              <a:rPr lang="pt-BR" b="1" i="1" dirty="0"/>
              <a:t> </a:t>
            </a:r>
            <a:r>
              <a:rPr lang="pt-BR" b="1" i="1" dirty="0" err="1"/>
              <a:t>Presense</a:t>
            </a:r>
            <a:r>
              <a:rPr lang="pt-BR" b="1" i="1" dirty="0"/>
              <a:t> </a:t>
            </a:r>
            <a:r>
              <a:rPr lang="pt-BR" b="1" i="1" dirty="0" err="1"/>
              <a:t>Protocol</a:t>
            </a:r>
            <a:br>
              <a:rPr lang="pt-BR" b="1" i="1" dirty="0"/>
            </a:br>
            <a:r>
              <a:rPr lang="pt-BR" b="1" i="1" dirty="0">
                <a:hlinkClick r:id="rId2"/>
              </a:rPr>
              <a:t>https://xmpp.org</a:t>
            </a:r>
            <a:r>
              <a:rPr lang="pt-BR" b="1" i="1" dirty="0"/>
              <a:t>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Protocolo Extensível de Mensagens e Presença</a:t>
            </a:r>
          </a:p>
          <a:p>
            <a:r>
              <a:rPr lang="pt-BR" sz="2400" dirty="0"/>
              <a:t>Amplamente utilizado para desenvolvimento de aplicações de mensagens instantâneas distribuídas e altamente escaláveis</a:t>
            </a:r>
          </a:p>
          <a:p>
            <a:r>
              <a:rPr lang="pt-BR" sz="2400" dirty="0"/>
              <a:t>XMPP é um protocolo (especificação) padronizado, aberto e em constante atualização </a:t>
            </a:r>
          </a:p>
          <a:p>
            <a:r>
              <a:rPr lang="pt-BR" sz="2400" dirty="0"/>
              <a:t>É um dos protocolos escaláveis mais modernos para troca de mensagens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 err="1"/>
              <a:t>eXtensible</a:t>
            </a:r>
            <a:r>
              <a:rPr lang="pt-BR" b="1" i="1" dirty="0"/>
              <a:t> </a:t>
            </a:r>
            <a:r>
              <a:rPr lang="pt-BR" b="1" i="1" dirty="0" err="1"/>
              <a:t>Messaging</a:t>
            </a:r>
            <a:r>
              <a:rPr lang="pt-BR" b="1" i="1" dirty="0"/>
              <a:t> </a:t>
            </a:r>
            <a:r>
              <a:rPr lang="pt-BR" b="1" i="1" dirty="0" err="1"/>
              <a:t>and</a:t>
            </a:r>
            <a:r>
              <a:rPr lang="pt-BR" b="1" i="1" dirty="0"/>
              <a:t> </a:t>
            </a:r>
            <a:r>
              <a:rPr lang="pt-BR" b="1" i="1" dirty="0" err="1"/>
              <a:t>Presense</a:t>
            </a:r>
            <a:r>
              <a:rPr lang="pt-BR" b="1" i="1" dirty="0"/>
              <a:t> </a:t>
            </a:r>
            <a:r>
              <a:rPr lang="pt-BR" b="1" i="1" dirty="0" err="1"/>
              <a:t>Protocol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Apesar do ”</a:t>
            </a:r>
            <a:r>
              <a:rPr lang="pt-BR" sz="2400" dirty="0" err="1"/>
              <a:t>X</a:t>
            </a:r>
            <a:r>
              <a:rPr lang="pt-BR" sz="2400" dirty="0"/>
              <a:t>” </a:t>
            </a:r>
            <a:r>
              <a:rPr lang="pt-BR" sz="2400" dirty="0" err="1"/>
              <a:t>siginificar</a:t>
            </a:r>
            <a:r>
              <a:rPr lang="pt-BR" sz="2400" dirty="0"/>
              <a:t> </a:t>
            </a:r>
            <a:r>
              <a:rPr lang="pt-BR" sz="2400" i="1" dirty="0" err="1"/>
              <a:t>eXtensible</a:t>
            </a:r>
            <a:r>
              <a:rPr lang="pt-BR" sz="2400" dirty="0"/>
              <a:t>, ele também lembra que o protocolo usa XML como formato de dados para troca de mensagens</a:t>
            </a:r>
          </a:p>
          <a:p>
            <a:r>
              <a:rPr lang="pt-BR" sz="2400" dirty="0"/>
              <a:t>O “</a:t>
            </a:r>
            <a:r>
              <a:rPr lang="pt-BR" sz="2400" dirty="0" err="1"/>
              <a:t>X</a:t>
            </a:r>
            <a:r>
              <a:rPr lang="pt-BR" sz="2400" dirty="0"/>
              <a:t>” em XML também significa </a:t>
            </a:r>
            <a:r>
              <a:rPr lang="pt-BR" sz="2400" i="1" dirty="0" err="1"/>
              <a:t>eXtensible</a:t>
            </a:r>
            <a:r>
              <a:rPr lang="pt-BR" sz="2400" dirty="0"/>
              <a:t> 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Alguns Recursos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Detecção de presença (controle de status: online, off-line, ausente, etc.)</a:t>
            </a:r>
          </a:p>
          <a:p>
            <a:r>
              <a:rPr lang="pt-BR" sz="2400" dirty="0"/>
              <a:t>Chamadas de vídeo e voz</a:t>
            </a:r>
          </a:p>
          <a:p>
            <a:r>
              <a:rPr lang="pt-BR" sz="2400" dirty="0"/>
              <a:t>Comunicação segura com uso de </a:t>
            </a:r>
            <a:r>
              <a:rPr lang="pt-BR" sz="2400" i="1" dirty="0" err="1"/>
              <a:t>Transport</a:t>
            </a:r>
            <a:r>
              <a:rPr lang="pt-BR" sz="2400" i="1" dirty="0"/>
              <a:t> </a:t>
            </a:r>
            <a:r>
              <a:rPr lang="pt-BR" sz="2400" i="1" dirty="0" err="1"/>
              <a:t>Layer</a:t>
            </a:r>
            <a:r>
              <a:rPr lang="pt-BR" sz="2400" i="1" dirty="0"/>
              <a:t> Security</a:t>
            </a:r>
            <a:r>
              <a:rPr lang="pt-BR" sz="2400" dirty="0"/>
              <a:t> (TLS), protocolo de criptografia usado, por exemplo, pelo HTTPS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44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Iniciado em 1999 com o nome de </a:t>
            </a:r>
            <a:r>
              <a:rPr lang="pt-BR" sz="2400" i="1" dirty="0" err="1"/>
              <a:t>Jabber</a:t>
            </a:r>
            <a:r>
              <a:rPr lang="pt-BR" sz="2400" dirty="0"/>
              <a:t> (tal nome é usado até hoje, inclusive nas especificações do protocolo)</a:t>
            </a:r>
          </a:p>
          <a:p>
            <a:r>
              <a:rPr lang="pt-BR" sz="2400" dirty="0"/>
              <a:t>A primeira grande empresa a usar o protocolo foi a Google em 2005 para o desenvolvimento do </a:t>
            </a:r>
            <a:r>
              <a:rPr lang="pt-BR" sz="2400" dirty="0" err="1"/>
              <a:t>GTalk</a:t>
            </a:r>
            <a:r>
              <a:rPr lang="pt-BR" sz="2400" dirty="0"/>
              <a:t> (atualmente Google </a:t>
            </a:r>
            <a:r>
              <a:rPr lang="pt-BR" sz="2400" dirty="0" err="1"/>
              <a:t>Hangout</a:t>
            </a:r>
            <a:r>
              <a:rPr lang="pt-BR" sz="24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44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Como já podem ter imaginado, atualmente, a </a:t>
            </a:r>
            <a:r>
              <a:rPr lang="pt-BR" sz="2400" dirty="0">
                <a:hlinkClick r:id="rId2"/>
              </a:rPr>
              <a:t>aplicação mais popular usando XMPP é o WhatsApp</a:t>
            </a:r>
            <a:endParaRPr lang="pt-BR" sz="2400" dirty="0"/>
          </a:p>
          <a:p>
            <a:r>
              <a:rPr lang="pt-BR" sz="2400" dirty="0"/>
              <a:t>Na verdade, o </a:t>
            </a:r>
            <a:r>
              <a:rPr lang="pt-BR" sz="2400" dirty="0" err="1"/>
              <a:t>WhatApp</a:t>
            </a:r>
            <a:r>
              <a:rPr lang="pt-BR" sz="2400" dirty="0"/>
              <a:t> utiliza uma versão </a:t>
            </a:r>
            <a:r>
              <a:rPr lang="pt-BR" sz="2400" dirty="0">
                <a:hlinkClick r:id="rId3"/>
              </a:rPr>
              <a:t>proprietária, e não publicamente documentada do protocolo</a:t>
            </a:r>
            <a:r>
              <a:rPr lang="pt-BR" sz="2400" dirty="0"/>
              <a:t>, chamada </a:t>
            </a:r>
            <a:r>
              <a:rPr lang="pt-BR" sz="2400" dirty="0">
                <a:hlinkClick r:id="rId4"/>
              </a:rPr>
              <a:t>FunXMPP</a:t>
            </a:r>
            <a:r>
              <a:rPr lang="pt-BR" sz="2400" dirty="0"/>
              <a:t>.</a:t>
            </a:r>
          </a:p>
          <a:p>
            <a:r>
              <a:rPr lang="pt-BR" sz="2400" dirty="0"/>
              <a:t>Tal versão modificada reduz o tamanho dos dados XML transmitidos, reduzindo consumo de banda e tempo e entrega de mensagens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4487"/>
            <a:ext cx="8915400" cy="469202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Apesar das melhorias, como é um protocolo proprietário e não documentado, isso dificulta que outros desenvolvedores criem soluções para usar o WhatsApp</a:t>
            </a:r>
          </a:p>
          <a:p>
            <a:pPr algn="just"/>
            <a:r>
              <a:rPr lang="pt-BR" sz="2400" dirty="0"/>
              <a:t>O uso de uma versão proprietária do XMPP também prejudica a interoperabilidade garantida pelo protocolo original</a:t>
            </a:r>
          </a:p>
          <a:p>
            <a:pPr algn="just"/>
            <a:r>
              <a:rPr lang="pt-BR" sz="2400" dirty="0"/>
              <a:t>Aplicações clientes de </a:t>
            </a:r>
            <a:r>
              <a:rPr lang="pt-BR" sz="2400" dirty="0" err="1"/>
              <a:t>WhatApp</a:t>
            </a:r>
            <a:r>
              <a:rPr lang="pt-BR" sz="2400" dirty="0"/>
              <a:t> para diferentes plataformas como Linux e Windows são desenvolvidas por meio de “gambiarras” 😲</a:t>
            </a:r>
          </a:p>
          <a:p>
            <a:pPr algn="just"/>
            <a:r>
              <a:rPr lang="pt-BR" sz="2400" dirty="0">
                <a:hlinkClick r:id="rId2"/>
              </a:rPr>
              <a:t>Há uma API para permitir essa integração de apps de terceiros com o WhatsApp</a:t>
            </a:r>
            <a:r>
              <a:rPr lang="pt-BR" sz="2400" dirty="0"/>
              <a:t>, mas o acesso é atualmente limitado à grandes empresas e provavelmente o WhatsApp visa lucro com tal iniciativa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Outros </a:t>
            </a:r>
            <a:r>
              <a:rPr lang="pt-BR" b="1" i="1" dirty="0" err="1"/>
              <a:t>Apps</a:t>
            </a:r>
            <a:r>
              <a:rPr lang="pt-BR" b="1" i="1" dirty="0"/>
              <a:t> Famosos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44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Se você está se perguntando sobre outros </a:t>
            </a:r>
            <a:r>
              <a:rPr lang="pt-BR" sz="2400" dirty="0" err="1"/>
              <a:t>apps</a:t>
            </a:r>
            <a:r>
              <a:rPr lang="pt-BR" sz="2400" dirty="0"/>
              <a:t> como </a:t>
            </a:r>
            <a:r>
              <a:rPr lang="pt-BR" sz="2400" i="1" dirty="0" err="1"/>
              <a:t>Facebook</a:t>
            </a:r>
            <a:r>
              <a:rPr lang="pt-BR" sz="2400" i="1" dirty="0"/>
              <a:t> Messenger</a:t>
            </a:r>
            <a:r>
              <a:rPr lang="pt-BR" sz="2400" dirty="0"/>
              <a:t> ou </a:t>
            </a:r>
            <a:r>
              <a:rPr lang="pt-BR" sz="2400" i="1" dirty="0" err="1"/>
              <a:t>Telegram</a:t>
            </a:r>
            <a:r>
              <a:rPr lang="pt-BR" sz="2400" dirty="0"/>
              <a:t>, eles usam outros protocolos</a:t>
            </a:r>
          </a:p>
          <a:p>
            <a:r>
              <a:rPr lang="pt-BR" sz="2400" dirty="0"/>
              <a:t>O </a:t>
            </a:r>
            <a:r>
              <a:rPr lang="pt-BR" sz="2400" i="1" dirty="0">
                <a:hlinkClick r:id="rId2"/>
              </a:rPr>
              <a:t>Facebok Messenger</a:t>
            </a:r>
            <a:r>
              <a:rPr lang="pt-BR" sz="2400" dirty="0"/>
              <a:t> usa o </a:t>
            </a:r>
            <a:r>
              <a:rPr lang="pt-BR" sz="2400" i="1" dirty="0">
                <a:hlinkClick r:id="rId3"/>
              </a:rPr>
              <a:t>Message Queuing Telemetry Transport (MQTT)</a:t>
            </a:r>
            <a:r>
              <a:rPr lang="pt-BR" sz="2400" dirty="0"/>
              <a:t>, também aberto e altamente escalável</a:t>
            </a:r>
          </a:p>
          <a:p>
            <a:r>
              <a:rPr lang="pt-BR" sz="2400" dirty="0"/>
              <a:t>O </a:t>
            </a:r>
            <a:r>
              <a:rPr lang="pt-BR" sz="2400" dirty="0" err="1"/>
              <a:t>Telegram</a:t>
            </a:r>
            <a:r>
              <a:rPr lang="pt-BR" sz="2400" dirty="0"/>
              <a:t> usa o protocolo </a:t>
            </a:r>
            <a:r>
              <a:rPr lang="pt-BR" sz="2400" dirty="0">
                <a:hlinkClick r:id="rId4"/>
              </a:rPr>
              <a:t>MTProto</a:t>
            </a:r>
            <a:r>
              <a:rPr lang="pt-BR" sz="2400" dirty="0"/>
              <a:t>, que não é padronizado mas que aparentemente é bem documentado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257699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Extensões do XMPP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Lista de contatos, envio de mensagens em grupos</a:t>
            </a:r>
          </a:p>
          <a:p>
            <a:r>
              <a:rPr lang="pt-BR" sz="2400" dirty="0" err="1"/>
              <a:t>Avatar</a:t>
            </a:r>
            <a:r>
              <a:rPr lang="pt-BR" sz="2400" dirty="0"/>
              <a:t> (foto para o perfil do usuário)</a:t>
            </a:r>
          </a:p>
          <a:p>
            <a:r>
              <a:rPr lang="pt-BR" sz="2400" dirty="0"/>
              <a:t>Notificação de entrega de mensagens</a:t>
            </a:r>
          </a:p>
          <a:p>
            <a:r>
              <a:rPr lang="pt-BR" sz="2400" dirty="0"/>
              <a:t>E muito mais em </a:t>
            </a:r>
            <a:r>
              <a:rPr lang="pt-BR" sz="2400" b="1" i="1" dirty="0">
                <a:hlinkClick r:id="rId2"/>
              </a:rPr>
              <a:t>https://xmpp.org/extensions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{06F62408-EE31-BB4F-86A8-E72646C26856}tf10001069</Template>
  <TotalTime>4630</TotalTime>
  <Words>934</Words>
  <Application>Microsoft Macintosh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Aplicações de troca de mensagens com o protocolo XMPP: eXtensible Messaging and Presense Protocol</vt:lpstr>
      <vt:lpstr>XMPP eXtensible Messaging and Presense Protocol https://xmpp.org </vt:lpstr>
      <vt:lpstr>XMPP eXtensible Messaging and Presense Protocol</vt:lpstr>
      <vt:lpstr>XMPP: Alguns Recursos </vt:lpstr>
      <vt:lpstr>XMPP: Histórico e Uso</vt:lpstr>
      <vt:lpstr>XMPP: Histórico e Uso</vt:lpstr>
      <vt:lpstr>XMPP: Histórico e Uso</vt:lpstr>
      <vt:lpstr>Outros Apps Famosos</vt:lpstr>
      <vt:lpstr>Exemplos de Extensões do XMPP </vt:lpstr>
      <vt:lpstr>Arquitetura Cliente/Servidor Descentralizada XMPP</vt:lpstr>
      <vt:lpstr>Arquitetura de uma Rede XMPP</vt:lpstr>
      <vt:lpstr>Arquitetura de uma Rede XMPP</vt:lpstr>
      <vt:lpstr>Arquitetura de uma Rede XMPP</vt:lpstr>
      <vt:lpstr>Comparação com a arquitetura Web</vt:lpstr>
      <vt:lpstr>Comparação com arquitetura de servidores de e-mail</vt:lpstr>
      <vt:lpstr>Comparação das Arquiteturas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333</cp:revision>
  <cp:lastPrinted>2018-10-31T18:58:06Z</cp:lastPrinted>
  <dcterms:created xsi:type="dcterms:W3CDTF">2018-10-29T17:43:05Z</dcterms:created>
  <dcterms:modified xsi:type="dcterms:W3CDTF">2018-11-13T18:24:25Z</dcterms:modified>
</cp:coreProperties>
</file>