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0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87" r:id="rId9"/>
    <p:sldId id="282" r:id="rId10"/>
    <p:sldId id="272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22/11/2018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st.jabber.at/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xmpp.net/directory.php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eXtensible Messaging and Presense 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Clientes (usuários) pertencentes a um determinado domínio conectam em um servidor</a:t>
            </a:r>
          </a:p>
          <a:p>
            <a:r>
              <a:rPr lang="pt-BR" sz="2400" dirty="0"/>
              <a:t>Servidores intermediam a comunicação</a:t>
            </a:r>
          </a:p>
          <a:p>
            <a:r>
              <a:rPr lang="pt-BR" sz="2400" dirty="0"/>
              <a:t>Mensagens trocadas entre os clientes de um mesmo domínio são entregues por um servidor de tal domínio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400" dirty="0"/>
              <a:t>Se o Cliente 1 enviar mensagem pro Cliente 8, a mesma passa pelo Servidor 1, que encaminha ao Servidor 3 para ser entregue ao Cliente 8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Servidores XMPP podem ser adicionados à rede por qualquer pessoa/empresa</a:t>
            </a:r>
          </a:p>
          <a:p>
            <a:r>
              <a:rPr lang="pt-BR" sz="2400" dirty="0"/>
              <a:t>Existem implementações gratuitas de servidores como os projetos como o </a:t>
            </a:r>
            <a:r>
              <a:rPr lang="pt-BR" sz="2400" dirty="0">
                <a:hlinkClick r:id="rId2"/>
              </a:rPr>
              <a:t>Openfire</a:t>
            </a:r>
            <a:r>
              <a:rPr lang="pt-BR" sz="2400" dirty="0"/>
              <a:t> ou </a:t>
            </a:r>
            <a:r>
              <a:rPr lang="pt-BR" sz="2400" dirty="0">
                <a:hlinkClick r:id="rId3"/>
              </a:rPr>
              <a:t>JabberD</a:t>
            </a:r>
            <a:r>
              <a:rPr lang="pt-BR" sz="2400" dirty="0"/>
              <a:t>.</a:t>
            </a:r>
          </a:p>
          <a:p>
            <a:r>
              <a:rPr lang="pt-BR" sz="2400" dirty="0"/>
              <a:t>Adicionalmente, existem inúmeros servidores gratuitos disponíveis na Web, onde você pode criar uma conta XMPP, como </a:t>
            </a:r>
            <a:r>
              <a:rPr lang="pt-BR" sz="2400" dirty="0">
                <a:hlinkClick r:id="rId4"/>
              </a:rPr>
              <a:t>www.xabber.com</a:t>
            </a:r>
            <a:r>
              <a:rPr lang="pt-BR" sz="2400" dirty="0"/>
              <a:t>, </a:t>
            </a:r>
            <a:r>
              <a:rPr lang="pt-BR" sz="2400" dirty="0">
                <a:hlinkClick r:id="rId5"/>
              </a:rPr>
              <a:t>jabber.at</a:t>
            </a:r>
            <a:r>
              <a:rPr lang="pt-BR" sz="2400" dirty="0"/>
              <a:t>, </a:t>
            </a:r>
            <a:r>
              <a:rPr lang="pt-BR" sz="2400" dirty="0">
                <a:hlinkClick r:id="rId6"/>
              </a:rPr>
              <a:t>www.jabbim.com</a:t>
            </a:r>
            <a:r>
              <a:rPr lang="pt-BR" sz="2400" dirty="0"/>
              <a:t> e inúmeros outros listados em </a:t>
            </a:r>
            <a:r>
              <a:rPr lang="pt-BR" sz="2400" dirty="0">
                <a:hlinkClick r:id="rId7"/>
              </a:rPr>
              <a:t>xmpp.net</a:t>
            </a:r>
            <a:r>
              <a:rPr lang="pt-BR" sz="2400" dirty="0"/>
              <a:t> ou </a:t>
            </a:r>
            <a:r>
              <a:rPr lang="pt-BR" sz="2400" dirty="0">
                <a:hlinkClick r:id="rId8"/>
              </a:rPr>
              <a:t>list.jabber.at</a:t>
            </a:r>
            <a:r>
              <a:rPr lang="pt-BR" sz="2400" dirty="0"/>
              <a:t>, por exemplo.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97" y="1197060"/>
            <a:ext cx="6290786" cy="3965756"/>
          </a:xfrm>
        </p:spPr>
        <p:txBody>
          <a:bodyPr>
            <a:normAutofit/>
          </a:bodyPr>
          <a:lstStyle/>
          <a:p>
            <a:r>
              <a:rPr lang="pt-BR" sz="2400" dirty="0"/>
              <a:t>Aplicações web tradicionais acessam um servidor principal</a:t>
            </a:r>
          </a:p>
          <a:p>
            <a:r>
              <a:rPr lang="pt-BR" sz="2400" dirty="0"/>
              <a:t>O cliente comumente apenas acessa recursos em diferentes serviços (como páginas adicionais, arquivos js e css, etc.)</a:t>
            </a:r>
          </a:p>
          <a:p>
            <a:r>
              <a:rPr lang="pt-BR" sz="24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97" y="1406919"/>
            <a:ext cx="4795832" cy="5314860"/>
          </a:xfrm>
        </p:spPr>
        <p:txBody>
          <a:bodyPr>
            <a:normAutofit/>
          </a:bodyPr>
          <a:lstStyle/>
          <a:p>
            <a:r>
              <a:rPr lang="pt-BR" sz="2400" dirty="0"/>
              <a:t>Redes de servidores de e-mail já têm uma arquitetura mais parecida com o XMPP</a:t>
            </a:r>
          </a:p>
          <a:p>
            <a:r>
              <a:rPr lang="pt-BR" sz="2400" dirty="0"/>
              <a:t>Quando um cliente envia um e-mail, a mensagem pode passar por vários servidores até chegar ao cliente de destino</a:t>
            </a:r>
          </a:p>
          <a:p>
            <a:r>
              <a:rPr lang="pt-BR" sz="2400" dirty="0"/>
              <a:t>Os servidores estão interligados e cooperam para a entrega da mensagem</a:t>
            </a:r>
          </a:p>
          <a:p>
            <a:r>
              <a:rPr lang="pt-BR" sz="24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5619"/>
              </p:ext>
            </p:extLst>
          </p:nvPr>
        </p:nvGraphicFramePr>
        <p:xfrm>
          <a:off x="2057569" y="1117618"/>
          <a:ext cx="9994522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789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1997271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602583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86773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Conexão entre domínios</a:t>
                      </a:r>
                    </a:p>
                    <a:p>
                      <a:r>
                        <a:rPr lang="pt-BR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ou no </a:t>
                      </a:r>
                      <a:r>
                        <a:rPr lang="pt-BR" b="1" dirty="0"/>
                        <a:t>máximo</a:t>
                      </a:r>
                      <a:r>
                        <a:rPr lang="pt-B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74" y="1671597"/>
            <a:ext cx="9915903" cy="4805403"/>
          </a:xfrm>
        </p:spPr>
        <p:txBody>
          <a:bodyPr>
            <a:normAutofit/>
          </a:bodyPr>
          <a:lstStyle/>
          <a:p>
            <a:r>
              <a:rPr lang="pt-BR" sz="2400" dirty="0"/>
              <a:t>Para transferência de arquivos e chamadas de voz e vídeo, existe uma extensão XMPP chamada </a:t>
            </a:r>
            <a:r>
              <a:rPr lang="pt-BR" sz="2400" dirty="0">
                <a:hlinkClick r:id="rId2"/>
              </a:rPr>
              <a:t>Jingle</a:t>
            </a:r>
            <a:r>
              <a:rPr lang="pt-BR" sz="2400" dirty="0"/>
              <a:t> que permite a comunicação ponto-a-ponto (P2P) entre dois clientes</a:t>
            </a:r>
          </a:p>
          <a:p>
            <a:r>
              <a:rPr lang="pt-BR" sz="2400" dirty="0"/>
              <a:t>Desta forma, após a conexão ser estabelecida, não há intermediação dos servidores</a:t>
            </a:r>
          </a:p>
          <a:p>
            <a:r>
              <a:rPr lang="pt-BR" sz="2400" dirty="0"/>
              <a:t>Isto torna a comunicação mais rápida (por remover intermediários) e evita sobrecarga do servidor</a:t>
            </a:r>
          </a:p>
          <a:p>
            <a:r>
              <a:rPr lang="pt-BR" sz="2400" dirty="0"/>
              <a:t>No caso de chamadas de voz e vídeo, normalmente é utilizado UDP como protocolo de transporte que não garante entrega</a:t>
            </a:r>
          </a:p>
          <a:p>
            <a:r>
              <a:rPr lang="pt-BR" sz="2400" dirty="0"/>
              <a:t>Se um pacote de voz for perdido, isto não afeta a qualidade da conversa</a:t>
            </a:r>
          </a:p>
          <a:p>
            <a:r>
              <a:rPr lang="pt-BR" sz="24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51467" y="2228188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566"/>
            <a:ext cx="8915400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Protocolo Extensível de Mensagens e Presença</a:t>
            </a:r>
          </a:p>
          <a:p>
            <a:r>
              <a:rPr lang="pt-BR" sz="2400" dirty="0"/>
              <a:t>Amplamente utilizado para desenvolvimento de aplicações de mensagens instantâneas distribuídas e altamente escaláveis</a:t>
            </a:r>
          </a:p>
          <a:p>
            <a:r>
              <a:rPr lang="pt-BR" sz="2400" dirty="0"/>
              <a:t>XMPP é um protocolo (especificação) padronizado, aberto e em constante atualização </a:t>
            </a:r>
          </a:p>
          <a:p>
            <a:r>
              <a:rPr lang="pt-BR" sz="2400" dirty="0"/>
              <a:t>É um dos protocolos escaláveis mais modernos para troca de mensagens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Apesar do ”X” significar </a:t>
            </a:r>
            <a:r>
              <a:rPr lang="pt-BR" sz="2400" i="1" dirty="0"/>
              <a:t>eXtensible</a:t>
            </a:r>
            <a:r>
              <a:rPr lang="pt-BR" sz="2400" dirty="0"/>
              <a:t>, ele também lembra que o protocolo usa XML como formato de dados para troca de mensagens</a:t>
            </a:r>
          </a:p>
          <a:p>
            <a:r>
              <a:rPr lang="pt-BR" sz="2400" dirty="0"/>
              <a:t>O “X” em XML também significa </a:t>
            </a:r>
            <a:r>
              <a:rPr lang="pt-BR" sz="2400" i="1" dirty="0"/>
              <a:t>eXtensible</a:t>
            </a:r>
            <a:r>
              <a:rPr lang="pt-BR" sz="24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Detecção de presença (controle de status: online, off-line, ausente, etc.)</a:t>
            </a:r>
          </a:p>
          <a:p>
            <a:r>
              <a:rPr lang="pt-BR" sz="2400" dirty="0"/>
              <a:t>Chamadas de vídeo e voz</a:t>
            </a:r>
          </a:p>
          <a:p>
            <a:r>
              <a:rPr lang="pt-BR" sz="2400" dirty="0"/>
              <a:t>Comunicação segura com </a:t>
            </a:r>
            <a:r>
              <a:rPr lang="pt-BR" sz="2400" i="1" dirty="0"/>
              <a:t>Transport Layer Security</a:t>
            </a:r>
            <a:r>
              <a:rPr lang="pt-BR" sz="2400" dirty="0"/>
              <a:t> (TLS) - o protocolo de criptografia usado, por exemplo, pelo HTTPS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Iniciado em 1999 com o nome de </a:t>
            </a:r>
            <a:r>
              <a:rPr lang="pt-BR" sz="2400" i="1" dirty="0"/>
              <a:t>Jabber</a:t>
            </a:r>
            <a:r>
              <a:rPr lang="pt-BR" sz="2400" dirty="0"/>
              <a:t> (tal nome é usado até hoje, inclusive nas especificações do protocolo)</a:t>
            </a:r>
          </a:p>
          <a:p>
            <a:r>
              <a:rPr lang="pt-BR" sz="2400" dirty="0"/>
              <a:t>A primeira grande empresa a usar o protocolo foi a Google em 2005 para o desenvolvimento do GTalk (atualmente Google Hangout).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Como já podem ter imaginado, atualmente, a </a:t>
            </a:r>
            <a:r>
              <a:rPr lang="pt-BR" sz="2400" dirty="0">
                <a:hlinkClick r:id="rId2"/>
              </a:rPr>
              <a:t>aplicação mais popular usando XMPP é o WhatsApp</a:t>
            </a:r>
            <a:endParaRPr lang="pt-BR" sz="2400" dirty="0"/>
          </a:p>
          <a:p>
            <a:r>
              <a:rPr lang="pt-BR" sz="2400" dirty="0"/>
              <a:t>Na verdade, o WhatApp utiliza uma versão </a:t>
            </a:r>
            <a:r>
              <a:rPr lang="pt-BR" sz="2400" dirty="0">
                <a:hlinkClick r:id="rId3"/>
              </a:rPr>
              <a:t>proprietária, e não publicamente documentada do protocolo</a:t>
            </a:r>
            <a:r>
              <a:rPr lang="pt-BR" sz="2400" dirty="0"/>
              <a:t>, chamada </a:t>
            </a:r>
            <a:r>
              <a:rPr lang="pt-BR" sz="2400" dirty="0">
                <a:hlinkClick r:id="rId4"/>
              </a:rPr>
              <a:t>FunXMPP</a:t>
            </a:r>
            <a:r>
              <a:rPr lang="pt-BR" sz="2400" dirty="0"/>
              <a:t>.</a:t>
            </a:r>
          </a:p>
          <a:p>
            <a:r>
              <a:rPr lang="pt-BR" sz="2400" dirty="0"/>
              <a:t>Tal versão modificada reduz o tamanho dos dados XML transmitidos, reduzindo consumo de banda e tempo de entrega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1"/>
            <a:ext cx="8915400" cy="46920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400" dirty="0"/>
              <a:t>O uso de uma versão proprietária do XMPP prejudica a interoperabilidade garantida pelo protocolo original: uma app usando XMPP não pode facilmente se comunicar com WhatsApp</a:t>
            </a:r>
          </a:p>
          <a:p>
            <a:pPr algn="just"/>
            <a:r>
              <a:rPr lang="pt-BR" sz="24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400" dirty="0">
                <a:hlinkClick r:id="rId2"/>
              </a:rPr>
              <a:t>Há uma API para permitir essa integração de apps de terceiros com o WhatsApp</a:t>
            </a:r>
            <a:r>
              <a:rPr lang="pt-BR" sz="24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9287"/>
            <a:ext cx="8915400" cy="4692021"/>
          </a:xfrm>
        </p:spPr>
        <p:txBody>
          <a:bodyPr>
            <a:normAutofit/>
          </a:bodyPr>
          <a:lstStyle/>
          <a:p>
            <a:r>
              <a:rPr lang="pt-BR" sz="2400" dirty="0"/>
              <a:t>Se você está se perguntando sobre outros apps como </a:t>
            </a:r>
            <a:r>
              <a:rPr lang="pt-BR" sz="2400" i="1" dirty="0"/>
              <a:t>Facebook Messenger</a:t>
            </a:r>
            <a:r>
              <a:rPr lang="pt-BR" sz="2400" dirty="0"/>
              <a:t> ou </a:t>
            </a:r>
            <a:r>
              <a:rPr lang="pt-BR" sz="2400" i="1" dirty="0"/>
              <a:t>Telegram</a:t>
            </a:r>
            <a:r>
              <a:rPr lang="pt-BR" sz="2400" dirty="0"/>
              <a:t>, eles usam outros protocolos</a:t>
            </a:r>
          </a:p>
          <a:p>
            <a:r>
              <a:rPr lang="pt-BR" sz="2400" dirty="0"/>
              <a:t>O </a:t>
            </a:r>
            <a:r>
              <a:rPr lang="pt-BR" sz="2400" i="1" dirty="0">
                <a:hlinkClick r:id="rId2"/>
              </a:rPr>
              <a:t>Facebok Messenger</a:t>
            </a:r>
            <a:r>
              <a:rPr lang="pt-BR" sz="2400" dirty="0">
                <a:hlinkClick r:id="rId2"/>
              </a:rPr>
              <a:t> iniciou com XMPP</a:t>
            </a:r>
            <a:r>
              <a:rPr lang="pt-BR" sz="2400" dirty="0"/>
              <a:t> mas </a:t>
            </a:r>
            <a:r>
              <a:rPr lang="pt-BR" sz="2400" dirty="0">
                <a:hlinkClick r:id="rId3"/>
              </a:rPr>
              <a:t>migrou para </a:t>
            </a:r>
            <a:r>
              <a:rPr lang="pt-BR" sz="2400" i="1" dirty="0">
                <a:hlinkClick r:id="rId3"/>
              </a:rPr>
              <a:t>Message Queuing Telemetry Transport (MQTT)</a:t>
            </a:r>
            <a:r>
              <a:rPr lang="pt-BR" sz="2400" dirty="0"/>
              <a:t>, também aberto e altamente escalável </a:t>
            </a:r>
            <a:r>
              <a:rPr lang="pt-BR" sz="2400" i="1" dirty="0"/>
              <a:t>(</a:t>
            </a:r>
            <a:r>
              <a:rPr lang="pt-BR" sz="2400" i="1" dirty="0">
                <a:hlinkClick r:id="rId4"/>
              </a:rPr>
              <a:t>mqtt.org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/>
              <a:t>O Telegram usa o protocolo </a:t>
            </a:r>
            <a:r>
              <a:rPr lang="pt-BR" sz="2400" dirty="0">
                <a:hlinkClick r:id="rId5"/>
              </a:rPr>
              <a:t>MTProto</a:t>
            </a:r>
            <a:r>
              <a:rPr lang="pt-BR" sz="2400" dirty="0"/>
              <a:t>, que não é padronizado mas que aparentemente é bem documentado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254699"/>
          </a:xfrm>
        </p:spPr>
        <p:txBody>
          <a:bodyPr>
            <a:normAutofit/>
          </a:bodyPr>
          <a:lstStyle/>
          <a:p>
            <a:r>
              <a:rPr lang="pt-BR" sz="2400" dirty="0"/>
              <a:t>Lista de contatos, envio de mensagens em grupos</a:t>
            </a:r>
          </a:p>
          <a:p>
            <a:r>
              <a:rPr lang="pt-BR" sz="2400" dirty="0"/>
              <a:t>Avatar (foto para o perfil do usuário)</a:t>
            </a:r>
          </a:p>
          <a:p>
            <a:r>
              <a:rPr lang="pt-BR" sz="2400" dirty="0"/>
              <a:t>Notificação de entrega de mensagens</a:t>
            </a:r>
          </a:p>
          <a:p>
            <a:r>
              <a:rPr lang="pt-BR" sz="2400" dirty="0"/>
              <a:t>E muito mais em </a:t>
            </a:r>
            <a:r>
              <a:rPr lang="pt-BR" sz="2400" b="1" i="1" dirty="0">
                <a:hlinkClick r:id="rId2"/>
              </a:rPr>
              <a:t>https://xmpp.org/extensions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4845</TotalTime>
  <Words>1072</Words>
  <Application>Microsoft Macintosh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354</cp:revision>
  <cp:lastPrinted>2018-10-31T18:58:06Z</cp:lastPrinted>
  <dcterms:created xsi:type="dcterms:W3CDTF">2018-10-29T17:43:05Z</dcterms:created>
  <dcterms:modified xsi:type="dcterms:W3CDTF">2018-11-22T13:28:59Z</dcterms:modified>
</cp:coreProperties>
</file>