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19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0"/>
    <p:restoredTop sz="93670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D63B-43B5-8A4C-BD12-76889BE136B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532C-D01C-134E-B24C-377075A6C0F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F14E-C972-AE41-B085-134E9D50295F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3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B50B-BAA3-9748-978F-08A7877AB7D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7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D68C-BDC4-5747-B1BE-28EDC453DB56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66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ED5B-EAB4-C740-B762-E2B2F9A7AB8E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4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801-5706-434E-AB65-DDFBCF1F55D2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4D43-3F68-DC43-8EF0-95FB3D51CCCF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0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9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.jabber.at/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xmpp.net/directory.php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0330"/>
            <a:ext cx="8915399" cy="4287051"/>
          </a:xfrm>
        </p:spPr>
        <p:txBody>
          <a:bodyPr>
            <a:normAutofit/>
          </a:bodyPr>
          <a:lstStyle/>
          <a:p>
            <a:r>
              <a:rPr lang="pt-BR" b="1" dirty="0"/>
              <a:t>Aplicações de troca de mensagens com o protocolo </a:t>
            </a:r>
            <a:r>
              <a:rPr lang="pt-BR" b="1" i="1" dirty="0"/>
              <a:t>XMPP: </a:t>
            </a: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89" y="354280"/>
            <a:ext cx="10253272" cy="71770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Arquitetura Cliente/Servidor Descentralizada XMPP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739995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Clientes (usuários) pertencentes a um determinado domínio conectam em um servidor</a:t>
            </a:r>
          </a:p>
          <a:p>
            <a:r>
              <a:rPr lang="pt-BR" sz="2400" dirty="0"/>
              <a:t>Servidores intermediam a comunicação</a:t>
            </a:r>
          </a:p>
          <a:p>
            <a:r>
              <a:rPr lang="pt-BR" sz="2400" dirty="0"/>
              <a:t>Mensagens trocadas entre os clientes de um mesmo domínio são por um servidor de tal domínio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739995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Como o XMPP é um protocolo aberto e </a:t>
            </a:r>
            <a:r>
              <a:rPr lang="pt-BR" sz="2400" dirty="0" err="1"/>
              <a:t>interoperável</a:t>
            </a:r>
            <a:r>
              <a:rPr lang="pt-BR" sz="2400" dirty="0"/>
              <a:t>, clientes de um domínio podem enviar mensagens para clientes de outro domínio</a:t>
            </a:r>
          </a:p>
          <a:p>
            <a:r>
              <a:rPr lang="pt-BR" sz="2400" dirty="0"/>
              <a:t>Se o Cliente 1 enviar mensagem pro Cliente 8, a mesma passa pelo Servidor 1, que encaminha ao Servidor 3 para ser entregue ao Cliente 8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739995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Servidores XMPP podem ser adicionados à rede por qualquer pessoa/empresa</a:t>
            </a:r>
          </a:p>
          <a:p>
            <a:r>
              <a:rPr lang="pt-BR" sz="2400" dirty="0"/>
              <a:t>Existem implementações gratuitas de servidores como os projetos como o </a:t>
            </a:r>
            <a:r>
              <a:rPr lang="pt-BR" sz="2400" dirty="0">
                <a:hlinkClick r:id="rId2"/>
              </a:rPr>
              <a:t>Openfire</a:t>
            </a:r>
            <a:r>
              <a:rPr lang="pt-BR" sz="2400" dirty="0"/>
              <a:t> ou </a:t>
            </a:r>
            <a:r>
              <a:rPr lang="pt-BR" sz="2400" dirty="0">
                <a:hlinkClick r:id="rId3"/>
              </a:rPr>
              <a:t>JabberD</a:t>
            </a:r>
            <a:r>
              <a:rPr lang="pt-BR" sz="2400" dirty="0"/>
              <a:t>.</a:t>
            </a:r>
          </a:p>
          <a:p>
            <a:r>
              <a:rPr lang="pt-BR" sz="2400" dirty="0"/>
              <a:t>Adicionalmente, existem inúmeros servidores gratuitos disponíveis na Web, onde você pode criar uma conta XMPP, como </a:t>
            </a:r>
            <a:r>
              <a:rPr lang="pt-BR" sz="2400" dirty="0">
                <a:hlinkClick r:id="rId4"/>
              </a:rPr>
              <a:t>www.xabber.com</a:t>
            </a:r>
            <a:r>
              <a:rPr lang="pt-BR" sz="2400" dirty="0"/>
              <a:t>, </a:t>
            </a:r>
            <a:r>
              <a:rPr lang="pt-BR" sz="2400" dirty="0">
                <a:hlinkClick r:id="rId5"/>
              </a:rPr>
              <a:t>jabber.at</a:t>
            </a:r>
            <a:r>
              <a:rPr lang="pt-BR" sz="2400" dirty="0"/>
              <a:t>, </a:t>
            </a:r>
            <a:r>
              <a:rPr lang="pt-BR" sz="2400" dirty="0">
                <a:hlinkClick r:id="rId6"/>
              </a:rPr>
              <a:t>www.jabbim.com</a:t>
            </a:r>
            <a:r>
              <a:rPr lang="pt-BR" sz="2400" dirty="0"/>
              <a:t> e inúmeros outros listados em </a:t>
            </a:r>
            <a:r>
              <a:rPr lang="pt-BR" sz="2400" dirty="0">
                <a:hlinkClick r:id="rId7"/>
              </a:rPr>
              <a:t>xmpp.net</a:t>
            </a:r>
            <a:r>
              <a:rPr lang="pt-BR" sz="2400" dirty="0"/>
              <a:t> ou </a:t>
            </a:r>
            <a:r>
              <a:rPr lang="pt-BR" sz="2400" dirty="0">
                <a:hlinkClick r:id="rId8"/>
              </a:rPr>
              <a:t>list.jabber.at</a:t>
            </a:r>
            <a:r>
              <a:rPr lang="pt-BR" sz="2400" dirty="0"/>
              <a:t>, por exemplo.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Comparação com a arquitetura Web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97" y="1197060"/>
            <a:ext cx="6290786" cy="3965756"/>
          </a:xfrm>
        </p:spPr>
        <p:txBody>
          <a:bodyPr>
            <a:normAutofit/>
          </a:bodyPr>
          <a:lstStyle/>
          <a:p>
            <a:r>
              <a:rPr lang="pt-BR" sz="2400" dirty="0"/>
              <a:t>Aplicações web tradicionais acessam um servidor principal</a:t>
            </a:r>
          </a:p>
          <a:p>
            <a:r>
              <a:rPr lang="pt-BR" sz="2400" dirty="0"/>
              <a:t>O cliente comumente apenas acessa recursos em diferentes serviços (como páginas adicionais, arquivos </a:t>
            </a:r>
            <a:r>
              <a:rPr lang="pt-BR" sz="2400" dirty="0" err="1"/>
              <a:t>js</a:t>
            </a:r>
            <a:r>
              <a:rPr lang="pt-BR" sz="2400" dirty="0"/>
              <a:t> e </a:t>
            </a:r>
            <a:r>
              <a:rPr lang="pt-BR" sz="2400" dirty="0" err="1"/>
              <a:t>css</a:t>
            </a:r>
            <a:r>
              <a:rPr lang="pt-BR" sz="2400" dirty="0"/>
              <a:t>, etc.)</a:t>
            </a:r>
          </a:p>
          <a:p>
            <a:r>
              <a:rPr lang="pt-BR" sz="2400" dirty="0"/>
              <a:t>Mas normalmente não há qualquer cooperação (comunicação) entre servidores como ocorre na rede XMPP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Comparação com arquitetura de servidores de e-mail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97" y="1406919"/>
            <a:ext cx="4795832" cy="53148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Redes de servidores de e-mail já têm uma arquitetura mais parecida com o XMPP</a:t>
            </a:r>
          </a:p>
          <a:p>
            <a:r>
              <a:rPr lang="pt-BR" sz="2400" dirty="0"/>
              <a:t>Quando um cliente envia um e-mail, a mensagem pode passar por vários servidores até chegar ao cliente de destino</a:t>
            </a:r>
          </a:p>
          <a:p>
            <a:r>
              <a:rPr lang="pt-BR" sz="2400" dirty="0"/>
              <a:t>Os servidores estão interligados e cooperam para a entrega da mensagem</a:t>
            </a:r>
          </a:p>
          <a:p>
            <a:r>
              <a:rPr lang="pt-BR" sz="2400" dirty="0"/>
              <a:t>Este é o mesmo modelo usado por servidores DNS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Comparação das Arquiteturas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5619"/>
              </p:ext>
            </p:extLst>
          </p:nvPr>
        </p:nvGraphicFramePr>
        <p:xfrm>
          <a:off x="2057569" y="1117618"/>
          <a:ext cx="9994522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789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1997271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602583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86773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entre domínios</a:t>
                      </a:r>
                    </a:p>
                    <a:p>
                      <a:r>
                        <a:rPr lang="pt-BR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no </a:t>
                      </a:r>
                      <a:r>
                        <a:rPr lang="pt-BR" b="1" dirty="0"/>
                        <a:t>máximo</a:t>
                      </a:r>
                      <a:r>
                        <a:rPr lang="pt-B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2755"/>
            <a:ext cx="8915400" cy="5089585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br>
              <a:rPr lang="pt-BR" b="1" i="1" dirty="0"/>
            </a:br>
            <a:r>
              <a:rPr lang="pt-BR" b="1" i="1" dirty="0">
                <a:hlinkClick r:id="rId2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Protocolo Extensível de Mensagens e Presença</a:t>
            </a:r>
          </a:p>
          <a:p>
            <a:r>
              <a:rPr lang="pt-BR" sz="2400" dirty="0"/>
              <a:t>Amplamente utilizado para desenvolvimento de aplicações de mensagens instantâneas distribuídas e altamente escaláveis</a:t>
            </a:r>
          </a:p>
          <a:p>
            <a:r>
              <a:rPr lang="pt-BR" sz="2400" dirty="0"/>
              <a:t>XMPP é um protocolo (especificação) padronizado, aberto e em constante atualização </a:t>
            </a:r>
          </a:p>
          <a:p>
            <a:r>
              <a:rPr lang="pt-BR" sz="2400" dirty="0"/>
              <a:t>É um dos protocolos escaláveis mais modernos para troca de mensagens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Apesar do ”</a:t>
            </a:r>
            <a:r>
              <a:rPr lang="pt-BR" sz="2400" dirty="0" err="1"/>
              <a:t>X</a:t>
            </a:r>
            <a:r>
              <a:rPr lang="pt-BR" sz="2400" dirty="0"/>
              <a:t>” </a:t>
            </a:r>
            <a:r>
              <a:rPr lang="pt-BR" sz="2400" dirty="0" err="1"/>
              <a:t>siginificar</a:t>
            </a:r>
            <a:r>
              <a:rPr lang="pt-BR" sz="2400" dirty="0"/>
              <a:t> </a:t>
            </a:r>
            <a:r>
              <a:rPr lang="pt-BR" sz="2400" i="1" dirty="0" err="1"/>
              <a:t>eXtensible</a:t>
            </a:r>
            <a:r>
              <a:rPr lang="pt-BR" sz="2400" dirty="0"/>
              <a:t>, ele também lembra que o protocolo usa XML como formato de dados para troca de mensagens</a:t>
            </a:r>
          </a:p>
          <a:p>
            <a:r>
              <a:rPr lang="pt-BR" sz="2400" dirty="0"/>
              <a:t>O “</a:t>
            </a:r>
            <a:r>
              <a:rPr lang="pt-BR" sz="2400" dirty="0" err="1"/>
              <a:t>X</a:t>
            </a:r>
            <a:r>
              <a:rPr lang="pt-BR" sz="2400" dirty="0"/>
              <a:t>” em XML também significa </a:t>
            </a:r>
            <a:r>
              <a:rPr lang="pt-BR" sz="2400" i="1" dirty="0" err="1"/>
              <a:t>eXtensible</a:t>
            </a:r>
            <a:r>
              <a:rPr lang="pt-BR" sz="24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Detecção de presença (controle de status: online, off-line, ausente, etc.)</a:t>
            </a:r>
          </a:p>
          <a:p>
            <a:r>
              <a:rPr lang="pt-BR" sz="2400" dirty="0"/>
              <a:t>Chamadas de vídeo e voz</a:t>
            </a:r>
          </a:p>
          <a:p>
            <a:r>
              <a:rPr lang="pt-BR" sz="2400" dirty="0"/>
              <a:t>Comunicação segura com uso de </a:t>
            </a:r>
            <a:r>
              <a:rPr lang="pt-BR" sz="2400" i="1" dirty="0" err="1"/>
              <a:t>Transport</a:t>
            </a:r>
            <a:r>
              <a:rPr lang="pt-BR" sz="2400" i="1" dirty="0"/>
              <a:t> </a:t>
            </a:r>
            <a:r>
              <a:rPr lang="pt-BR" sz="2400" i="1" dirty="0" err="1"/>
              <a:t>Layer</a:t>
            </a:r>
            <a:r>
              <a:rPr lang="pt-BR" sz="2400" i="1" dirty="0"/>
              <a:t> Security</a:t>
            </a:r>
            <a:r>
              <a:rPr lang="pt-BR" sz="2400" dirty="0"/>
              <a:t> (TLS), protocolo de criptografia usado, por exemplo, pelo HTTPS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Iniciado em 1999 com o nome de </a:t>
            </a:r>
            <a:r>
              <a:rPr lang="pt-BR" sz="2400" i="1" dirty="0" err="1"/>
              <a:t>Jabber</a:t>
            </a:r>
            <a:r>
              <a:rPr lang="pt-BR" sz="2400" dirty="0"/>
              <a:t> (tal nome é usado até hoje, inclusive nas especificações do protocolo)</a:t>
            </a:r>
          </a:p>
          <a:p>
            <a:r>
              <a:rPr lang="pt-BR" sz="2400" dirty="0"/>
              <a:t>A primeira grande empresa a usar o protocolo foi a Google em 2005 para o desenvolvimento do </a:t>
            </a:r>
            <a:r>
              <a:rPr lang="pt-BR" sz="2400" dirty="0" err="1"/>
              <a:t>GTalk</a:t>
            </a:r>
            <a:r>
              <a:rPr lang="pt-BR" sz="2400" dirty="0"/>
              <a:t> (atualmente Google </a:t>
            </a:r>
            <a:r>
              <a:rPr lang="pt-BR" sz="2400" dirty="0" err="1"/>
              <a:t>Hangout</a:t>
            </a:r>
            <a:r>
              <a:rPr lang="pt-BR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Como já podem ter imaginado, atualmente, a </a:t>
            </a:r>
            <a:r>
              <a:rPr lang="pt-BR" sz="2400" dirty="0">
                <a:hlinkClick r:id="rId2"/>
              </a:rPr>
              <a:t>aplicação mais popular usando XMPP é o WhatsApp</a:t>
            </a:r>
            <a:endParaRPr lang="pt-BR" sz="2400" dirty="0"/>
          </a:p>
          <a:p>
            <a:r>
              <a:rPr lang="pt-BR" sz="2400" dirty="0"/>
              <a:t>Na verdade, o </a:t>
            </a:r>
            <a:r>
              <a:rPr lang="pt-BR" sz="2400" dirty="0" err="1"/>
              <a:t>WhatApp</a:t>
            </a:r>
            <a:r>
              <a:rPr lang="pt-BR" sz="2400" dirty="0"/>
              <a:t> utiliza uma versão </a:t>
            </a:r>
            <a:r>
              <a:rPr lang="pt-BR" sz="2400" dirty="0">
                <a:hlinkClick r:id="rId3"/>
              </a:rPr>
              <a:t>proprietária, e não publicamente documentada do protocolo</a:t>
            </a:r>
            <a:r>
              <a:rPr lang="pt-BR" sz="2400" dirty="0"/>
              <a:t>, chamada </a:t>
            </a:r>
            <a:r>
              <a:rPr lang="pt-BR" sz="2400" dirty="0">
                <a:hlinkClick r:id="rId4"/>
              </a:rPr>
              <a:t>FunXMPP</a:t>
            </a:r>
            <a:r>
              <a:rPr lang="pt-BR" sz="2400" dirty="0"/>
              <a:t>.</a:t>
            </a:r>
          </a:p>
          <a:p>
            <a:r>
              <a:rPr lang="pt-BR" sz="2400" dirty="0"/>
              <a:t>Tal versão modificada reduz o tamanho dos dados XML transmitidos, reduzindo consumo de banda e tempo 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Apesar das melhorias, como é um protocolo proprietário e não documentado, isso dificulta que outros desenvolvedores criem soluções para usar o WhatsApp</a:t>
            </a:r>
          </a:p>
          <a:p>
            <a:pPr algn="just"/>
            <a:r>
              <a:rPr lang="pt-BR" sz="2400" dirty="0"/>
              <a:t>O uso de uma versão proprietária do XMPP também prejudica a interoperabilidade garantida pelo protocolo original</a:t>
            </a:r>
          </a:p>
          <a:p>
            <a:pPr algn="just"/>
            <a:r>
              <a:rPr lang="pt-BR" sz="2400" dirty="0"/>
              <a:t>Aplicações clientes de </a:t>
            </a:r>
            <a:r>
              <a:rPr lang="pt-BR" sz="2400" dirty="0" err="1"/>
              <a:t>WhatApp</a:t>
            </a:r>
            <a:r>
              <a:rPr lang="pt-BR" sz="2400" dirty="0"/>
              <a:t> para diferentes plataformas como Linux e Windows são desenvolvidas por meio de “gambiarras” 😲</a:t>
            </a:r>
          </a:p>
          <a:p>
            <a:pPr algn="just"/>
            <a:r>
              <a:rPr lang="pt-BR" sz="2400" dirty="0">
                <a:hlinkClick r:id="rId2"/>
              </a:rPr>
              <a:t>Há uma API para permitir essa integração de apps de terceiros com o WhatsApp</a:t>
            </a:r>
            <a:r>
              <a:rPr lang="pt-BR" sz="24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</a:t>
            </a:r>
            <a:r>
              <a:rPr lang="pt-BR" b="1" i="1" dirty="0" err="1"/>
              <a:t>Apps</a:t>
            </a:r>
            <a:r>
              <a:rPr lang="pt-BR" b="1" i="1" dirty="0"/>
              <a:t>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Se você está se perguntando sobre outros </a:t>
            </a:r>
            <a:r>
              <a:rPr lang="pt-BR" sz="2400" dirty="0" err="1"/>
              <a:t>apps</a:t>
            </a:r>
            <a:r>
              <a:rPr lang="pt-BR" sz="2400" dirty="0"/>
              <a:t> como </a:t>
            </a:r>
            <a:r>
              <a:rPr lang="pt-BR" sz="2400" i="1" dirty="0" err="1"/>
              <a:t>Facebook</a:t>
            </a:r>
            <a:r>
              <a:rPr lang="pt-BR" sz="2400" i="1" dirty="0"/>
              <a:t> Messenger</a:t>
            </a:r>
            <a:r>
              <a:rPr lang="pt-BR" sz="2400" dirty="0"/>
              <a:t> ou </a:t>
            </a:r>
            <a:r>
              <a:rPr lang="pt-BR" sz="2400" i="1" dirty="0" err="1"/>
              <a:t>Telegram</a:t>
            </a:r>
            <a:r>
              <a:rPr lang="pt-BR" sz="2400" dirty="0"/>
              <a:t>, eles usam outros protocolos</a:t>
            </a:r>
          </a:p>
          <a:p>
            <a:r>
              <a:rPr lang="pt-BR" sz="2400" dirty="0"/>
              <a:t>O </a:t>
            </a:r>
            <a:r>
              <a:rPr lang="pt-BR" sz="2400" i="1" dirty="0">
                <a:hlinkClick r:id="rId2"/>
              </a:rPr>
              <a:t>Facebok Messenger</a:t>
            </a:r>
            <a:r>
              <a:rPr lang="pt-BR" sz="2400" dirty="0">
                <a:hlinkClick r:id="rId2"/>
              </a:rPr>
              <a:t> iniciou com XMPP</a:t>
            </a:r>
            <a:r>
              <a:rPr lang="pt-BR" sz="2400" dirty="0"/>
              <a:t> mas </a:t>
            </a:r>
            <a:r>
              <a:rPr lang="pt-BR" sz="2400" dirty="0">
                <a:hlinkClick r:id="rId3"/>
              </a:rPr>
              <a:t>migrou para </a:t>
            </a:r>
            <a:r>
              <a:rPr lang="pt-BR" sz="2400" i="1" dirty="0">
                <a:hlinkClick r:id="rId3"/>
              </a:rPr>
              <a:t>Message Queuing Telemetry Transport (MQTT)</a:t>
            </a:r>
            <a:r>
              <a:rPr lang="pt-BR" sz="2400" dirty="0"/>
              <a:t>, também aberto e altamente </a:t>
            </a:r>
            <a:r>
              <a:rPr lang="pt-BR" sz="2400"/>
              <a:t>escalável </a:t>
            </a:r>
            <a:r>
              <a:rPr lang="pt-BR" sz="2400" i="1"/>
              <a:t>(</a:t>
            </a:r>
            <a:r>
              <a:rPr lang="pt-BR" sz="2400" i="1" dirty="0">
                <a:hlinkClick r:id="rId4"/>
              </a:rPr>
              <a:t>mqtt.org</a:t>
            </a:r>
            <a:r>
              <a:rPr lang="pt-BR" sz="2400" i="1" dirty="0"/>
              <a:t>)</a:t>
            </a:r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Telegram</a:t>
            </a:r>
            <a:r>
              <a:rPr lang="pt-BR" sz="2400" dirty="0"/>
              <a:t> usa o protocolo </a:t>
            </a:r>
            <a:r>
              <a:rPr lang="pt-BR" sz="2400" dirty="0">
                <a:hlinkClick r:id="rId5"/>
              </a:rPr>
              <a:t>MTProto</a:t>
            </a:r>
            <a:r>
              <a:rPr lang="pt-BR" sz="2400" dirty="0"/>
              <a:t>, que não é padronizado mas que aparentemente é bem documentado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Lista de contatos, envio de mensagens em grupos</a:t>
            </a:r>
          </a:p>
          <a:p>
            <a:r>
              <a:rPr lang="pt-BR" sz="2400" dirty="0" err="1"/>
              <a:t>Avatar</a:t>
            </a:r>
            <a:r>
              <a:rPr lang="pt-BR" sz="2400" dirty="0"/>
              <a:t> (foto para o perfil do usuário)</a:t>
            </a:r>
          </a:p>
          <a:p>
            <a:r>
              <a:rPr lang="pt-BR" sz="2400" dirty="0"/>
              <a:t>Notificação de entrega de mensagens</a:t>
            </a:r>
          </a:p>
          <a:p>
            <a:r>
              <a:rPr lang="pt-BR" sz="2400" dirty="0"/>
              <a:t>E muito mais em </a:t>
            </a:r>
            <a:r>
              <a:rPr lang="pt-BR" sz="2400" b="1" i="1" dirty="0">
                <a:hlinkClick r:id="rId2"/>
              </a:rPr>
              <a:t>https://xmpp.org/extensions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{06F62408-EE31-BB4F-86A8-E72646C26856}tf10001069</Template>
  <TotalTime>4640</TotalTime>
  <Words>943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Aplicações de troca de mensagens com o protocolo XMPP: eXtensible Messaging and Presense Protocol</vt:lpstr>
      <vt:lpstr>XMPP eXtensible Messaging and Presense Protocol https://xmpp.org 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334</cp:revision>
  <cp:lastPrinted>2018-10-31T18:58:06Z</cp:lastPrinted>
  <dcterms:created xsi:type="dcterms:W3CDTF">2018-10-29T17:43:05Z</dcterms:created>
  <dcterms:modified xsi:type="dcterms:W3CDTF">2018-11-14T02:12:02Z</dcterms:modified>
</cp:coreProperties>
</file>