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26"/>
  </p:notesMasterIdLst>
  <p:sldIdLst>
    <p:sldId id="266" r:id="rId2"/>
    <p:sldId id="271" r:id="rId3"/>
    <p:sldId id="282" r:id="rId4"/>
    <p:sldId id="285" r:id="rId5"/>
    <p:sldId id="283" r:id="rId6"/>
    <p:sldId id="284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300" r:id="rId17"/>
    <p:sldId id="295" r:id="rId18"/>
    <p:sldId id="298" r:id="rId19"/>
    <p:sldId id="296" r:id="rId20"/>
    <p:sldId id="297" r:id="rId21"/>
    <p:sldId id="299" r:id="rId22"/>
    <p:sldId id="301" r:id="rId23"/>
    <p:sldId id="30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60C24-D61C-3B49-932F-C276EA7AF1B8}" type="doc">
      <dgm:prSet loTypeId="urn:microsoft.com/office/officeart/2005/8/layout/cycle5" loCatId="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C42D76-8B39-BF4A-8EAC-793369B173A3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1. Red: </a:t>
          </a:r>
          <a:r>
            <a:rPr lang="en-US" sz="1800" b="1" err="1">
              <a:solidFill>
                <a:schemeClr val="bg1"/>
              </a:solidFill>
            </a:rPr>
            <a:t>Escrever</a:t>
          </a:r>
          <a:r>
            <a:rPr lang="en-US" sz="1800" b="1">
              <a:solidFill>
                <a:schemeClr val="bg1"/>
              </a:solidFill>
            </a:rPr>
            <a:t> um Teste</a:t>
          </a:r>
        </a:p>
      </dgm:t>
    </dgm:pt>
    <dgm:pt modelId="{E3CF7BBD-C8DD-EA4E-8E83-12F1FF5F2933}" type="parTrans" cxnId="{53784F0D-F9DD-FD40-8842-4F96C8235F0E}">
      <dgm:prSet/>
      <dgm:spPr/>
      <dgm:t>
        <a:bodyPr/>
        <a:lstStyle/>
        <a:p>
          <a:endParaRPr lang="en-US"/>
        </a:p>
      </dgm:t>
    </dgm:pt>
    <dgm:pt modelId="{ACCA09E5-07FD-7D4E-87E6-6AF0AEFC93BC}" type="sibTrans" cxnId="{53784F0D-F9DD-FD40-8842-4F96C8235F0E}">
      <dgm:prSet/>
      <dgm:spPr/>
      <dgm:t>
        <a:bodyPr/>
        <a:lstStyle/>
        <a:p>
          <a:endParaRPr lang="en-US"/>
        </a:p>
      </dgm:t>
    </dgm:pt>
    <dgm:pt modelId="{EA499406-DBFA-194B-B2A1-070AB6B7C9D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2. Green: </a:t>
          </a:r>
          <a:r>
            <a:rPr lang="en-US" sz="1800" b="1" err="1">
              <a:solidFill>
                <a:schemeClr val="bg1"/>
              </a:solidFill>
            </a:rPr>
            <a:t>Escrever</a:t>
          </a:r>
          <a:r>
            <a:rPr lang="en-US" sz="1800" b="1">
              <a:solidFill>
                <a:schemeClr val="bg1"/>
              </a:solidFill>
            </a:rPr>
            <a:t> o </a:t>
          </a:r>
          <a:r>
            <a:rPr lang="en-US" sz="1800" b="1" err="1">
              <a:solidFill>
                <a:schemeClr val="bg1"/>
              </a:solidFill>
            </a:rPr>
            <a:t>mínimo</a:t>
          </a:r>
          <a:r>
            <a:rPr lang="en-US" sz="1800" b="1">
              <a:solidFill>
                <a:schemeClr val="bg1"/>
              </a:solidFill>
            </a:rPr>
            <a:t> de </a:t>
          </a:r>
          <a:r>
            <a:rPr lang="en-US" sz="1800" b="1" err="1">
              <a:solidFill>
                <a:schemeClr val="bg1"/>
              </a:solidFill>
            </a:rPr>
            <a:t>código</a:t>
          </a:r>
          <a:r>
            <a:rPr lang="en-US" sz="1800" b="1">
              <a:solidFill>
                <a:schemeClr val="bg1"/>
              </a:solidFill>
            </a:rPr>
            <a:t> para o teste </a:t>
          </a:r>
          <a:r>
            <a:rPr lang="en-US" sz="1800" b="1" err="1">
              <a:solidFill>
                <a:schemeClr val="bg1"/>
              </a:solidFill>
            </a:rPr>
            <a:t>passar</a:t>
          </a:r>
          <a:endParaRPr lang="en-US" sz="1800" b="1">
            <a:solidFill>
              <a:schemeClr val="bg1"/>
            </a:solidFill>
          </a:endParaRPr>
        </a:p>
      </dgm:t>
    </dgm:pt>
    <dgm:pt modelId="{82F51418-4C8D-E04D-ABAD-EE7798A484C2}" type="parTrans" cxnId="{B5EAAC84-0CC0-A84B-A740-16B4E855F4D5}">
      <dgm:prSet/>
      <dgm:spPr/>
      <dgm:t>
        <a:bodyPr/>
        <a:lstStyle/>
        <a:p>
          <a:endParaRPr lang="en-US"/>
        </a:p>
      </dgm:t>
    </dgm:pt>
    <dgm:pt modelId="{13F903DB-8DAB-DF4C-9E38-9F23D23A56A6}" type="sibTrans" cxnId="{B5EAAC84-0CC0-A84B-A740-16B4E855F4D5}">
      <dgm:prSet/>
      <dgm:spPr/>
      <dgm:t>
        <a:bodyPr/>
        <a:lstStyle/>
        <a:p>
          <a:endParaRPr lang="en-US"/>
        </a:p>
      </dgm:t>
    </dgm:pt>
    <dgm:pt modelId="{23811D10-7150-FE4C-95C1-F37D3EC9A9D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3. </a:t>
          </a:r>
          <a:r>
            <a:rPr lang="en-US" sz="1800" b="1" err="1">
              <a:solidFill>
                <a:schemeClr val="bg1"/>
              </a:solidFill>
            </a:rPr>
            <a:t>Refatorar</a:t>
          </a:r>
          <a:r>
            <a:rPr lang="en-US" sz="1800" b="1">
              <a:solidFill>
                <a:schemeClr val="bg1"/>
              </a:solidFill>
            </a:rPr>
            <a:t>: </a:t>
          </a:r>
          <a:r>
            <a:rPr lang="en-US" sz="1800" b="1" err="1">
              <a:solidFill>
                <a:schemeClr val="bg1"/>
              </a:solidFill>
            </a:rPr>
            <a:t>melhorar</a:t>
          </a:r>
          <a:r>
            <a:rPr lang="en-US" sz="1800" b="1">
              <a:solidFill>
                <a:schemeClr val="bg1"/>
              </a:solidFill>
            </a:rPr>
            <a:t> o </a:t>
          </a:r>
          <a:r>
            <a:rPr lang="en-US" sz="1800" b="1" err="1">
              <a:solidFill>
                <a:schemeClr val="bg1"/>
              </a:solidFill>
            </a:rPr>
            <a:t>código</a:t>
          </a:r>
          <a:endParaRPr lang="en-US" sz="1800" b="1">
            <a:solidFill>
              <a:schemeClr val="bg1"/>
            </a:solidFill>
          </a:endParaRPr>
        </a:p>
      </dgm:t>
    </dgm:pt>
    <dgm:pt modelId="{DC95A393-EE1D-E841-B34F-4779FC48463B}" type="parTrans" cxnId="{3A212FC2-9C0F-9144-A3B5-D2EBFA00846C}">
      <dgm:prSet/>
      <dgm:spPr/>
      <dgm:t>
        <a:bodyPr/>
        <a:lstStyle/>
        <a:p>
          <a:endParaRPr lang="en-US"/>
        </a:p>
      </dgm:t>
    </dgm:pt>
    <dgm:pt modelId="{6784603C-33DB-324E-AF22-722010F11AA5}" type="sibTrans" cxnId="{3A212FC2-9C0F-9144-A3B5-D2EBFA00846C}">
      <dgm:prSet/>
      <dgm:spPr/>
      <dgm:t>
        <a:bodyPr/>
        <a:lstStyle/>
        <a:p>
          <a:endParaRPr lang="en-US"/>
        </a:p>
      </dgm:t>
    </dgm:pt>
    <dgm:pt modelId="{1940478E-2E90-7A47-BBFB-C33DD3CA2AB2}" type="pres">
      <dgm:prSet presAssocID="{45D60C24-D61C-3B49-932F-C276EA7AF1B8}" presName="cycle" presStyleCnt="0">
        <dgm:presLayoutVars>
          <dgm:dir/>
          <dgm:resizeHandles val="exact"/>
        </dgm:presLayoutVars>
      </dgm:prSet>
      <dgm:spPr/>
    </dgm:pt>
    <dgm:pt modelId="{BC8A2355-D8CA-9040-B233-C75C52A06AC3}" type="pres">
      <dgm:prSet presAssocID="{75C42D76-8B39-BF4A-8EAC-793369B173A3}" presName="node" presStyleLbl="node1" presStyleIdx="0" presStyleCnt="3" custScaleX="95761" custScaleY="147324">
        <dgm:presLayoutVars>
          <dgm:bulletEnabled val="1"/>
        </dgm:presLayoutVars>
      </dgm:prSet>
      <dgm:spPr>
        <a:prstGeom prst="ellipse">
          <a:avLst/>
        </a:prstGeom>
      </dgm:spPr>
    </dgm:pt>
    <dgm:pt modelId="{C66FA58D-429F-4649-962D-8A52FDB76E80}" type="pres">
      <dgm:prSet presAssocID="{75C42D76-8B39-BF4A-8EAC-793369B173A3}" presName="spNode" presStyleCnt="0"/>
      <dgm:spPr/>
    </dgm:pt>
    <dgm:pt modelId="{CF8968BE-93E6-8240-AA00-0F51BAD0ED00}" type="pres">
      <dgm:prSet presAssocID="{ACCA09E5-07FD-7D4E-87E6-6AF0AEFC93BC}" presName="sibTrans" presStyleLbl="sibTrans1D1" presStyleIdx="0" presStyleCnt="3"/>
      <dgm:spPr/>
    </dgm:pt>
    <dgm:pt modelId="{5DBB438C-E76D-6048-A8E3-96E715CB21B8}" type="pres">
      <dgm:prSet presAssocID="{EA499406-DBFA-194B-B2A1-070AB6B7C9DB}" presName="node" presStyleLbl="node1" presStyleIdx="1" presStyleCnt="3" custScaleX="95761" custScaleY="147324">
        <dgm:presLayoutVars>
          <dgm:bulletEnabled val="1"/>
        </dgm:presLayoutVars>
      </dgm:prSet>
      <dgm:spPr>
        <a:prstGeom prst="ellipse">
          <a:avLst/>
        </a:prstGeom>
      </dgm:spPr>
    </dgm:pt>
    <dgm:pt modelId="{2A742D1D-B6C4-8E41-AC6F-2DD75BD98A35}" type="pres">
      <dgm:prSet presAssocID="{EA499406-DBFA-194B-B2A1-070AB6B7C9DB}" presName="spNode" presStyleCnt="0"/>
      <dgm:spPr/>
    </dgm:pt>
    <dgm:pt modelId="{30CAD65C-7139-8048-9FF5-429D5289C62D}" type="pres">
      <dgm:prSet presAssocID="{13F903DB-8DAB-DF4C-9E38-9F23D23A56A6}" presName="sibTrans" presStyleLbl="sibTrans1D1" presStyleIdx="1" presStyleCnt="3"/>
      <dgm:spPr/>
    </dgm:pt>
    <dgm:pt modelId="{9D4B2CF6-4A3E-BE41-A6D7-DBD31194AA5A}" type="pres">
      <dgm:prSet presAssocID="{23811D10-7150-FE4C-95C1-F37D3EC9A9D2}" presName="node" presStyleLbl="node1" presStyleIdx="2" presStyleCnt="3" custScaleX="95761" custScaleY="147324">
        <dgm:presLayoutVars>
          <dgm:bulletEnabled val="1"/>
        </dgm:presLayoutVars>
      </dgm:prSet>
      <dgm:spPr>
        <a:prstGeom prst="ellipse">
          <a:avLst/>
        </a:prstGeom>
      </dgm:spPr>
    </dgm:pt>
    <dgm:pt modelId="{C4423E90-FF44-8043-8691-6816B0DB0A2A}" type="pres">
      <dgm:prSet presAssocID="{23811D10-7150-FE4C-95C1-F37D3EC9A9D2}" presName="spNode" presStyleCnt="0"/>
      <dgm:spPr/>
    </dgm:pt>
    <dgm:pt modelId="{ED4CE0EC-26AA-7343-8000-AAC377735A52}" type="pres">
      <dgm:prSet presAssocID="{6784603C-33DB-324E-AF22-722010F11AA5}" presName="sibTrans" presStyleLbl="sibTrans1D1" presStyleIdx="2" presStyleCnt="3"/>
      <dgm:spPr/>
    </dgm:pt>
  </dgm:ptLst>
  <dgm:cxnLst>
    <dgm:cxn modelId="{53784F0D-F9DD-FD40-8842-4F96C8235F0E}" srcId="{45D60C24-D61C-3B49-932F-C276EA7AF1B8}" destId="{75C42D76-8B39-BF4A-8EAC-793369B173A3}" srcOrd="0" destOrd="0" parTransId="{E3CF7BBD-C8DD-EA4E-8E83-12F1FF5F2933}" sibTransId="{ACCA09E5-07FD-7D4E-87E6-6AF0AEFC93BC}"/>
    <dgm:cxn modelId="{53C05B32-781A-454E-B021-3A18EE57C2C5}" type="presOf" srcId="{75C42D76-8B39-BF4A-8EAC-793369B173A3}" destId="{BC8A2355-D8CA-9040-B233-C75C52A06AC3}" srcOrd="0" destOrd="0" presId="urn:microsoft.com/office/officeart/2005/8/layout/cycle5"/>
    <dgm:cxn modelId="{6ACB7D39-8A6D-444C-8258-F46DB1738358}" type="presOf" srcId="{EA499406-DBFA-194B-B2A1-070AB6B7C9DB}" destId="{5DBB438C-E76D-6048-A8E3-96E715CB21B8}" srcOrd="0" destOrd="0" presId="urn:microsoft.com/office/officeart/2005/8/layout/cycle5"/>
    <dgm:cxn modelId="{B56C626B-CDEA-2840-83F9-6E5BBE9EB91A}" type="presOf" srcId="{ACCA09E5-07FD-7D4E-87E6-6AF0AEFC93BC}" destId="{CF8968BE-93E6-8240-AA00-0F51BAD0ED00}" srcOrd="0" destOrd="0" presId="urn:microsoft.com/office/officeart/2005/8/layout/cycle5"/>
    <dgm:cxn modelId="{12183D82-8BE6-844F-9D34-1800BAEB9457}" type="presOf" srcId="{45D60C24-D61C-3B49-932F-C276EA7AF1B8}" destId="{1940478E-2E90-7A47-BBFB-C33DD3CA2AB2}" srcOrd="0" destOrd="0" presId="urn:microsoft.com/office/officeart/2005/8/layout/cycle5"/>
    <dgm:cxn modelId="{B5EAAC84-0CC0-A84B-A740-16B4E855F4D5}" srcId="{45D60C24-D61C-3B49-932F-C276EA7AF1B8}" destId="{EA499406-DBFA-194B-B2A1-070AB6B7C9DB}" srcOrd="1" destOrd="0" parTransId="{82F51418-4C8D-E04D-ABAD-EE7798A484C2}" sibTransId="{13F903DB-8DAB-DF4C-9E38-9F23D23A56A6}"/>
    <dgm:cxn modelId="{809E2FB7-A887-4147-83AE-E09BF262A4C1}" type="presOf" srcId="{23811D10-7150-FE4C-95C1-F37D3EC9A9D2}" destId="{9D4B2CF6-4A3E-BE41-A6D7-DBD31194AA5A}" srcOrd="0" destOrd="0" presId="urn:microsoft.com/office/officeart/2005/8/layout/cycle5"/>
    <dgm:cxn modelId="{E08C73BE-EBC0-E84A-B29D-C362751739A9}" type="presOf" srcId="{13F903DB-8DAB-DF4C-9E38-9F23D23A56A6}" destId="{30CAD65C-7139-8048-9FF5-429D5289C62D}" srcOrd="0" destOrd="0" presId="urn:microsoft.com/office/officeart/2005/8/layout/cycle5"/>
    <dgm:cxn modelId="{3A212FC2-9C0F-9144-A3B5-D2EBFA00846C}" srcId="{45D60C24-D61C-3B49-932F-C276EA7AF1B8}" destId="{23811D10-7150-FE4C-95C1-F37D3EC9A9D2}" srcOrd="2" destOrd="0" parTransId="{DC95A393-EE1D-E841-B34F-4779FC48463B}" sibTransId="{6784603C-33DB-324E-AF22-722010F11AA5}"/>
    <dgm:cxn modelId="{D830A6EF-01A6-F346-97D8-BF60D8DD09A9}" type="presOf" srcId="{6784603C-33DB-324E-AF22-722010F11AA5}" destId="{ED4CE0EC-26AA-7343-8000-AAC377735A52}" srcOrd="0" destOrd="0" presId="urn:microsoft.com/office/officeart/2005/8/layout/cycle5"/>
    <dgm:cxn modelId="{D9080589-98D2-3A48-A0E9-8AAD30AEC6B7}" type="presParOf" srcId="{1940478E-2E90-7A47-BBFB-C33DD3CA2AB2}" destId="{BC8A2355-D8CA-9040-B233-C75C52A06AC3}" srcOrd="0" destOrd="0" presId="urn:microsoft.com/office/officeart/2005/8/layout/cycle5"/>
    <dgm:cxn modelId="{C6DDF8EF-8284-784C-9775-0A459799564B}" type="presParOf" srcId="{1940478E-2E90-7A47-BBFB-C33DD3CA2AB2}" destId="{C66FA58D-429F-4649-962D-8A52FDB76E80}" srcOrd="1" destOrd="0" presId="urn:microsoft.com/office/officeart/2005/8/layout/cycle5"/>
    <dgm:cxn modelId="{2B5E6762-B5E9-CB4B-8E82-2279843CB521}" type="presParOf" srcId="{1940478E-2E90-7A47-BBFB-C33DD3CA2AB2}" destId="{CF8968BE-93E6-8240-AA00-0F51BAD0ED00}" srcOrd="2" destOrd="0" presId="urn:microsoft.com/office/officeart/2005/8/layout/cycle5"/>
    <dgm:cxn modelId="{4DA53026-C78D-DB48-A895-6FDB9CCA6AE7}" type="presParOf" srcId="{1940478E-2E90-7A47-BBFB-C33DD3CA2AB2}" destId="{5DBB438C-E76D-6048-A8E3-96E715CB21B8}" srcOrd="3" destOrd="0" presId="urn:microsoft.com/office/officeart/2005/8/layout/cycle5"/>
    <dgm:cxn modelId="{40119C87-9771-B94B-A5EC-9EF9B992C87A}" type="presParOf" srcId="{1940478E-2E90-7A47-BBFB-C33DD3CA2AB2}" destId="{2A742D1D-B6C4-8E41-AC6F-2DD75BD98A35}" srcOrd="4" destOrd="0" presId="urn:microsoft.com/office/officeart/2005/8/layout/cycle5"/>
    <dgm:cxn modelId="{882E9FE7-D76F-CF4C-9E1A-6315C31E470C}" type="presParOf" srcId="{1940478E-2E90-7A47-BBFB-C33DD3CA2AB2}" destId="{30CAD65C-7139-8048-9FF5-429D5289C62D}" srcOrd="5" destOrd="0" presId="urn:microsoft.com/office/officeart/2005/8/layout/cycle5"/>
    <dgm:cxn modelId="{F78B6C1E-B0EA-614F-8F87-67D23C304862}" type="presParOf" srcId="{1940478E-2E90-7A47-BBFB-C33DD3CA2AB2}" destId="{9D4B2CF6-4A3E-BE41-A6D7-DBD31194AA5A}" srcOrd="6" destOrd="0" presId="urn:microsoft.com/office/officeart/2005/8/layout/cycle5"/>
    <dgm:cxn modelId="{A7404816-0FDC-0043-90AD-7F83CF25A0A6}" type="presParOf" srcId="{1940478E-2E90-7A47-BBFB-C33DD3CA2AB2}" destId="{C4423E90-FF44-8043-8691-6816B0DB0A2A}" srcOrd="7" destOrd="0" presId="urn:microsoft.com/office/officeart/2005/8/layout/cycle5"/>
    <dgm:cxn modelId="{D86E760A-090D-5243-B381-034BC337EA9B}" type="presParOf" srcId="{1940478E-2E90-7A47-BBFB-C33DD3CA2AB2}" destId="{ED4CE0EC-26AA-7343-8000-AAC377735A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2355-D8CA-9040-B233-C75C52A06AC3}">
      <dsp:nvSpPr>
        <dsp:cNvPr id="0" name=""/>
        <dsp:cNvSpPr/>
      </dsp:nvSpPr>
      <dsp:spPr>
        <a:xfrm>
          <a:off x="2621527" y="-171719"/>
          <a:ext cx="2160003" cy="2159994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1. Red: </a:t>
          </a:r>
          <a:r>
            <a:rPr lang="en-US" sz="1800" b="1" kern="1200" err="1">
              <a:solidFill>
                <a:schemeClr val="bg1"/>
              </a:solidFill>
            </a:rPr>
            <a:t>Escrever</a:t>
          </a:r>
          <a:r>
            <a:rPr lang="en-US" sz="1800" b="1" kern="1200">
              <a:solidFill>
                <a:schemeClr val="bg1"/>
              </a:solidFill>
            </a:rPr>
            <a:t> um Teste</a:t>
          </a:r>
        </a:p>
      </dsp:txBody>
      <dsp:txXfrm>
        <a:off x="2937852" y="144605"/>
        <a:ext cx="1527353" cy="1527346"/>
      </dsp:txXfrm>
    </dsp:sp>
    <dsp:sp modelId="{CF8968BE-93E6-8240-AA00-0F51BAD0ED00}">
      <dsp:nvSpPr>
        <dsp:cNvPr id="0" name=""/>
        <dsp:cNvSpPr/>
      </dsp:nvSpPr>
      <dsp:spPr>
        <a:xfrm>
          <a:off x="1746828" y="908277"/>
          <a:ext cx="3909402" cy="3909402"/>
        </a:xfrm>
        <a:custGeom>
          <a:avLst/>
          <a:gdLst/>
          <a:ahLst/>
          <a:cxnLst/>
          <a:rect l="0" t="0" r="0" b="0"/>
          <a:pathLst>
            <a:path>
              <a:moveTo>
                <a:pt x="3308774" y="544969"/>
              </a:moveTo>
              <a:arcTo wR="1954701" hR="1954701" stAng="18830779" swAng="197021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B438C-E76D-6048-A8E3-96E715CB21B8}">
      <dsp:nvSpPr>
        <dsp:cNvPr id="0" name=""/>
        <dsp:cNvSpPr/>
      </dsp:nvSpPr>
      <dsp:spPr>
        <a:xfrm>
          <a:off x="4314348" y="2760332"/>
          <a:ext cx="2160003" cy="2159994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2. Green: </a:t>
          </a:r>
          <a:r>
            <a:rPr lang="en-US" sz="1800" b="1" kern="1200" err="1">
              <a:solidFill>
                <a:schemeClr val="bg1"/>
              </a:solidFill>
            </a:rPr>
            <a:t>Escrever</a:t>
          </a:r>
          <a:r>
            <a:rPr lang="en-US" sz="1800" b="1" kern="1200">
              <a:solidFill>
                <a:schemeClr val="bg1"/>
              </a:solidFill>
            </a:rPr>
            <a:t> o </a:t>
          </a:r>
          <a:r>
            <a:rPr lang="en-US" sz="1800" b="1" kern="1200" err="1">
              <a:solidFill>
                <a:schemeClr val="bg1"/>
              </a:solidFill>
            </a:rPr>
            <a:t>mínimo</a:t>
          </a:r>
          <a:r>
            <a:rPr lang="en-US" sz="1800" b="1" kern="1200">
              <a:solidFill>
                <a:schemeClr val="bg1"/>
              </a:solidFill>
            </a:rPr>
            <a:t> de </a:t>
          </a:r>
          <a:r>
            <a:rPr lang="en-US" sz="1800" b="1" kern="1200" err="1">
              <a:solidFill>
                <a:schemeClr val="bg1"/>
              </a:solidFill>
            </a:rPr>
            <a:t>código</a:t>
          </a:r>
          <a:r>
            <a:rPr lang="en-US" sz="1800" b="1" kern="1200">
              <a:solidFill>
                <a:schemeClr val="bg1"/>
              </a:solidFill>
            </a:rPr>
            <a:t> para o teste </a:t>
          </a:r>
          <a:r>
            <a:rPr lang="en-US" sz="1800" b="1" kern="1200" err="1">
              <a:solidFill>
                <a:schemeClr val="bg1"/>
              </a:solidFill>
            </a:rPr>
            <a:t>passar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4630673" y="3076656"/>
        <a:ext cx="1527353" cy="1527346"/>
      </dsp:txXfrm>
    </dsp:sp>
    <dsp:sp modelId="{30CAD65C-7139-8048-9FF5-429D5289C62D}">
      <dsp:nvSpPr>
        <dsp:cNvPr id="0" name=""/>
        <dsp:cNvSpPr/>
      </dsp:nvSpPr>
      <dsp:spPr>
        <a:xfrm>
          <a:off x="1746828" y="908277"/>
          <a:ext cx="3909402" cy="3909402"/>
        </a:xfrm>
        <a:custGeom>
          <a:avLst/>
          <a:gdLst/>
          <a:ahLst/>
          <a:cxnLst/>
          <a:rect l="0" t="0" r="0" b="0"/>
          <a:pathLst>
            <a:path>
              <a:moveTo>
                <a:pt x="2330548" y="3872928"/>
              </a:moveTo>
              <a:arcTo wR="1954701" hR="1954701" stAng="4734853" swAng="1330294"/>
            </a:path>
          </a:pathLst>
        </a:custGeom>
        <a:noFill/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2CF6-4A3E-BE41-A6D7-DBD31194AA5A}">
      <dsp:nvSpPr>
        <dsp:cNvPr id="0" name=""/>
        <dsp:cNvSpPr/>
      </dsp:nvSpPr>
      <dsp:spPr>
        <a:xfrm>
          <a:off x="928706" y="2760332"/>
          <a:ext cx="2160003" cy="2159994"/>
        </a:xfrm>
        <a:prstGeom prst="ellipse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3. </a:t>
          </a:r>
          <a:r>
            <a:rPr lang="en-US" sz="1800" b="1" kern="1200" err="1">
              <a:solidFill>
                <a:schemeClr val="bg1"/>
              </a:solidFill>
            </a:rPr>
            <a:t>Refatorar</a:t>
          </a:r>
          <a:r>
            <a:rPr lang="en-US" sz="1800" b="1" kern="1200">
              <a:solidFill>
                <a:schemeClr val="bg1"/>
              </a:solidFill>
            </a:rPr>
            <a:t>: </a:t>
          </a:r>
          <a:r>
            <a:rPr lang="en-US" sz="1800" b="1" kern="1200" err="1">
              <a:solidFill>
                <a:schemeClr val="bg1"/>
              </a:solidFill>
            </a:rPr>
            <a:t>melhorar</a:t>
          </a:r>
          <a:r>
            <a:rPr lang="en-US" sz="1800" b="1" kern="1200">
              <a:solidFill>
                <a:schemeClr val="bg1"/>
              </a:solidFill>
            </a:rPr>
            <a:t> o </a:t>
          </a:r>
          <a:r>
            <a:rPr lang="en-US" sz="1800" b="1" kern="1200" err="1">
              <a:solidFill>
                <a:schemeClr val="bg1"/>
              </a:solidFill>
            </a:rPr>
            <a:t>código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1245031" y="3076656"/>
        <a:ext cx="1527353" cy="1527346"/>
      </dsp:txXfrm>
    </dsp:sp>
    <dsp:sp modelId="{ED4CE0EC-26AA-7343-8000-AAC377735A52}">
      <dsp:nvSpPr>
        <dsp:cNvPr id="0" name=""/>
        <dsp:cNvSpPr/>
      </dsp:nvSpPr>
      <dsp:spPr>
        <a:xfrm>
          <a:off x="1746828" y="908277"/>
          <a:ext cx="3909402" cy="3909402"/>
        </a:xfrm>
        <a:custGeom>
          <a:avLst/>
          <a:gdLst/>
          <a:ahLst/>
          <a:cxnLst/>
          <a:rect l="0" t="0" r="0" b="0"/>
          <a:pathLst>
            <a:path>
              <a:moveTo>
                <a:pt x="52558" y="1504467"/>
              </a:moveTo>
              <a:arcTo wR="1954701" hR="1954701" stAng="11599004" swAng="1970217"/>
            </a:path>
          </a:pathLst>
        </a:custGeom>
        <a:noFill/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7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0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141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55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2.com/?God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4756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Prof. Me. Mauro Henrique</a:t>
            </a:r>
          </a:p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Escrever código nem sempre é fácil! 😢</a:t>
            </a:r>
          </a:p>
          <a:p>
            <a:r>
              <a:rPr lang="pt-PT" sz="2800">
                <a:solidFill>
                  <a:schemeClr val="bg1"/>
                </a:solidFill>
              </a:rPr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Inicialmente aprendemos sobre Testes de Mesa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www.independent.com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news</a:t>
            </a:r>
            <a:r>
              <a:rPr lang="pt-BR" sz="1000">
                <a:solidFill>
                  <a:schemeClr val="bg1"/>
                </a:solidFill>
              </a:rPr>
              <a:t>/2018/</a:t>
            </a:r>
            <a:r>
              <a:rPr lang="pt-BR" sz="1000" err="1">
                <a:solidFill>
                  <a:schemeClr val="bg1"/>
                </a:solidFill>
              </a:rPr>
              <a:t>aug</a:t>
            </a:r>
            <a:r>
              <a:rPr lang="pt-BR" sz="1000">
                <a:solidFill>
                  <a:schemeClr val="bg1"/>
                </a:solidFill>
              </a:rPr>
              <a:t>/07/</a:t>
            </a:r>
            <a:r>
              <a:rPr lang="pt-BR" sz="1000" err="1">
                <a:solidFill>
                  <a:schemeClr val="bg1"/>
                </a:solidFill>
              </a:rPr>
              <a:t>sb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library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writing</a:t>
            </a:r>
            <a:r>
              <a:rPr lang="pt-BR" sz="1000">
                <a:solidFill>
                  <a:schemeClr val="bg1"/>
                </a:solidFill>
              </a:rPr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2"/>
            <a:ext cx="10290410" cy="4732239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Esse processo manual é extremamente limitado</a:t>
            </a:r>
          </a:p>
          <a:p>
            <a:r>
              <a:rPr lang="pt-PT">
                <a:solidFill>
                  <a:schemeClr val="bg1"/>
                </a:solidFill>
              </a:rPr>
              <a:t>É </a:t>
            </a:r>
            <a:r>
              <a:rPr lang="pt-PT" sz="2200">
                <a:solidFill>
                  <a:schemeClr val="bg1"/>
                </a:solidFill>
              </a:rPr>
              <a:t>falho</a:t>
            </a:r>
          </a:p>
          <a:p>
            <a:r>
              <a:rPr lang="pt-PT">
                <a:solidFill>
                  <a:schemeClr val="bg1"/>
                </a:solidFill>
              </a:rPr>
              <a:t>T</a:t>
            </a:r>
            <a:r>
              <a:rPr lang="pt-PT" sz="2200">
                <a:solidFill>
                  <a:schemeClr val="bg1"/>
                </a:solidFill>
              </a:rPr>
              <a:t>ende a ser negligenciado</a:t>
            </a:r>
          </a:p>
          <a:p>
            <a:r>
              <a:rPr lang="pt-PT">
                <a:solidFill>
                  <a:schemeClr val="bg1"/>
                </a:solidFill>
              </a:rPr>
              <a:t>Com o tempo, os desenvolvedores não saberão mais que testes manuais precisam fazer</a:t>
            </a:r>
          </a:p>
          <a:p>
            <a:r>
              <a:rPr lang="pt-PT">
                <a:solidFill>
                  <a:schemeClr val="bg1"/>
                </a:solidFill>
              </a:rPr>
              <a:t>Podem não lembrar quais valores passar e quais resultados esperar</a:t>
            </a:r>
          </a:p>
          <a:p>
            <a:r>
              <a:rPr lang="pt-PT" sz="2200">
                <a:solidFill>
                  <a:schemeClr val="bg1"/>
                </a:solidFill>
              </a:rPr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2238182"/>
            <a:ext cx="10290410" cy="3967745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Você nunca sabe quando resolveu um problema de fato: o problema pode sempre reaparecer quando alterações são feitas</a:t>
            </a:r>
          </a:p>
          <a:p>
            <a:r>
              <a:rPr lang="pt-PT" sz="2200">
                <a:solidFill>
                  <a:schemeClr val="bg1"/>
                </a:solidFill>
              </a:rPr>
              <a:t>Isto é chamado de Regressão de Software, que leva ao apodrecimento do código</a:t>
            </a:r>
          </a:p>
          <a:p>
            <a:r>
              <a:rPr lang="pt-PT">
                <a:solidFill>
                  <a:schemeClr val="bg1"/>
                </a:solidFill>
              </a:rPr>
              <a:t>Isso inevitavelmente põe em cheque a competência e profissionalismo dos desenvolvedores perante o cliente.</a:t>
            </a:r>
          </a:p>
          <a:p>
            <a:r>
              <a:rPr lang="pt-PT" sz="2200">
                <a:solidFill>
                  <a:schemeClr val="bg1"/>
                </a:solidFill>
              </a:rPr>
              <a:t>Se seu software é um </a:t>
            </a:r>
            <a:r>
              <a:rPr lang="pt-PT" sz="2200" i="1" err="1">
                <a:solidFill>
                  <a:schemeClr val="bg1"/>
                </a:solidFill>
              </a:rPr>
              <a:t>app</a:t>
            </a:r>
            <a:r>
              <a:rPr lang="pt-PT" sz="2200" i="1">
                <a:solidFill>
                  <a:schemeClr val="bg1"/>
                </a:solidFill>
              </a:rPr>
              <a:t> mobile</a:t>
            </a:r>
            <a:r>
              <a:rPr lang="pt-PT" sz="2200">
                <a:solidFill>
                  <a:schemeClr val="bg1"/>
                </a:solidFill>
              </a:rPr>
              <a:t>, você sabe o que vai rolar nos comentários na loja de aplicativos 😒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Se há testes sólidos, estes nos dão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paz de espírito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para alterar o código, principalmente pra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🙏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4180251" y="6519319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tonysblog.info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photorwr-relief-emotion.asp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Enfim, 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813810"/>
            <a:ext cx="10290410" cy="4172015"/>
          </a:xfrm>
        </p:spPr>
        <p:txBody>
          <a:bodyPr>
            <a:normAutofit fontScale="92500" lnSpcReduction="2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Permite o desenvolvimento de algoritmos de forma incremental, em pequenos passos (chamados de 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baby steps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Um algoritmo então é dividido em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, onde cada teste verifica se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O TDD te faz pensar na abordagem de 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Conquer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2800"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theascent.pub</a:t>
            </a:r>
            <a:r>
              <a:rPr lang="pt-BR" sz="1000">
                <a:solidFill>
                  <a:schemeClr val="bg1"/>
                </a:solidFill>
              </a:rPr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Isso ocorreu recentemente na história dos U.S.A. 😭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41144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Imagens: 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theartofopinion.blogspot.com</a:t>
            </a:r>
            <a:r>
              <a:rPr lang="pt-BR" sz="1000">
                <a:solidFill>
                  <a:schemeClr val="bg1"/>
                </a:solidFill>
              </a:rPr>
              <a:t>/2006/11/</a:t>
            </a:r>
            <a:r>
              <a:rPr lang="pt-BR" sz="1000" err="1">
                <a:solidFill>
                  <a:schemeClr val="bg1"/>
                </a:solidFill>
              </a:rPr>
              <a:t>iraq</a:t>
            </a:r>
            <a:r>
              <a:rPr lang="pt-BR" sz="1000">
                <a:solidFill>
                  <a:schemeClr val="bg1"/>
                </a:solidFill>
              </a:rPr>
              <a:t>-usa-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-break-it-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own-it.html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blogs.correiobraziliense.com.br</a:t>
            </a:r>
            <a:r>
              <a:rPr lang="pt-BR" sz="1000">
                <a:solidFill>
                  <a:schemeClr val="bg1"/>
                </a:solidFill>
              </a:rPr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 cap="non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11165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TDD é aplicado em um ciclo denominado </a:t>
            </a:r>
            <a:r>
              <a:rPr lang="pt-PT" sz="2800" i="1" err="1">
                <a:solidFill>
                  <a:srgbClr val="FF00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Red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>
                <a:solidFill>
                  <a:srgbClr val="00B05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Green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 err="1">
                <a:solidFill>
                  <a:srgbClr val="FFFF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0000"/>
                </a:solidFill>
              </a:rPr>
              <a:t>Etapa 1: </a:t>
            </a:r>
            <a:r>
              <a:rPr lang="pt-PT" cap="none" err="1">
                <a:solidFill>
                  <a:srgbClr val="FF0000"/>
                </a:solidFill>
              </a:rPr>
              <a:t>Red</a:t>
            </a:r>
            <a:endParaRPr lang="pt-BR" cap="none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</a:rPr>
              <a:t>Assim, primeiro escrevemos o teste e fazemos ele falhar (</a:t>
            </a:r>
            <a:r>
              <a:rPr lang="pt-PT" sz="2800" i="1" err="1">
                <a:solidFill>
                  <a:srgbClr val="FF0000"/>
                </a:solidFill>
              </a:rPr>
              <a:t>Red</a:t>
            </a:r>
            <a:r>
              <a:rPr lang="pt-PT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Em seguida escrevemos o mínimo de código para resolver um </a:t>
            </a:r>
            <a:r>
              <a:rPr lang="pt-PT" sz="2800" err="1">
                <a:solidFill>
                  <a:schemeClr val="bg1"/>
                </a:solidFill>
              </a:rPr>
              <a:t>sub-problema</a:t>
            </a:r>
            <a:r>
              <a:rPr lang="pt-PT" sz="2800">
                <a:solidFill>
                  <a:schemeClr val="bg1"/>
                </a:solidFill>
              </a:rPr>
              <a:t>, uma parte da solução</a:t>
            </a:r>
          </a:p>
          <a:p>
            <a:r>
              <a:rPr lang="pt-PT" sz="2800">
                <a:solidFill>
                  <a:schemeClr val="bg1"/>
                </a:solidFill>
              </a:rPr>
              <a:t>Tal código deve ser apenas o suficiente para o teste passar (</a:t>
            </a:r>
            <a:r>
              <a:rPr lang="pt-PT" sz="2800" i="1">
                <a:solidFill>
                  <a:srgbClr val="00B050"/>
                </a:solidFill>
              </a:rPr>
              <a:t>Green</a:t>
            </a:r>
            <a:r>
              <a:rPr lang="pt-PT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00B050"/>
                </a:solidFill>
              </a:rPr>
              <a:t>Etapa 2: Green</a:t>
            </a:r>
            <a:endParaRPr lang="pt-BR" cap="non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Como aprendemos a escrever código?</a:t>
            </a:r>
          </a:p>
          <a:p>
            <a:r>
              <a:rPr lang="pt-BR" sz="2400" dirty="0"/>
              <a:t>Para ficar mais fácil, o que é mesmo um algoritmo?</a:t>
            </a:r>
          </a:p>
          <a:p>
            <a:r>
              <a:rPr lang="pt-BR" sz="24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 fontScale="92500" lnSpcReduction="1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que o teste passar,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refatoramos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o código (</a:t>
            </a:r>
            <a:r>
              <a:rPr lang="pt-PT" sz="2800" i="1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).</a:t>
            </a:r>
          </a:p>
          <a:p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é o processo de alterar o código com o intuito de torná-lo mais claro, mais organizado, reduzir duplicação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Visa apenas melhorar a qualidade do código, não corrigir bugs ou implementar novas funcionalidades.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dessas 3 etapas concluídas, você reinicia o clico para implementar o próximo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FE98EE-FA3A-F547-823D-49C344C7F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873010"/>
              </p:ext>
            </p:extLst>
          </p:nvPr>
        </p:nvGraphicFramePr>
        <p:xfrm>
          <a:off x="2731541" y="1738998"/>
          <a:ext cx="7403059" cy="491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bg1"/>
                </a:solidFill>
              </a:rPr>
              <a:t>Visão geral do </a:t>
            </a:r>
            <a:r>
              <a:rPr lang="pt-PT" b="1" err="1">
                <a:solidFill>
                  <a:schemeClr val="bg1"/>
                </a:solidFill>
              </a:rPr>
              <a:t>tdd</a:t>
            </a:r>
            <a:endParaRPr lang="pt-B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1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mas escrevendo testes vou gastar o dobro de tempo pra desenvolver o sistema... 😒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rmAutofit lnSpcReduction="10000"/>
          </a:bodyPr>
          <a:lstStyle/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detectar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2800" b="1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muuuuuuuuuuuuuuuito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mais difícil e toma muito mais tempo!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 tem mas!!!!</a:t>
            </a:r>
            <a:endParaRPr lang="pt-BR" i="1" cap="none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err="1">
                <a:solidFill>
                  <a:schemeClr val="bg1"/>
                </a:solidFill>
              </a:rPr>
              <a:t>Desenvolvimento</a:t>
            </a:r>
            <a:r>
              <a:rPr lang="en-US" sz="2800">
                <a:solidFill>
                  <a:schemeClr val="bg1"/>
                </a:solidFill>
              </a:rPr>
              <a:t> de software </a:t>
            </a:r>
            <a:r>
              <a:rPr lang="en-US" sz="2800" err="1">
                <a:solidFill>
                  <a:schemeClr val="bg1"/>
                </a:solidFill>
              </a:rPr>
              <a:t>orientados</a:t>
            </a:r>
            <a:r>
              <a:rPr lang="en-US" sz="2800">
                <a:solidFill>
                  <a:schemeClr val="bg1"/>
                </a:solidFill>
              </a:rPr>
              <a:t> a </a:t>
            </a:r>
            <a:r>
              <a:rPr lang="en-US" sz="2800" err="1">
                <a:solidFill>
                  <a:schemeClr val="bg1"/>
                </a:solidFill>
              </a:rPr>
              <a:t>objetos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 err="1">
                <a:solidFill>
                  <a:schemeClr val="bg1"/>
                </a:solidFill>
              </a:rPr>
              <a:t>guiado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por</a:t>
            </a:r>
            <a:r>
              <a:rPr lang="en-US" sz="2800">
                <a:solidFill>
                  <a:schemeClr val="bg1"/>
                </a:solidFill>
              </a:rPr>
              <a:t> testes”. Steve Freeman.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>
                <a:solidFill>
                  <a:schemeClr val="bg1"/>
                </a:solidFill>
              </a:rPr>
              <a:t>”, Robert Martin.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>
                <a:solidFill>
                  <a:schemeClr val="bg1"/>
                </a:solidFill>
              </a:rPr>
              <a:t> de Código </a:t>
            </a:r>
            <a:r>
              <a:rPr lang="en-US" sz="2800" err="1">
                <a:solidFill>
                  <a:schemeClr val="bg1"/>
                </a:solidFill>
              </a:rPr>
              <a:t>Existente</a:t>
            </a:r>
            <a:r>
              <a:rPr lang="en-US" sz="2800">
                <a:solidFill>
                  <a:schemeClr val="bg1"/>
                </a:solidFill>
              </a:rPr>
              <a:t>”, Martin Fowler.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u="sng">
                <a:solidFill>
                  <a:schemeClr val="bg1"/>
                </a:solidFill>
              </a:rPr>
              <a:t>TDD: </a:t>
            </a:r>
            <a:r>
              <a:rPr lang="en-US" sz="2800" u="sng" err="1">
                <a:solidFill>
                  <a:schemeClr val="bg1"/>
                </a:solidFill>
              </a:rPr>
              <a:t>Desenvolvimento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Guiado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por</a:t>
            </a:r>
            <a:r>
              <a:rPr lang="en-US" sz="2800" u="sng">
                <a:solidFill>
                  <a:schemeClr val="bg1"/>
                </a:solidFill>
              </a:rPr>
              <a:t> Testes</a:t>
            </a:r>
            <a:r>
              <a:rPr lang="en-US" sz="2800">
                <a:solidFill>
                  <a:schemeClr val="bg1"/>
                </a:solidFill>
              </a:rPr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" y="9516"/>
            <a:ext cx="12153724" cy="878666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O que esse código faz exatamente?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25316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err="1"/>
              <a:t>boolean</a:t>
            </a:r>
            <a:r>
              <a:rPr lang="en-US"/>
              <a:t> </a:t>
            </a:r>
            <a:r>
              <a:rPr lang="en-US" err="1"/>
              <a:t>isCpfValido</a:t>
            </a:r>
            <a:r>
              <a:rPr lang="en-US"/>
              <a:t>(String </a:t>
            </a:r>
            <a:r>
              <a:rPr lang="en-US" err="1"/>
              <a:t>cpf</a:t>
            </a:r>
            <a:r>
              <a:rPr lang="en-US"/>
              <a:t>)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d1, d2, resto, d;</a:t>
            </a:r>
          </a:p>
          <a:p>
            <a:pPr marL="0" indent="0">
              <a:buNone/>
            </a:pPr>
            <a:r>
              <a:rPr lang="en-US"/>
              <a:t>  String res, v;</a:t>
            </a:r>
          </a:p>
          <a:p>
            <a:pPr marL="0" indent="0">
              <a:buNone/>
            </a:pPr>
            <a:r>
              <a:rPr lang="en-US"/>
              <a:t>  d1 = d2 = 0;</a:t>
            </a:r>
          </a:p>
          <a:p>
            <a:pPr marL="0" indent="0">
              <a:buNone/>
            </a:pPr>
            <a:r>
              <a:rPr lang="en-US"/>
              <a:t>  digito1 = digito2 = resto = 0;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for (</a:t>
            </a:r>
            <a:r>
              <a:rPr lang="en-US" err="1"/>
              <a:t>int</a:t>
            </a:r>
            <a:r>
              <a:rPr lang="en-US"/>
              <a:t> n = 1; count &lt; </a:t>
            </a:r>
            <a:r>
              <a:rPr lang="en-US" err="1"/>
              <a:t>cpf.length</a:t>
            </a:r>
            <a:r>
              <a:rPr lang="en-US"/>
              <a:t>() - 1; n++) {</a:t>
            </a:r>
          </a:p>
          <a:p>
            <a:pPr marL="0" indent="0">
              <a:buNone/>
            </a:pPr>
            <a:r>
              <a:rPr lang="en-US"/>
              <a:t>   d = </a:t>
            </a:r>
            <a:r>
              <a:rPr lang="en-US" err="1"/>
              <a:t>Integer.valueOf</a:t>
            </a:r>
            <a:r>
              <a:rPr lang="en-US"/>
              <a:t>(</a:t>
            </a:r>
            <a:r>
              <a:rPr lang="en-US" err="1"/>
              <a:t>cpf.substring</a:t>
            </a:r>
            <a:r>
              <a:rPr lang="en-US"/>
              <a:t>(n - 1, n)).</a:t>
            </a:r>
            <a:r>
              <a:rPr lang="en-US" err="1"/>
              <a:t>intValue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   d1 = d1 + (11 - count) * d;</a:t>
            </a:r>
          </a:p>
          <a:p>
            <a:pPr marL="0" indent="0">
              <a:buNone/>
            </a:pPr>
            <a:r>
              <a:rPr lang="en-US"/>
              <a:t>   d2 = d2 + (12 - count) * d;</a:t>
            </a:r>
          </a:p>
          <a:p>
            <a:pPr marL="0" indent="0">
              <a:buNone/>
            </a:pPr>
            <a:r>
              <a:rPr lang="en-US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595244" y="1253169"/>
            <a:ext cx="5576773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resto = (d1 % 11);</a:t>
            </a:r>
          </a:p>
          <a:p>
            <a:pPr marL="0" indent="0">
              <a:buNone/>
            </a:pPr>
            <a:r>
              <a:rPr lang="en-US"/>
              <a:t>  d1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d2 += 2 * d1;</a:t>
            </a:r>
          </a:p>
          <a:p>
            <a:pPr marL="0" indent="0">
              <a:buNone/>
            </a:pPr>
            <a:r>
              <a:rPr lang="en-US"/>
              <a:t>  resto = (d2 % 11);</a:t>
            </a:r>
          </a:p>
          <a:p>
            <a:pPr marL="0" indent="0">
              <a:buNone/>
            </a:pPr>
            <a:r>
              <a:rPr lang="en-US"/>
              <a:t>  d2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v =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 - 2,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r>
              <a:rPr lang="en-US"/>
              <a:t>  res = </a:t>
            </a:r>
            <a:r>
              <a:rPr lang="en-US" err="1"/>
              <a:t>String.valueOf</a:t>
            </a:r>
            <a:r>
              <a:rPr lang="en-US"/>
              <a:t>(d1) +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r>
              <a:rPr lang="en-US"/>
              <a:t>  return </a:t>
            </a:r>
            <a:r>
              <a:rPr lang="en-US" err="1"/>
              <a:t>v.equals</a:t>
            </a:r>
            <a:r>
              <a:rPr lang="en-US"/>
              <a:t>(res);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907376" y="6018488"/>
            <a:ext cx="1050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FFFF00"/>
                </a:solidFill>
              </a:rPr>
              <a:t>Código obtido de </a:t>
            </a:r>
            <a:r>
              <a:rPr lang="pt-BR" sz="240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sz="2400">
                <a:solidFill>
                  <a:srgbClr val="FFFF00"/>
                </a:solidFill>
              </a:rPr>
              <a:t>, </a:t>
            </a:r>
            <a:br>
              <a:rPr lang="pt-BR" sz="2400">
                <a:solidFill>
                  <a:srgbClr val="FFFF00"/>
                </a:solidFill>
              </a:rPr>
            </a:br>
            <a:r>
              <a:rPr lang="pt-BR" sz="2400">
                <a:solidFill>
                  <a:srgbClr val="FFFF00"/>
                </a:solidFill>
              </a:rPr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err="1"/>
              <a:t>boolean</a:t>
            </a:r>
            <a:r>
              <a:rPr lang="en-US"/>
              <a:t> </a:t>
            </a:r>
            <a:r>
              <a:rPr lang="en-US" err="1"/>
              <a:t>isCpfValido</a:t>
            </a:r>
            <a:r>
              <a:rPr lang="en-US"/>
              <a:t>(String </a:t>
            </a:r>
            <a:r>
              <a:rPr lang="en-US" err="1"/>
              <a:t>cpf</a:t>
            </a:r>
            <a:r>
              <a:rPr lang="en-US"/>
              <a:t>) {</a:t>
            </a:r>
          </a:p>
          <a:p>
            <a:pPr marL="0" indent="0">
              <a:buNone/>
            </a:pPr>
            <a:r>
              <a:rPr lang="en-US"/>
              <a:t>  //Remove </a:t>
            </a:r>
            <a:r>
              <a:rPr lang="en-US" err="1"/>
              <a:t>caracteres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numéricos</a:t>
            </a:r>
            <a:r>
              <a:rPr lang="en-US"/>
              <a:t> do CPF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cpf</a:t>
            </a:r>
            <a:r>
              <a:rPr lang="en-US"/>
              <a:t> = </a:t>
            </a:r>
            <a:r>
              <a:rPr lang="en-US" err="1"/>
              <a:t>cpf.replaceAll</a:t>
            </a:r>
            <a:r>
              <a:rPr lang="en-US"/>
              <a:t>("\\D", "");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if (</a:t>
            </a:r>
            <a:r>
              <a:rPr lang="en-US" err="1"/>
              <a:t>cpf.length</a:t>
            </a:r>
            <a:r>
              <a:rPr lang="en-US"/>
              <a:t>() != 11)</a:t>
            </a:r>
          </a:p>
          <a:p>
            <a:pPr marL="0" indent="0">
              <a:buNone/>
            </a:pPr>
            <a:r>
              <a:rPr lang="en-US"/>
              <a:t>      return false;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d1 = </a:t>
            </a:r>
            <a:r>
              <a:rPr lang="en-US" err="1"/>
              <a:t>calculaDigito</a:t>
            </a:r>
            <a:r>
              <a:rPr lang="en-US"/>
              <a:t>(</a:t>
            </a:r>
            <a:r>
              <a:rPr lang="en-US" err="1"/>
              <a:t>cpf</a:t>
            </a:r>
            <a:r>
              <a:rPr lang="en-US"/>
              <a:t>, 9);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d2 = </a:t>
            </a:r>
            <a:r>
              <a:rPr lang="en-US" err="1"/>
              <a:t>calculaDigito</a:t>
            </a:r>
            <a:r>
              <a:rPr lang="en-US"/>
              <a:t>(</a:t>
            </a:r>
            <a:r>
              <a:rPr lang="en-US" err="1"/>
              <a:t>cpf</a:t>
            </a:r>
            <a:r>
              <a:rPr lang="en-US"/>
              <a:t>, 10);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160525" y="1918355"/>
            <a:ext cx="6029739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digitosCalculados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</a:t>
            </a:r>
            <a:r>
              <a:rPr lang="en-US" err="1"/>
              <a:t>String.valueOf</a:t>
            </a:r>
            <a:r>
              <a:rPr lang="en-US"/>
              <a:t>(d1) +  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digitosExistentes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()-2,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return </a:t>
            </a:r>
            <a:r>
              <a:rPr lang="en-US" err="1"/>
              <a:t>digitosExistentes.equals</a:t>
            </a:r>
            <a:r>
              <a:rPr lang="en-US"/>
              <a:t>(</a:t>
            </a:r>
            <a:r>
              <a:rPr lang="en-US" err="1"/>
              <a:t>digitosCalculados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2358886"/>
            <a:ext cx="9530038" cy="3777622"/>
          </a:xfrm>
        </p:spPr>
        <p:txBody>
          <a:bodyPr>
            <a:normAutofit/>
          </a:bodyPr>
          <a:lstStyle/>
          <a:p>
            <a:r>
              <a:rPr lang="pt-BR" sz="2200"/>
              <a:t>Métodos precisam ser pequenos e realizar uma única tarefa</a:t>
            </a:r>
          </a:p>
          <a:p>
            <a:r>
              <a:rPr lang="pt-BR" sz="2200"/>
              <a:t>Isto é uma boa prática enfatizada pelo </a:t>
            </a:r>
            <a:r>
              <a:rPr lang="pt-BR" sz="2200" i="1"/>
              <a:t>Clean </a:t>
            </a:r>
            <a:r>
              <a:rPr lang="pt-BR" sz="2200" i="1" err="1"/>
              <a:t>Code</a:t>
            </a:r>
            <a:r>
              <a:rPr lang="pt-BR" sz="2200"/>
              <a:t> (Código Limpo)</a:t>
            </a:r>
          </a:p>
          <a:p>
            <a:r>
              <a:rPr lang="pt-BR" sz="2200"/>
              <a:t>Precisam seguir o Princípio da Responsabilidade Única (</a:t>
            </a:r>
            <a:r>
              <a:rPr lang="pt-BR" sz="2200" i="1">
                <a:hlinkClick r:id="rId2"/>
              </a:rPr>
              <a:t>Single Responsibility Principle</a:t>
            </a:r>
            <a:r>
              <a:rPr lang="pt-BR" sz="2200" i="1"/>
              <a:t> – SRP: </a:t>
            </a:r>
            <a:r>
              <a:rPr lang="pt-BR" sz="2200"/>
              <a:t>um dos 5 </a:t>
            </a:r>
            <a:r>
              <a:rPr lang="pt-BR" sz="2200">
                <a:hlinkClick r:id="rId3"/>
              </a:rPr>
              <a:t>Princípios SOLID</a:t>
            </a:r>
            <a:r>
              <a:rPr lang="pt-BR" sz="2200"/>
              <a:t>)</a:t>
            </a:r>
          </a:p>
          <a:p>
            <a:r>
              <a:rPr lang="pt-BR" sz="2200"/>
              <a:t>Um método longo normalmente é </a:t>
            </a:r>
            <a:r>
              <a:rPr lang="pt-BR" sz="2200" err="1"/>
              <a:t>difícel</a:t>
            </a:r>
            <a:r>
              <a:rPr lang="pt-BR" sz="2200"/>
              <a:t> de ler</a:t>
            </a:r>
          </a:p>
          <a:p>
            <a:r>
              <a:rPr lang="en-US" sz="2000"/>
              <a:t>Ward Cunningham </a:t>
            </a:r>
            <a:r>
              <a:rPr lang="en-US" sz="2000" err="1"/>
              <a:t>criou</a:t>
            </a:r>
            <a:r>
              <a:rPr lang="en-US" sz="2000"/>
              <a:t> </a:t>
            </a:r>
            <a:r>
              <a:rPr lang="en-US" sz="2000" err="1"/>
              <a:t>uma</a:t>
            </a:r>
            <a:r>
              <a:rPr lang="en-US" sz="2000"/>
              <a:t> </a:t>
            </a:r>
            <a:r>
              <a:rPr lang="en-US" sz="2000" err="1"/>
              <a:t>expressão</a:t>
            </a:r>
            <a:r>
              <a:rPr lang="en-US" sz="2000"/>
              <a:t> </a:t>
            </a:r>
            <a:r>
              <a:rPr lang="en-US" sz="2000" err="1"/>
              <a:t>pra</a:t>
            </a:r>
            <a:r>
              <a:rPr lang="en-US" sz="2000"/>
              <a:t> </a:t>
            </a:r>
            <a:r>
              <a:rPr lang="en-US" sz="2000" err="1"/>
              <a:t>isso</a:t>
            </a:r>
            <a:r>
              <a:rPr lang="en-US" sz="2000"/>
              <a:t>: </a:t>
            </a:r>
            <a:r>
              <a:rPr lang="en-US" sz="2000">
                <a:hlinkClick r:id="rId4"/>
              </a:rPr>
              <a:t>God method / God class</a:t>
            </a:r>
            <a:r>
              <a:rPr lang="pt-BR" sz="2000"/>
              <a:t> </a:t>
            </a:r>
          </a:p>
          <a:p>
            <a:r>
              <a:rPr lang="pt-BR" sz="2200"/>
              <a:t>Ele é o inventor dos </a:t>
            </a:r>
            <a:r>
              <a:rPr lang="pt-BR" sz="2200" err="1"/>
              <a:t>Wikis</a:t>
            </a:r>
            <a:r>
              <a:rPr lang="pt-BR" sz="2200"/>
              <a:t> (que deu origem à </a:t>
            </a:r>
            <a:r>
              <a:rPr lang="pt-BR" sz="2200" err="1"/>
              <a:t>Wikipedia</a:t>
            </a:r>
            <a:r>
              <a:rPr lang="pt-BR" sz="2200"/>
              <a:t>) e pioneiro em Padrões de Projetos (Design </a:t>
            </a:r>
            <a:r>
              <a:rPr lang="pt-BR" sz="2200" err="1"/>
              <a:t>Patterns</a:t>
            </a:r>
            <a:r>
              <a:rPr lang="pt-BR" sz="22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84" y="2788170"/>
            <a:ext cx="3925862" cy="405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1618938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/>
              <a:t>Frequentemente, métodos longos escondem muito código duplicado</a:t>
            </a:r>
          </a:p>
          <a:p>
            <a:r>
              <a:rPr lang="pt-BR" sz="2200"/>
              <a:t>Causa retrabalho e demora no desenvolvimento de software</a:t>
            </a:r>
          </a:p>
          <a:p>
            <a:r>
              <a:rPr lang="pt-BR" sz="2200"/>
              <a:t>Dificulta o teste do software: seria preciso testar cada cópia</a:t>
            </a:r>
          </a:p>
          <a:p>
            <a:r>
              <a:rPr lang="pt-BR" sz="2200"/>
              <a:t>Se um cópia estiver errada, é preciso corrigir todas: retrabalho</a:t>
            </a:r>
          </a:p>
          <a:p>
            <a:r>
              <a:rPr lang="pt-BR" sz="2200"/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/>
              <a:t>Imagem: </a:t>
            </a:r>
            <a:r>
              <a:rPr lang="pt-BR" sz="1000" err="1"/>
              <a:t>http</a:t>
            </a:r>
            <a:r>
              <a:rPr lang="pt-BR" sz="1000"/>
              <a:t>://</a:t>
            </a:r>
            <a:r>
              <a:rPr lang="pt-BR" sz="1000" err="1"/>
              <a:t>arenaxlsm.wikia.com</a:t>
            </a:r>
            <a:r>
              <a:rPr lang="pt-BR" sz="1000"/>
              <a:t>/</a:t>
            </a:r>
            <a:r>
              <a:rPr lang="pt-BR" sz="1000" err="1"/>
              <a:t>wiki</a:t>
            </a:r>
            <a:r>
              <a:rPr lang="pt-BR" sz="1000"/>
              <a:t>/</a:t>
            </a:r>
            <a:r>
              <a:rPr lang="pt-BR" sz="1000" err="1"/>
              <a:t>The_Ultimate_Evil</a:t>
            </a:r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Tá inventando moda. </a:t>
              </a:r>
              <a:br>
                <a:rPr lang="pt-BR" sz="2000" b="1">
                  <a:solidFill>
                    <a:schemeClr val="bg1"/>
                  </a:solidFill>
                </a:rPr>
              </a:br>
              <a:r>
                <a:rPr lang="pt-BR" sz="2000" b="1">
                  <a:solidFill>
                    <a:schemeClr val="bg1"/>
                  </a:solidFill>
                </a:rPr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54" y="1304843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Leva ao apodrecimento do software!</a:t>
            </a:r>
          </a:p>
          <a:p>
            <a:r>
              <a:rPr lang="pt-BR">
                <a:solidFill>
                  <a:schemeClr val="bg1"/>
                </a:solidFill>
              </a:rPr>
              <a:t>O código pode degradar a um ponto que manutenção tende a gerar mais bugs.</a:t>
            </a:r>
            <a:endParaRPr lang="pt-BR" sz="220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É isso mesmo. Existe até o termo </a:t>
            </a:r>
            <a:r>
              <a:rPr lang="pt-BR" i="1">
                <a:solidFill>
                  <a:schemeClr val="bg1"/>
                </a:solidFill>
                <a:hlinkClick r:id="rId3"/>
              </a:rPr>
              <a:t>Software Rot</a:t>
            </a:r>
            <a:r>
              <a:rPr lang="pt-BR" i="1">
                <a:solidFill>
                  <a:schemeClr val="bg1"/>
                </a:solidFill>
              </a:rPr>
              <a:t>.</a:t>
            </a:r>
          </a:p>
          <a:p>
            <a:r>
              <a:rPr lang="pt-BR" i="1">
                <a:solidFill>
                  <a:schemeClr val="bg1"/>
                </a:solidFill>
              </a:rPr>
              <a:t>Em alguns casos, pode ser mais fácil criar um novo software.</a:t>
            </a:r>
          </a:p>
          <a:p>
            <a:r>
              <a:rPr lang="pt-BR" i="1">
                <a:solidFill>
                  <a:schemeClr val="bg1"/>
                </a:solidFill>
              </a:rPr>
              <a:t>O </a:t>
            </a:r>
            <a:r>
              <a:rPr lang="pt-BR" i="1" err="1">
                <a:solidFill>
                  <a:schemeClr val="bg1"/>
                </a:solidFill>
              </a:rPr>
              <a:t>JUnit</a:t>
            </a:r>
            <a:r>
              <a:rPr lang="pt-BR" i="1">
                <a:solidFill>
                  <a:schemeClr val="bg1"/>
                </a:solidFill>
              </a:rPr>
              <a:t>, um dos mais renomados e utilizados projetos Java, teve seu código jogado fora e começaram a versão 5 do zero!</a:t>
            </a:r>
          </a:p>
          <a:p>
            <a:r>
              <a:rPr lang="pt-BR" i="1">
                <a:solidFill>
                  <a:schemeClr val="bg1"/>
                </a:solidFill>
              </a:rPr>
              <a:t>Os motivos para isso foi que, neste caso, o software teve um sucesso não imaginado e não foi projetado adequadamente.</a:t>
            </a:r>
          </a:p>
          <a:p>
            <a:r>
              <a:rPr lang="pt-BR" i="1">
                <a:solidFill>
                  <a:schemeClr val="bg1"/>
                </a:solidFill>
              </a:rPr>
              <a:t>Criar um novo software para atender as necessidades atuais, principalmente de ferramentas que se integram com ele, foi mais viável.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03" y="2376710"/>
            <a:ext cx="9807697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TDD (</a:t>
            </a:r>
            <a:r>
              <a:rPr lang="pt-PT" b="1" err="1">
                <a:solidFill>
                  <a:schemeClr val="bg1"/>
                </a:solidFill>
              </a:rPr>
              <a:t>T</a:t>
            </a:r>
            <a:r>
              <a:rPr lang="pt-PT" err="1">
                <a:solidFill>
                  <a:schemeClr val="bg1"/>
                </a:solidFill>
              </a:rPr>
              <a:t>est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riven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evelopment</a:t>
            </a:r>
            <a:r>
              <a:rPr lang="pt-PT">
                <a:solidFill>
                  <a:schemeClr val="bg1"/>
                </a:solidFill>
              </a:rPr>
              <a:t>) é Desenvolvimento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por Testes</a:t>
            </a:r>
          </a:p>
          <a:p>
            <a:r>
              <a:rPr lang="pt-PT">
                <a:solidFill>
                  <a:schemeClr val="bg1"/>
                </a:solidFill>
              </a:rPr>
              <a:t>OOP (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bject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riented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P</a:t>
            </a:r>
            <a:r>
              <a:rPr lang="pt-PT" err="1">
                <a:solidFill>
                  <a:schemeClr val="bg1"/>
                </a:solidFill>
              </a:rPr>
              <a:t>rogramming</a:t>
            </a:r>
            <a:r>
              <a:rPr lang="pt-PT">
                <a:solidFill>
                  <a:schemeClr val="bg1"/>
                </a:solidFill>
              </a:rPr>
              <a:t>) é Programação </a:t>
            </a:r>
            <a:r>
              <a:rPr lang="pt-PT" b="1">
                <a:solidFill>
                  <a:schemeClr val="bg1"/>
                </a:solidFill>
              </a:rPr>
              <a:t>Orientada</a:t>
            </a:r>
            <a:r>
              <a:rPr lang="pt-PT">
                <a:solidFill>
                  <a:schemeClr val="bg1"/>
                </a:solidFill>
              </a:rPr>
              <a:t> a Objetos</a:t>
            </a:r>
            <a:endParaRPr lang="pt-PT" sz="2200">
              <a:solidFill>
                <a:schemeClr val="bg1"/>
              </a:solidFill>
            </a:endParaRPr>
          </a:p>
          <a:p>
            <a:r>
              <a:rPr lang="pt-PT" sz="2200">
                <a:solidFill>
                  <a:schemeClr val="bg1"/>
                </a:solidFill>
              </a:rPr>
              <a:t>A resposta é: NADA! 😆</a:t>
            </a:r>
          </a:p>
          <a:p>
            <a:r>
              <a:rPr lang="pt-PT">
                <a:solidFill>
                  <a:schemeClr val="bg1"/>
                </a:solidFill>
              </a:rPr>
              <a:t>Como assim 🤔?!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é sinônimo de </a:t>
            </a:r>
            <a:r>
              <a:rPr lang="pt-PT" b="1">
                <a:solidFill>
                  <a:schemeClr val="bg1"/>
                </a:solidFill>
              </a:rPr>
              <a:t>Orientado 🤓</a:t>
            </a:r>
            <a:r>
              <a:rPr lang="pt-PT">
                <a:solidFill>
                  <a:schemeClr val="bg1"/>
                </a:solidFill>
              </a:rPr>
              <a:t>! (</a:t>
            </a:r>
            <a:r>
              <a:rPr lang="pt-PT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Pra mim ainda é</a:t>
              </a:r>
            </a:p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a mesma coisa...</a:t>
              </a:r>
            </a:p>
            <a:p>
              <a:pPr algn="ctr"/>
              <a:r>
                <a:rPr lang="pt-PT" sz="2000">
                  <a:solidFill>
                    <a:schemeClr val="bg1"/>
                  </a:solidFill>
                </a:rPr>
                <a:t>Desenvolvimento = Programação</a:t>
              </a:r>
            </a:p>
            <a:p>
              <a:pPr algn="ctr"/>
              <a:endParaRPr lang="pt-BR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TDD é um processo de desenvolvimento. </a:t>
            </a:r>
          </a:p>
          <a:p>
            <a:r>
              <a:rPr lang="pt-PT" sz="2200">
                <a:solidFill>
                  <a:schemeClr val="bg1"/>
                </a:solidFill>
              </a:rPr>
              <a:t>OOP é um paradigma de programação.</a:t>
            </a:r>
          </a:p>
          <a:p>
            <a:r>
              <a:rPr lang="pt-PT">
                <a:solidFill>
                  <a:schemeClr val="bg1"/>
                </a:solidFill>
              </a:rPr>
              <a:t>É confuso, eu sei. 😕</a:t>
            </a:r>
          </a:p>
          <a:p>
            <a:r>
              <a:rPr lang="pt-PT" sz="2200">
                <a:solidFill>
                  <a:schemeClr val="bg1"/>
                </a:solidFill>
              </a:rPr>
              <a:t>Podemos usar um processo de software com qualquer paradigma que desejarmos.</a:t>
            </a:r>
          </a:p>
          <a:p>
            <a:r>
              <a:rPr lang="pt-PT">
                <a:solidFill>
                  <a:schemeClr val="bg1"/>
                </a:solidFill>
              </a:rPr>
              <a:t>Exemplos de paradigmas são</a:t>
            </a:r>
            <a:r>
              <a:rPr lang="pt-PT" sz="2200">
                <a:solidFill>
                  <a:schemeClr val="bg1"/>
                </a:solidFill>
              </a:rPr>
              <a:t> </a:t>
            </a:r>
            <a:r>
              <a:rPr lang="pt-PT">
                <a:solidFill>
                  <a:schemeClr val="bg1"/>
                </a:solidFill>
              </a:rPr>
              <a:t>programação estruturada, </a:t>
            </a:r>
            <a:r>
              <a:rPr lang="pt-PT" sz="2200">
                <a:solidFill>
                  <a:schemeClr val="bg1"/>
                </a:solidFill>
              </a:rPr>
              <a:t>programação orientada a objetos, programação funcional, etc.</a:t>
            </a:r>
          </a:p>
          <a:p>
            <a:r>
              <a:rPr lang="pt-PT">
                <a:solidFill>
                  <a:schemeClr val="bg1"/>
                </a:solidFill>
              </a:rPr>
              <a:t>Com qualquer um destes paradigmas podemos usar processos como Desenvolvimento Guiado por Testes ou Desenvolvimento Guiado por Comportamento (</a:t>
            </a:r>
            <a:r>
              <a:rPr lang="pt-PT" i="1" err="1">
                <a:solidFill>
                  <a:schemeClr val="bg1"/>
                </a:solidFill>
              </a:rPr>
              <a:t>Behaviour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Driven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Development</a:t>
            </a:r>
            <a:r>
              <a:rPr lang="pt-PT">
                <a:solidFill>
                  <a:schemeClr val="bg1"/>
                </a:solidFill>
              </a:rPr>
              <a:t>, BDD)</a:t>
            </a:r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5685</TotalTime>
  <Words>1716</Words>
  <Application>Microsoft Macintosh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Vapor Trail</vt:lpstr>
      <vt:lpstr>Test Driven Development (TDD): Desenvolvimento Guiado por Testes</vt:lpstr>
      <vt:lpstr>Introdução ao TDD</vt:lpstr>
      <vt:lpstr>O que esse código faz exatamente?</vt:lpstr>
      <vt:lpstr>E agora?</vt:lpstr>
      <vt:lpstr>Como implementar métodos</vt:lpstr>
      <vt:lpstr>Código Duplicado</vt:lpstr>
      <vt:lpstr>Código Duplicado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mas escrevendo testes vou gastar o dobro de tempo pra desenvolver o sistema... 😒</vt:lpstr>
      <vt:lpstr>Não tem mas!!!!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484</cp:revision>
  <cp:lastPrinted>2018-10-31T18:58:06Z</cp:lastPrinted>
  <dcterms:created xsi:type="dcterms:W3CDTF">2018-10-29T17:43:05Z</dcterms:created>
  <dcterms:modified xsi:type="dcterms:W3CDTF">2018-11-21T23:34:49Z</dcterms:modified>
</cp:coreProperties>
</file>