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5" r:id="rId1"/>
  </p:sldMasterIdLst>
  <p:notesMasterIdLst>
    <p:notesMasterId r:id="rId27"/>
  </p:notesMasterIdLst>
  <p:sldIdLst>
    <p:sldId id="266" r:id="rId2"/>
    <p:sldId id="271" r:id="rId3"/>
    <p:sldId id="282" r:id="rId4"/>
    <p:sldId id="285" r:id="rId5"/>
    <p:sldId id="283" r:id="rId6"/>
    <p:sldId id="284" r:id="rId7"/>
    <p:sldId id="286" r:id="rId8"/>
    <p:sldId id="287" r:id="rId9"/>
    <p:sldId id="288" r:id="rId10"/>
    <p:sldId id="289" r:id="rId11"/>
    <p:sldId id="291" r:id="rId12"/>
    <p:sldId id="290" r:id="rId13"/>
    <p:sldId id="292" r:id="rId14"/>
    <p:sldId id="293" r:id="rId15"/>
    <p:sldId id="294" r:id="rId16"/>
    <p:sldId id="300" r:id="rId17"/>
    <p:sldId id="295" r:id="rId18"/>
    <p:sldId id="298" r:id="rId19"/>
    <p:sldId id="296" r:id="rId20"/>
    <p:sldId id="297" r:id="rId21"/>
    <p:sldId id="299" r:id="rId22"/>
    <p:sldId id="303" r:id="rId23"/>
    <p:sldId id="301" r:id="rId24"/>
    <p:sldId id="30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7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0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141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55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186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0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7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ivis&#227;o_e_conquis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8577804151" TargetMode="External"/><Relationship Id="rId2" Type="http://schemas.openxmlformats.org/officeDocument/2006/relationships/hyperlink" Target="https://books.google.com.br/books?isbn=85760826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j.com.br/t/validar-cpf/563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c2.com/?GodMetho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io.com.br/gui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90330"/>
            <a:ext cx="8915399" cy="4287051"/>
          </a:xfrm>
        </p:spPr>
        <p:txBody>
          <a:bodyPr>
            <a:normAutofit/>
          </a:bodyPr>
          <a:lstStyle/>
          <a:p>
            <a:r>
              <a:rPr lang="pt-BR" b="1" i="1" dirty="0"/>
              <a:t>Test Driven Development</a:t>
            </a:r>
            <a:r>
              <a:rPr lang="pt-BR" b="1" i="1" dirty="0">
                <a:sym typeface="Wingdings" pitchFamily="2" charset="2"/>
              </a:rPr>
              <a:t> (TDD): </a:t>
            </a:r>
            <a:r>
              <a:rPr lang="pt-BR" b="1" dirty="0">
                <a:sym typeface="Wingdings" pitchFamily="2" charset="2"/>
              </a:rPr>
              <a:t>Desenvolvimento Guiado por Testes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947560"/>
          </a:xfrm>
        </p:spPr>
        <p:txBody>
          <a:bodyPr>
            <a:normAutofit/>
          </a:bodyPr>
          <a:lstStyle/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/ Prof. Me. Mauro Henrique</a:t>
            </a:r>
          </a:p>
          <a:p>
            <a:r>
              <a:rPr lang="pt-BR" b="1" dirty="0">
                <a:effectLst>
                  <a:outerShdw blurRad="304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Escrever código nem sempre é fácil! 😢</a:t>
            </a:r>
          </a:p>
          <a:p>
            <a:r>
              <a:rPr lang="pt-PT" sz="2800">
                <a:solidFill>
                  <a:schemeClr val="bg1"/>
                </a:solidFill>
              </a:rPr>
              <a:t>Antes de responder vamos analisar como intuitivamente testamos nossos softwares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Inicialmente aprendemos sobre Testes de Mesa</a:t>
            </a:r>
          </a:p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Posteriormente executamos o software manualmente, digitamos alguns valores e verificamos se o resultado é o esperado.</a:t>
            </a:r>
          </a:p>
          <a:p>
            <a:r>
              <a:rPr lang="pt-PT" sz="22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Porém, à medida que o software é incrementado, novas alterações podem quebrar o código previamente testado: ele pode deixar de fazer o que era esperado</a:t>
            </a:r>
          </a:p>
          <a:p>
            <a:r>
              <a:rPr lang="pt-PT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Neste contexto, o desenvolvedor normalmente verificará apenas os resultados das novas modificações</a:t>
            </a:r>
          </a:p>
          <a:p>
            <a:r>
              <a:rPr lang="pt-PT" sz="22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pode esquecer de verificar novamente as funcionalidades anteriores e o software ser entregue com erros ao cliente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www.independent.com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news</a:t>
            </a:r>
            <a:r>
              <a:rPr lang="pt-BR" sz="1000">
                <a:solidFill>
                  <a:schemeClr val="bg1"/>
                </a:solidFill>
              </a:rPr>
              <a:t>/2018/</a:t>
            </a:r>
            <a:r>
              <a:rPr lang="pt-BR" sz="1000" err="1">
                <a:solidFill>
                  <a:schemeClr val="bg1"/>
                </a:solidFill>
              </a:rPr>
              <a:t>aug</a:t>
            </a:r>
            <a:r>
              <a:rPr lang="pt-BR" sz="1000">
                <a:solidFill>
                  <a:schemeClr val="bg1"/>
                </a:solidFill>
              </a:rPr>
              <a:t>/07/</a:t>
            </a:r>
            <a:r>
              <a:rPr lang="pt-BR" sz="1000" err="1">
                <a:solidFill>
                  <a:schemeClr val="bg1"/>
                </a:solidFill>
              </a:rPr>
              <a:t>sb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library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writing</a:t>
            </a:r>
            <a:r>
              <a:rPr lang="pt-BR" sz="1000">
                <a:solidFill>
                  <a:schemeClr val="bg1"/>
                </a:solidFill>
              </a:rPr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242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2"/>
            <a:ext cx="10290410" cy="4732239"/>
          </a:xfrm>
        </p:spPr>
        <p:txBody>
          <a:bodyPr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Esse processo manual é extremamente limitado</a:t>
            </a:r>
          </a:p>
          <a:p>
            <a:r>
              <a:rPr lang="pt-PT">
                <a:solidFill>
                  <a:schemeClr val="bg1"/>
                </a:solidFill>
              </a:rPr>
              <a:t>É </a:t>
            </a:r>
            <a:r>
              <a:rPr lang="pt-PT" sz="2200">
                <a:solidFill>
                  <a:schemeClr val="bg1"/>
                </a:solidFill>
              </a:rPr>
              <a:t>falho</a:t>
            </a:r>
          </a:p>
          <a:p>
            <a:r>
              <a:rPr lang="pt-PT">
                <a:solidFill>
                  <a:schemeClr val="bg1"/>
                </a:solidFill>
              </a:rPr>
              <a:t>T</a:t>
            </a:r>
            <a:r>
              <a:rPr lang="pt-PT" sz="2200">
                <a:solidFill>
                  <a:schemeClr val="bg1"/>
                </a:solidFill>
              </a:rPr>
              <a:t>ende a ser negligenciado</a:t>
            </a:r>
          </a:p>
          <a:p>
            <a:r>
              <a:rPr lang="pt-PT">
                <a:solidFill>
                  <a:schemeClr val="bg1"/>
                </a:solidFill>
              </a:rPr>
              <a:t>Com o tempo, os desenvolvedores não saberão mais que testes manuais precisam fazer</a:t>
            </a:r>
          </a:p>
          <a:p>
            <a:r>
              <a:rPr lang="pt-PT">
                <a:solidFill>
                  <a:schemeClr val="bg1"/>
                </a:solidFill>
              </a:rPr>
              <a:t>Podem não lembrar quais valores passar e quais resultados esperar</a:t>
            </a:r>
          </a:p>
          <a:p>
            <a:r>
              <a:rPr lang="pt-PT" sz="2200">
                <a:solidFill>
                  <a:schemeClr val="bg1"/>
                </a:solidFill>
              </a:rPr>
              <a:t>Novos integrantes na equipe vão ter dificuldades em entender qual o resultado esperado de um determinado código (como um método) apenas analisando o código em si</a:t>
            </a:r>
          </a:p>
          <a:p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2238182"/>
            <a:ext cx="10290410" cy="3967745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Você nunca sabe quando resolveu um problema de fato: o problema pode sempre reaparecer quando alterações são feitas</a:t>
            </a:r>
          </a:p>
          <a:p>
            <a:r>
              <a:rPr lang="pt-PT" sz="2200">
                <a:solidFill>
                  <a:schemeClr val="bg1"/>
                </a:solidFill>
              </a:rPr>
              <a:t>Isto é chamado de Regressão de Software, que leva ao apodrecimento do código</a:t>
            </a:r>
          </a:p>
          <a:p>
            <a:r>
              <a:rPr lang="pt-PT">
                <a:solidFill>
                  <a:schemeClr val="bg1"/>
                </a:solidFill>
              </a:rPr>
              <a:t>Isso inevitavelmente põe em cheque a competência e profissionalismo dos desenvolvedores perante o cliente.</a:t>
            </a:r>
          </a:p>
          <a:p>
            <a:r>
              <a:rPr lang="pt-PT" sz="2200">
                <a:solidFill>
                  <a:schemeClr val="bg1"/>
                </a:solidFill>
              </a:rPr>
              <a:t>Se seu software é um </a:t>
            </a:r>
            <a:r>
              <a:rPr lang="pt-PT" sz="2200" i="1" err="1">
                <a:solidFill>
                  <a:schemeClr val="bg1"/>
                </a:solidFill>
              </a:rPr>
              <a:t>app</a:t>
            </a:r>
            <a:r>
              <a:rPr lang="pt-PT" sz="2200" i="1">
                <a:solidFill>
                  <a:schemeClr val="bg1"/>
                </a:solidFill>
              </a:rPr>
              <a:t> mobile</a:t>
            </a:r>
            <a:r>
              <a:rPr lang="pt-PT" sz="2200">
                <a:solidFill>
                  <a:schemeClr val="bg1"/>
                </a:solidFill>
              </a:rPr>
              <a:t>, você sabe o que vai rolar nos comentários na loja de aplicativos 😒</a:t>
            </a:r>
          </a:p>
          <a:p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Como aprendemos sobre testes 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em introdução à programação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Se há testes sólidos, estes nos dão </a:t>
            </a:r>
            <a:r>
              <a:rPr lang="pt-PT" sz="2800" b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paz de espírito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para alterar o código, principalmente pra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🙏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Aumenta a garantia de que os requisitos do cliente estão sendo atendidos 👌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Reduz possibilidade de regressões 🙌 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É uma forma de documentar como espera-se que o código funcione 📖.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Permite automatizar a execução dos testes ⚙️ </a:t>
            </a:r>
          </a:p>
          <a:p>
            <a:pPr marL="0" indent="0">
              <a:buNone/>
            </a:pPr>
            <a:endParaRPr lang="pt-PT" sz="2800">
              <a:solidFill>
                <a:schemeClr val="bg1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4180251" y="6519319"/>
            <a:ext cx="3831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tonysblog.info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photorwr-relief-emotion.asp</a:t>
            </a:r>
            <a:endParaRPr lang="pt-B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Enfim, Porque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813810"/>
            <a:ext cx="10290410" cy="4172015"/>
          </a:xfrm>
        </p:spPr>
        <p:txBody>
          <a:bodyPr>
            <a:normAutofit fontScale="92500" lnSpcReduction="20000"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Permite o desenvolvimento de algoritmos de forma incremental, em pequenos passos (chamados de 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baby steps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Novos membros da equipe podem mais facilmente entender o funcionamento do código pela leitura dos testes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Um algoritmo então é dividido em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sub-problemas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, onde cada teste verifica se um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está sendo implementado como esperado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O TDD te faz pensar na abordagem de 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Dividir pra Conquistar (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Divide </a:t>
            </a:r>
            <a:r>
              <a:rPr lang="pt-PT" sz="2800" i="1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PT" sz="2800" i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Conquer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PT" sz="2800">
              <a:solidFill>
                <a:schemeClr val="bg1"/>
              </a:solidFill>
              <a:effectLst>
                <a:outerShdw dist="38100" dir="2700000" algn="tl" rotWithShape="0">
                  <a:schemeClr val="tx1">
                    <a:alpha val="40000"/>
                  </a:schemeClr>
                </a:outerShdw>
              </a:effectLst>
            </a:endParaRPr>
          </a:p>
          <a:p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Ele também te guia no desenvolvimento do algoritmo, resolvendo um </a:t>
            </a:r>
            <a:r>
              <a:rPr lang="pt-PT" sz="280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por vez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https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theascent.pub</a:t>
            </a:r>
            <a:r>
              <a:rPr lang="pt-BR" sz="1000">
                <a:solidFill>
                  <a:schemeClr val="bg1"/>
                </a:solidFill>
              </a:rPr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280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Enfim, Porque aplicar </a:t>
            </a:r>
            <a:r>
              <a:rPr lang="pt-BR" b="1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tdd</a:t>
            </a:r>
            <a:r>
              <a:rPr lang="pt-BR" b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?</a:t>
            </a:r>
            <a:endParaRPr lang="pt-BR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68363"/>
            <a:ext cx="10290410" cy="3777622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Existe um lema usado em geral que diz “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break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,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own</a:t>
            </a:r>
            <a:r>
              <a:rPr lang="pt-PT" sz="2800" i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2800" i="1" err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”: </a:t>
            </a:r>
            <a:r>
              <a:rPr lang="pt-PT" sz="2800" b="1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você quebrou, você é dono</a:t>
            </a:r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. 💸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Isso ocorreu recentemente na história dos U.S.A. 😭</a:t>
            </a:r>
          </a:p>
          <a:p>
            <a:pPr marL="0" indent="0">
              <a:buNone/>
            </a:pPr>
            <a:endParaRPr lang="pt-PT" sz="2800">
              <a:solidFill>
                <a:schemeClr val="bg1"/>
              </a:solidFill>
              <a:effectLst>
                <a:outerShdw blurRad="50800" dist="38100" algn="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3411442" y="6304002"/>
            <a:ext cx="678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Imagens: </a:t>
            </a:r>
            <a:br>
              <a:rPr lang="pt-BR" sz="1000">
                <a:solidFill>
                  <a:schemeClr val="bg1"/>
                </a:solidFill>
              </a:rPr>
            </a:b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theartofopinion.blogspot.com</a:t>
            </a:r>
            <a:r>
              <a:rPr lang="pt-BR" sz="1000">
                <a:solidFill>
                  <a:schemeClr val="bg1"/>
                </a:solidFill>
              </a:rPr>
              <a:t>/2006/11/</a:t>
            </a:r>
            <a:r>
              <a:rPr lang="pt-BR" sz="1000" err="1">
                <a:solidFill>
                  <a:schemeClr val="bg1"/>
                </a:solidFill>
              </a:rPr>
              <a:t>iraq</a:t>
            </a:r>
            <a:r>
              <a:rPr lang="pt-BR" sz="1000">
                <a:solidFill>
                  <a:schemeClr val="bg1"/>
                </a:solidFill>
              </a:rPr>
              <a:t>-usa-</a:t>
            </a:r>
            <a:r>
              <a:rPr lang="pt-BR" sz="1000" err="1">
                <a:solidFill>
                  <a:schemeClr val="bg1"/>
                </a:solidFill>
              </a:rPr>
              <a:t>you</a:t>
            </a:r>
            <a:r>
              <a:rPr lang="pt-BR" sz="1000">
                <a:solidFill>
                  <a:schemeClr val="bg1"/>
                </a:solidFill>
              </a:rPr>
              <a:t>-break-it-</a:t>
            </a:r>
            <a:r>
              <a:rPr lang="pt-BR" sz="1000" err="1">
                <a:solidFill>
                  <a:schemeClr val="bg1"/>
                </a:solidFill>
              </a:rPr>
              <a:t>you</a:t>
            </a:r>
            <a:r>
              <a:rPr lang="pt-BR" sz="1000">
                <a:solidFill>
                  <a:schemeClr val="bg1"/>
                </a:solidFill>
              </a:rPr>
              <a:t>-</a:t>
            </a:r>
            <a:r>
              <a:rPr lang="pt-BR" sz="1000" err="1">
                <a:solidFill>
                  <a:schemeClr val="bg1"/>
                </a:solidFill>
              </a:rPr>
              <a:t>own-it.html</a:t>
            </a:r>
            <a:br>
              <a:rPr lang="pt-BR" sz="1000">
                <a:solidFill>
                  <a:schemeClr val="bg1"/>
                </a:solidFill>
              </a:rPr>
            </a:b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blogs.correiobraziliense.com.br</a:t>
            </a:r>
            <a:r>
              <a:rPr lang="pt-BR" sz="1000">
                <a:solidFill>
                  <a:schemeClr val="bg1"/>
                </a:solidFill>
              </a:rPr>
              <a:t>/consumidor/quebrei-uma-mercadoria-em-uma-loja-preciso-pagar/</a:t>
            </a:r>
          </a:p>
        </p:txBody>
      </p:sp>
      <p:pic>
        <p:nvPicPr>
          <p:cNvPr id="6" name="Picture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4DF1D22D-648C-A54F-94BC-55BF532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28" y="3713810"/>
            <a:ext cx="2454772" cy="2415600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A4DE5C1-0FA8-334F-BF9F-B76823ED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3716410"/>
            <a:ext cx="320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endParaRPr lang="pt-BR" cap="none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11165976" cy="3703923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Escrevemos o teste antes de qualquer código!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Como assim???? 🤔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É isso mesmo que disse!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Escrevendo o teste antes do código, temos que pensar em quais são os valores de entrada e qual o resultado esperado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TDD é aplicado em um ciclo denominado </a:t>
            </a:r>
            <a:r>
              <a:rPr lang="pt-PT" sz="2800" i="1" err="1">
                <a:solidFill>
                  <a:srgbClr val="FF00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Red</a:t>
            </a:r>
            <a:r>
              <a:rPr lang="pt-PT" sz="2800" i="1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2800" i="1">
                <a:solidFill>
                  <a:srgbClr val="00B05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Green</a:t>
            </a:r>
            <a:r>
              <a:rPr lang="pt-PT" sz="2800" i="1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-</a:t>
            </a:r>
            <a:r>
              <a:rPr lang="pt-PT" sz="2800" i="1" err="1">
                <a:solidFill>
                  <a:srgbClr val="FFFF00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Refactor</a:t>
            </a:r>
            <a:r>
              <a:rPr lang="pt-PT" sz="2800">
                <a:solidFill>
                  <a:schemeClr val="bg1"/>
                </a:solidFill>
                <a:effectLst>
                  <a:outerShdw blurRad="63500" dist="63500" dir="2700000" algn="tl" rotWithShape="0">
                    <a:schemeClr val="tx1">
                      <a:lumMod val="50000"/>
                      <a:alpha val="98000"/>
                    </a:schemeClr>
                  </a:outerShdw>
                </a:effectLst>
              </a:rPr>
              <a:t>, que define 3 etapas no processo de desenvolvimento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0000"/>
                </a:solidFill>
              </a:rPr>
              <a:t>Etapa 1: </a:t>
            </a:r>
            <a:r>
              <a:rPr lang="pt-PT" cap="none" err="1">
                <a:solidFill>
                  <a:srgbClr val="FF0000"/>
                </a:solidFill>
              </a:rPr>
              <a:t>Red</a:t>
            </a:r>
            <a:endParaRPr lang="pt-BR" cap="none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8503976" cy="3703923"/>
          </a:xfrm>
        </p:spPr>
        <p:txBody>
          <a:bodyPr>
            <a:norm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Escrevemos o teste antes de qualquer código!</a:t>
            </a:r>
          </a:p>
          <a:p>
            <a:r>
              <a:rPr lang="pt-PT" sz="2800">
                <a:solidFill>
                  <a:schemeClr val="bg1"/>
                </a:solidFill>
              </a:rPr>
              <a:t>Como assim???? 🤔</a:t>
            </a:r>
          </a:p>
          <a:p>
            <a:r>
              <a:rPr lang="pt-PT" sz="2800">
                <a:solidFill>
                  <a:schemeClr val="bg1"/>
                </a:solidFill>
              </a:rPr>
              <a:t>É isso mesmo que disse!</a:t>
            </a:r>
          </a:p>
          <a:p>
            <a:r>
              <a:rPr lang="pt-PT" sz="2800">
                <a:solidFill>
                  <a:schemeClr val="bg1"/>
                </a:solidFill>
              </a:rPr>
              <a:t>Escrevendo o teste antes do código, temos que pensar em quais são os valores de entrada e qual o resultado esperado</a:t>
            </a:r>
          </a:p>
          <a:p>
            <a:r>
              <a:rPr lang="pt-PT" sz="2800">
                <a:solidFill>
                  <a:schemeClr val="bg1"/>
                </a:solidFill>
              </a:rPr>
              <a:t>Assim, primeiro escrevemos o teste e fazemos ele falhar (</a:t>
            </a:r>
            <a:r>
              <a:rPr lang="pt-PT" sz="2800" i="1" err="1">
                <a:solidFill>
                  <a:srgbClr val="FF0000"/>
                </a:solidFill>
              </a:rPr>
              <a:t>Red</a:t>
            </a:r>
            <a:r>
              <a:rPr lang="pt-PT" sz="28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/>
          </a:bodyPr>
          <a:lstStyle/>
          <a:p>
            <a:r>
              <a:rPr lang="pt-PT" sz="2800" dirty="0">
                <a:solidFill>
                  <a:schemeClr val="bg1"/>
                </a:solidFill>
              </a:rPr>
              <a:t>Em seguida escrevemos o mínimo de código para resolver um </a:t>
            </a:r>
            <a:r>
              <a:rPr lang="pt-PT" sz="2800" dirty="0" err="1">
                <a:solidFill>
                  <a:schemeClr val="bg1"/>
                </a:solidFill>
              </a:rPr>
              <a:t>sub-problema</a:t>
            </a:r>
            <a:r>
              <a:rPr lang="pt-PT" sz="2800" dirty="0">
                <a:solidFill>
                  <a:schemeClr val="bg1"/>
                </a:solidFill>
              </a:rPr>
              <a:t>, uma parte da solução</a:t>
            </a:r>
          </a:p>
          <a:p>
            <a:r>
              <a:rPr lang="pt-PT" sz="2800" dirty="0">
                <a:solidFill>
                  <a:schemeClr val="bg1"/>
                </a:solidFill>
              </a:rPr>
              <a:t>Tal código deve ser apenas o suficiente para o teste passar (</a:t>
            </a:r>
            <a:r>
              <a:rPr lang="pt-PT" sz="2800" i="1" dirty="0">
                <a:solidFill>
                  <a:srgbClr val="00B050"/>
                </a:solidFill>
              </a:rPr>
              <a:t>Green</a:t>
            </a:r>
            <a:r>
              <a:rPr lang="pt-PT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00B050"/>
                </a:solidFill>
              </a:rPr>
              <a:t>Etapa 2: Green</a:t>
            </a:r>
            <a:endParaRPr lang="pt-BR" cap="none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Introdução ao TDD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58886"/>
            <a:ext cx="8915400" cy="3777622"/>
          </a:xfrm>
        </p:spPr>
        <p:txBody>
          <a:bodyPr>
            <a:normAutofit/>
          </a:bodyPr>
          <a:lstStyle/>
          <a:p>
            <a:r>
              <a:rPr lang="pt-BR" sz="2400" dirty="0"/>
              <a:t>Como aprendemos a escrever código?</a:t>
            </a:r>
          </a:p>
          <a:p>
            <a:r>
              <a:rPr lang="pt-BR" sz="2400" dirty="0"/>
              <a:t>Para ficar mais fácil, o que é mesmo um algoritmo?</a:t>
            </a:r>
          </a:p>
          <a:p>
            <a:r>
              <a:rPr lang="pt-BR" sz="2400" dirty="0"/>
              <a:t>Durante o aprendizado de programação, muitas vezes o estudante vê um problema e tenta resolvê-lo como um todo, pensando na solução final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 fontScale="92500" lnSpcReduction="10000"/>
          </a:bodyPr>
          <a:lstStyle/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que o teste passar,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refatoramos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o código (</a:t>
            </a:r>
            <a:r>
              <a:rPr lang="pt-PT" sz="2800" i="1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).</a:t>
            </a:r>
          </a:p>
          <a:p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Refatorar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 é o processo de alterar o código com o intuito de torná-lo mais claro, mais organizado, reduzir duplicação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Visa apenas melhorar a qualidade do código, não corrigir bugs ou implementar novas funcionalidades.</a:t>
            </a:r>
          </a:p>
          <a:p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Depois dessas 3 etapas concluídas, você reinicia o clico para implementar o próximo </a:t>
            </a:r>
            <a:r>
              <a:rPr lang="pt-PT" sz="280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sub-problema</a:t>
            </a:r>
            <a:r>
              <a:rPr lang="pt-PT" sz="280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Etapa 3: </a:t>
            </a:r>
            <a:r>
              <a:rPr lang="pt-PT" i="1" cap="none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27" y="202367"/>
            <a:ext cx="10290410" cy="862758"/>
          </a:xfrm>
        </p:spPr>
        <p:txBody>
          <a:bodyPr>
            <a:normAutofit/>
          </a:bodyPr>
          <a:lstStyle/>
          <a:p>
            <a:r>
              <a:rPr lang="pt-PT" b="1">
                <a:solidFill>
                  <a:schemeClr val="bg1"/>
                </a:solidFill>
              </a:rPr>
              <a:t>Visão geral do </a:t>
            </a:r>
            <a:r>
              <a:rPr lang="pt-PT" b="1" err="1">
                <a:solidFill>
                  <a:schemeClr val="bg1"/>
                </a:solidFill>
              </a:rPr>
              <a:t>tdd</a:t>
            </a:r>
            <a:endParaRPr lang="pt-BR" b="1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6E722-200B-1D49-8F36-A6AF34EE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47" y="1726994"/>
            <a:ext cx="5564166" cy="4172015"/>
          </a:xfrm>
        </p:spPr>
        <p:txBody>
          <a:bodyPr>
            <a:norm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Este é um exemplo de figura padrão utilizada para descrever o ciclo do TDD</a:t>
            </a:r>
          </a:p>
          <a:p>
            <a:r>
              <a:rPr lang="pt-PT" sz="2400" dirty="0">
                <a:solidFill>
                  <a:schemeClr val="bg1"/>
                </a:solidFill>
              </a:rPr>
              <a:t>No entanto, na prática o ciclo é normalmente um pouco mais longo, como deixado claro em muitos livros de TDD, apesar da simplificação das figuras que usam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98F3C7-F7E3-5749-AB5B-F93F05522902}"/>
              </a:ext>
            </a:extLst>
          </p:cNvPr>
          <p:cNvGrpSpPr/>
          <p:nvPr/>
        </p:nvGrpSpPr>
        <p:grpSpPr>
          <a:xfrm>
            <a:off x="7030160" y="1269006"/>
            <a:ext cx="3162468" cy="2159994"/>
            <a:chOff x="2120295" y="-171719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5EAC8C-7C5B-AF4B-A998-B675253C9981}"/>
                </a:ext>
              </a:extLst>
            </p:cNvPr>
            <p:cNvSpPr/>
            <p:nvPr/>
          </p:nvSpPr>
          <p:spPr>
            <a:xfrm>
              <a:off x="2120295" y="-171719"/>
              <a:ext cx="3162468" cy="2159994"/>
            </a:xfrm>
            <a:prstGeom prst="ellipse">
              <a:avLst/>
            </a:prstGeom>
            <a:solidFill>
              <a:srgbClr val="FF0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68110C8-1B12-6041-9FB9-8B68441AEEA9}"/>
                </a:ext>
              </a:extLst>
            </p:cNvPr>
            <p:cNvSpPr txBox="1"/>
            <p:nvPr/>
          </p:nvSpPr>
          <p:spPr>
            <a:xfrm>
              <a:off x="2583428" y="14460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1. Red: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um novo Teste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DB7ED6-537D-E048-B53A-161078EE1796}"/>
              </a:ext>
            </a:extLst>
          </p:cNvPr>
          <p:cNvGrpSpPr/>
          <p:nvPr/>
        </p:nvGrpSpPr>
        <p:grpSpPr>
          <a:xfrm>
            <a:off x="8722985" y="4174546"/>
            <a:ext cx="3162468" cy="2159994"/>
            <a:chOff x="3813120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DCAE42-D5B7-FE45-9025-A0FD0336A9FC}"/>
                </a:ext>
              </a:extLst>
            </p:cNvPr>
            <p:cNvSpPr/>
            <p:nvPr/>
          </p:nvSpPr>
          <p:spPr>
            <a:xfrm>
              <a:off x="3813120" y="2733821"/>
              <a:ext cx="3162468" cy="2159994"/>
            </a:xfrm>
            <a:prstGeom prst="ellipse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745"/>
                <a:satOff val="-9386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58C61302-0277-9647-8162-16E9BFF1BE4B}"/>
                </a:ext>
              </a:extLst>
            </p:cNvPr>
            <p:cNvSpPr txBox="1"/>
            <p:nvPr/>
          </p:nvSpPr>
          <p:spPr>
            <a:xfrm>
              <a:off x="4276253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2. Green: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mínimo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de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código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pro teste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passar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F720DF-BEDE-AE41-A82C-730DEDDAD59D}"/>
              </a:ext>
            </a:extLst>
          </p:cNvPr>
          <p:cNvGrpSpPr/>
          <p:nvPr/>
        </p:nvGrpSpPr>
        <p:grpSpPr>
          <a:xfrm>
            <a:off x="5337334" y="4174546"/>
            <a:ext cx="3162468" cy="2159994"/>
            <a:chOff x="427469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8470AE-3E6F-2B49-A76C-959CBF779E08}"/>
                </a:ext>
              </a:extLst>
            </p:cNvPr>
            <p:cNvSpPr/>
            <p:nvPr/>
          </p:nvSpPr>
          <p:spPr>
            <a:xfrm>
              <a:off x="427469" y="2733821"/>
              <a:ext cx="3162468" cy="2159994"/>
            </a:xfrm>
            <a:prstGeom prst="ellipse">
              <a:avLst/>
            </a:prstGeom>
            <a:solidFill>
              <a:srgbClr val="FFFF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9490"/>
                <a:satOff val="-18772"/>
                <a:lumOff val="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56D797DE-1CC4-7744-9469-60D1101550BD}"/>
                </a:ext>
              </a:extLst>
            </p:cNvPr>
            <p:cNvSpPr txBox="1"/>
            <p:nvPr/>
          </p:nvSpPr>
          <p:spPr>
            <a:xfrm>
              <a:off x="890602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>
                  <a:solidFill>
                    <a:schemeClr val="bg1"/>
                  </a:solidFill>
                </a:rPr>
                <a:t>3. </a:t>
              </a:r>
              <a:r>
                <a:rPr lang="en-US" sz="2400" b="1" kern="1200" err="1">
                  <a:solidFill>
                    <a:schemeClr val="bg1"/>
                  </a:solidFill>
                </a:rPr>
                <a:t>Refatorar</a:t>
              </a:r>
              <a:r>
                <a:rPr lang="en-US" sz="2400" b="1" kern="1200">
                  <a:solidFill>
                    <a:schemeClr val="bg1"/>
                  </a:solidFill>
                </a:rPr>
                <a:t>: </a:t>
              </a:r>
              <a:r>
                <a:rPr lang="en-US" sz="2400" b="1" kern="1200" err="1">
                  <a:solidFill>
                    <a:schemeClr val="bg1"/>
                  </a:solidFill>
                </a:rPr>
                <a:t>melhorar</a:t>
              </a:r>
              <a:r>
                <a:rPr lang="en-US" sz="2400" b="1" kern="1200">
                  <a:solidFill>
                    <a:schemeClr val="bg1"/>
                  </a:solidFill>
                </a:rPr>
                <a:t> o </a:t>
              </a:r>
              <a:r>
                <a:rPr lang="en-US" sz="2400" b="1" kern="1200" err="1">
                  <a:solidFill>
                    <a:schemeClr val="bg1"/>
                  </a:solidFill>
                </a:rPr>
                <a:t>código</a:t>
              </a:r>
              <a:endParaRPr lang="en-US" sz="2400" b="1" kern="12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4BA9738-EB18-294B-8C1D-29290B5FB142}"/>
              </a:ext>
            </a:extLst>
          </p:cNvPr>
          <p:cNvCxnSpPr>
            <a:cxnSpLocks/>
            <a:stCxn id="10" idx="1"/>
            <a:endCxn id="15" idx="2"/>
          </p:cNvCxnSpPr>
          <p:nvPr/>
        </p:nvCxnSpPr>
        <p:spPr>
          <a:xfrm rot="5400000" flipH="1" flipV="1">
            <a:off x="5344380" y="2805091"/>
            <a:ext cx="2141867" cy="1229693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5DBECE2-829B-1A4E-8466-EA90274F546D}"/>
              </a:ext>
            </a:extLst>
          </p:cNvPr>
          <p:cNvCxnSpPr>
            <a:cxnSpLocks/>
            <a:stCxn id="15" idx="6"/>
            <a:endCxn id="12" idx="7"/>
          </p:cNvCxnSpPr>
          <p:nvPr/>
        </p:nvCxnSpPr>
        <p:spPr>
          <a:xfrm>
            <a:off x="10192628" y="2349003"/>
            <a:ext cx="1229692" cy="2141867"/>
          </a:xfrm>
          <a:prstGeom prst="curvedConnector2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3CC7F02-BF50-5B41-BAD0-CD0917A28F3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>
            <a:off x="8611394" y="4641715"/>
            <a:ext cx="12700" cy="3385651"/>
          </a:xfrm>
          <a:prstGeom prst="curvedConnector3">
            <a:avLst>
              <a:gd name="adj1" fmla="val 3334425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87" y="295429"/>
            <a:ext cx="5050985" cy="862758"/>
          </a:xfrm>
        </p:spPr>
        <p:txBody>
          <a:bodyPr>
            <a:norm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TDD na prática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9BFE7-91B1-1E41-ABC4-F5BC6C61FA6A}"/>
              </a:ext>
            </a:extLst>
          </p:cNvPr>
          <p:cNvGrpSpPr/>
          <p:nvPr/>
        </p:nvGrpSpPr>
        <p:grpSpPr>
          <a:xfrm>
            <a:off x="500135" y="382247"/>
            <a:ext cx="3162468" cy="2159994"/>
            <a:chOff x="2120295" y="-171719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211D3C-4403-AC42-BD62-7090E80F9DE2}"/>
                </a:ext>
              </a:extLst>
            </p:cNvPr>
            <p:cNvSpPr/>
            <p:nvPr/>
          </p:nvSpPr>
          <p:spPr>
            <a:xfrm>
              <a:off x="2120295" y="-171719"/>
              <a:ext cx="3162468" cy="2159994"/>
            </a:xfrm>
            <a:prstGeom prst="ellipse">
              <a:avLst/>
            </a:prstGeom>
            <a:solidFill>
              <a:srgbClr val="FF0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8B9CE3E4-0D16-4348-9D77-9CCE7A582F8C}"/>
                </a:ext>
              </a:extLst>
            </p:cNvPr>
            <p:cNvSpPr txBox="1"/>
            <p:nvPr/>
          </p:nvSpPr>
          <p:spPr>
            <a:xfrm>
              <a:off x="2583428" y="14460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1. Red: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um novo teste e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fazê</a:t>
              </a:r>
              <a:r>
                <a:rPr lang="en-US" sz="2400" b="1" kern="1200" dirty="0">
                  <a:solidFill>
                    <a:schemeClr val="bg1"/>
                  </a:solidFill>
                </a:rPr>
                <a:t>-lo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falhar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B489DD-3AD7-D44A-906F-C24728745927}"/>
              </a:ext>
            </a:extLst>
          </p:cNvPr>
          <p:cNvGrpSpPr/>
          <p:nvPr/>
        </p:nvGrpSpPr>
        <p:grpSpPr>
          <a:xfrm>
            <a:off x="8812923" y="4204526"/>
            <a:ext cx="3162468" cy="2159994"/>
            <a:chOff x="3813120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93C0E4-E146-4F4C-8D14-CAF0A346D5C9}"/>
                </a:ext>
              </a:extLst>
            </p:cNvPr>
            <p:cNvSpPr/>
            <p:nvPr/>
          </p:nvSpPr>
          <p:spPr>
            <a:xfrm>
              <a:off x="3813120" y="2733821"/>
              <a:ext cx="3162468" cy="2159994"/>
            </a:xfrm>
            <a:prstGeom prst="ellipse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745"/>
                <a:satOff val="-9386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F680F34D-2D0B-9041-BFDF-738E20289B9F}"/>
                </a:ext>
              </a:extLst>
            </p:cNvPr>
            <p:cNvSpPr txBox="1"/>
            <p:nvPr/>
          </p:nvSpPr>
          <p:spPr>
            <a:xfrm>
              <a:off x="4276253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3. O teste </a:t>
              </a:r>
              <a:r>
                <a:rPr lang="en-US" sz="2400" b="1" dirty="0" err="1">
                  <a:solidFill>
                    <a:schemeClr val="bg1"/>
                  </a:solidFill>
                </a:rPr>
                <a:t>passou</a:t>
              </a:r>
              <a:r>
                <a:rPr lang="en-US" sz="24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01986-D063-3D4E-8204-537BFD61A66D}"/>
              </a:ext>
            </a:extLst>
          </p:cNvPr>
          <p:cNvGrpSpPr/>
          <p:nvPr/>
        </p:nvGrpSpPr>
        <p:grpSpPr>
          <a:xfrm>
            <a:off x="508338" y="4192673"/>
            <a:ext cx="3162468" cy="2159994"/>
            <a:chOff x="427469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B0EBAD-B070-E843-A75C-460EC915783D}"/>
                </a:ext>
              </a:extLst>
            </p:cNvPr>
            <p:cNvSpPr/>
            <p:nvPr/>
          </p:nvSpPr>
          <p:spPr>
            <a:xfrm>
              <a:off x="427469" y="2733821"/>
              <a:ext cx="3162468" cy="2159994"/>
            </a:xfrm>
            <a:prstGeom prst="ellipse">
              <a:avLst/>
            </a:prstGeom>
            <a:solidFill>
              <a:srgbClr val="FFFF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9490"/>
                <a:satOff val="-18772"/>
                <a:lumOff val="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35343A80-60BD-DB4A-BDAD-01EE35D1F572}"/>
                </a:ext>
              </a:extLst>
            </p:cNvPr>
            <p:cNvSpPr txBox="1"/>
            <p:nvPr/>
          </p:nvSpPr>
          <p:spPr>
            <a:xfrm>
              <a:off x="890602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</a:rPr>
                <a:t>4</a:t>
              </a:r>
              <a:r>
                <a:rPr lang="en-US" sz="2400" b="1" kern="1200" dirty="0">
                  <a:solidFill>
                    <a:schemeClr val="bg1"/>
                  </a:solidFill>
                </a:rPr>
                <a:t>.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Refatorar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melhorar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código</a:t>
              </a:r>
              <a:endParaRPr lang="en-US" sz="24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88EE1EE-59CF-8346-9918-246CBCA9F71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3670806" y="5272670"/>
            <a:ext cx="5142117" cy="1185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78065D5C-CF1A-214F-9E42-B154C42A59B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16200000" flipH="1">
            <a:off x="5840141" y="-3376525"/>
            <a:ext cx="793682" cy="8311226"/>
          </a:xfrm>
          <a:prstGeom prst="bentConnector3">
            <a:avLst>
              <a:gd name="adj1" fmla="val -28802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C2683C30-DD62-AC48-8FB1-FD65BB6F6AE4}"/>
              </a:ext>
            </a:extLst>
          </p:cNvPr>
          <p:cNvCxnSpPr>
            <a:cxnSpLocks/>
            <a:stCxn id="11" idx="3"/>
            <a:endCxn id="15" idx="5"/>
          </p:cNvCxnSpPr>
          <p:nvPr/>
        </p:nvCxnSpPr>
        <p:spPr>
          <a:xfrm rot="5400000" flipH="1">
            <a:off x="6235938" y="3008079"/>
            <a:ext cx="11853" cy="6068383"/>
          </a:xfrm>
          <a:prstGeom prst="curvedConnector3">
            <a:avLst>
              <a:gd name="adj1" fmla="val -4597351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C67C9A7-C6B5-F04F-AD4A-80C1ABDAD5A9}"/>
              </a:ext>
            </a:extLst>
          </p:cNvPr>
          <p:cNvSpPr txBox="1"/>
          <p:nvPr/>
        </p:nvSpPr>
        <p:spPr>
          <a:xfrm>
            <a:off x="4882936" y="6135014"/>
            <a:ext cx="251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Sim, teste passou 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898B48-71C2-2D4E-A250-B7A5085EA891}"/>
              </a:ext>
            </a:extLst>
          </p:cNvPr>
          <p:cNvSpPr txBox="1"/>
          <p:nvPr/>
        </p:nvSpPr>
        <p:spPr>
          <a:xfrm>
            <a:off x="3956586" y="4605205"/>
            <a:ext cx="417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Rodar o teste pra ver se a </a:t>
            </a:r>
            <a:br>
              <a:rPr lang="pt-B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refatoração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não quebrou algo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F333446-CB0C-624C-9A2C-E991F96EE780}"/>
              </a:ext>
            </a:extLst>
          </p:cNvPr>
          <p:cNvCxnSpPr>
            <a:cxnSpLocks/>
            <a:stCxn id="11" idx="1"/>
            <a:endCxn id="59" idx="4"/>
          </p:cNvCxnSpPr>
          <p:nvPr/>
        </p:nvCxnSpPr>
        <p:spPr>
          <a:xfrm rot="16200000" flipV="1">
            <a:off x="6912592" y="2157386"/>
            <a:ext cx="702912" cy="4024016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D9D0F31-7CDB-A540-B061-A460F79399CE}"/>
              </a:ext>
            </a:extLst>
          </p:cNvPr>
          <p:cNvGrpSpPr/>
          <p:nvPr/>
        </p:nvGrpSpPr>
        <p:grpSpPr>
          <a:xfrm>
            <a:off x="3670806" y="1657944"/>
            <a:ext cx="3162468" cy="2159994"/>
            <a:chOff x="2120295" y="-171719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5ABE0E8-22CF-C449-B8F6-81DD843AB6C4}"/>
                </a:ext>
              </a:extLst>
            </p:cNvPr>
            <p:cNvSpPr/>
            <p:nvPr/>
          </p:nvSpPr>
          <p:spPr>
            <a:xfrm>
              <a:off x="2120295" y="-171719"/>
              <a:ext cx="3162468" cy="2159994"/>
            </a:xfrm>
            <a:prstGeom prst="ellipse">
              <a:avLst/>
            </a:prstGeom>
            <a:solidFill>
              <a:srgbClr val="FF0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05446017-1E47-2A4F-9C44-5ABB0385A158}"/>
                </a:ext>
              </a:extLst>
            </p:cNvPr>
            <p:cNvSpPr txBox="1"/>
            <p:nvPr/>
          </p:nvSpPr>
          <p:spPr>
            <a:xfrm>
              <a:off x="2583428" y="14460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solidFill>
                    <a:schemeClr val="bg1"/>
                  </a:solidFill>
                </a:rPr>
                <a:t>5. Red: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Corrigir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o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código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depois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da </a:t>
              </a:r>
              <a:r>
                <a:rPr lang="en-US" sz="2400" b="1" kern="1200" dirty="0" err="1">
                  <a:solidFill>
                    <a:schemeClr val="bg1"/>
                  </a:solidFill>
                </a:rPr>
                <a:t>falha</a:t>
              </a:r>
              <a:r>
                <a:rPr lang="en-US" sz="2400" b="1" kern="1200" dirty="0">
                  <a:solidFill>
                    <a:schemeClr val="bg1"/>
                  </a:solidFill>
                </a:rPr>
                <a:t> do teste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8946254-9D49-8F4A-BF1B-58D836C1BBC5}"/>
              </a:ext>
            </a:extLst>
          </p:cNvPr>
          <p:cNvSpPr txBox="1"/>
          <p:nvPr/>
        </p:nvSpPr>
        <p:spPr>
          <a:xfrm>
            <a:off x="6125979" y="3557523"/>
            <a:ext cx="295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Não, </a:t>
            </a:r>
          </a:p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teste não passou 😢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9A240678-ED82-DE4A-B74B-91F1E82FEA00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6833274" y="2737941"/>
            <a:ext cx="2781396" cy="1616485"/>
          </a:xfrm>
          <a:prstGeom prst="curvedConnector3">
            <a:avLst>
              <a:gd name="adj1" fmla="val 99583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C1920BB-34C4-3743-8A8D-CF6AAA182AD9}"/>
              </a:ext>
            </a:extLst>
          </p:cNvPr>
          <p:cNvSpPr txBox="1"/>
          <p:nvPr/>
        </p:nvSpPr>
        <p:spPr>
          <a:xfrm>
            <a:off x="10231049" y="3453265"/>
            <a:ext cx="174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Executar o Teste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C201FE2E-E4E2-B84D-9FE0-7E579FC7BA4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rot="16200000" flipV="1">
            <a:off x="1260255" y="3363355"/>
            <a:ext cx="1650432" cy="8203"/>
          </a:xfrm>
          <a:prstGeom prst="curved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0B5ABAA-D930-334E-86F6-FBA5806B9234}"/>
              </a:ext>
            </a:extLst>
          </p:cNvPr>
          <p:cNvSpPr txBox="1"/>
          <p:nvPr/>
        </p:nvSpPr>
        <p:spPr>
          <a:xfrm>
            <a:off x="346792" y="2815099"/>
            <a:ext cx="1742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Se já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refatorou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e o teste passou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D8F88D-94E3-394A-80CA-B0BEBFE88123}"/>
              </a:ext>
            </a:extLst>
          </p:cNvPr>
          <p:cNvGrpSpPr/>
          <p:nvPr/>
        </p:nvGrpSpPr>
        <p:grpSpPr>
          <a:xfrm>
            <a:off x="8811361" y="1175929"/>
            <a:ext cx="3162468" cy="2159994"/>
            <a:chOff x="3813120" y="2733821"/>
            <a:chExt cx="3162468" cy="2159994"/>
          </a:xfrm>
          <a:scene3d>
            <a:camera prst="orthographicFront"/>
            <a:lightRig rig="chilly" dir="t"/>
          </a:scene3d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A20D83-4194-3444-A9DC-B8C7BE23FAD5}"/>
                </a:ext>
              </a:extLst>
            </p:cNvPr>
            <p:cNvSpPr/>
            <p:nvPr/>
          </p:nvSpPr>
          <p:spPr>
            <a:xfrm>
              <a:off x="3813120" y="2733821"/>
              <a:ext cx="3162468" cy="2159994"/>
            </a:xfrm>
            <a:prstGeom prst="ellipse">
              <a:avLst/>
            </a:prstGeom>
            <a:solidFill>
              <a:schemeClr val="tx2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745"/>
                <a:satOff val="-9386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7E3C0402-4748-6B44-A869-66660773BBF2}"/>
                </a:ext>
              </a:extLst>
            </p:cNvPr>
            <p:cNvSpPr txBox="1"/>
            <p:nvPr/>
          </p:nvSpPr>
          <p:spPr>
            <a:xfrm>
              <a:off x="4276253" y="3050145"/>
              <a:ext cx="2236202" cy="152734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bg1"/>
                  </a:solidFill>
                </a:rPr>
                <a:t>2. </a:t>
              </a:r>
              <a:r>
                <a:rPr lang="en-US" sz="2400" b="1" dirty="0" err="1">
                  <a:solidFill>
                    <a:schemeClr val="bg1"/>
                  </a:solidFill>
                </a:rPr>
                <a:t>Escrever</a:t>
              </a:r>
              <a:r>
                <a:rPr lang="en-US" sz="2400" b="1" dirty="0">
                  <a:solidFill>
                    <a:schemeClr val="bg1"/>
                  </a:solidFill>
                </a:rPr>
                <a:t> o </a:t>
              </a:r>
              <a:r>
                <a:rPr lang="en-US" sz="2400" b="1" dirty="0" err="1">
                  <a:solidFill>
                    <a:schemeClr val="bg1"/>
                  </a:solidFill>
                </a:rPr>
                <a:t>mínimo</a:t>
              </a:r>
              <a:r>
                <a:rPr lang="en-US" sz="2400" b="1" dirty="0">
                  <a:solidFill>
                    <a:schemeClr val="bg1"/>
                  </a:solidFill>
                </a:rPr>
                <a:t> de </a:t>
              </a:r>
              <a:r>
                <a:rPr lang="en-US" sz="2400" b="1" dirty="0" err="1">
                  <a:solidFill>
                    <a:schemeClr val="bg1"/>
                  </a:solidFill>
                </a:rPr>
                <a:t>código</a:t>
              </a:r>
              <a:r>
                <a:rPr lang="en-US" sz="2400" b="1" dirty="0">
                  <a:solidFill>
                    <a:schemeClr val="bg1"/>
                  </a:solidFill>
                </a:rPr>
                <a:t> pro teste </a:t>
              </a:r>
              <a:r>
                <a:rPr lang="en-US" sz="2400" b="1" dirty="0" err="1">
                  <a:solidFill>
                    <a:schemeClr val="bg1"/>
                  </a:solidFill>
                </a:rPr>
                <a:t>passar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Curved Connector 25">
            <a:extLst>
              <a:ext uri="{FF2B5EF4-FFF2-40B4-BE49-F238E27FC236}">
                <a16:creationId xmlns:a16="http://schemas.microsoft.com/office/drawing/2014/main" id="{3B1B0D01-2DB5-D247-9990-0060B076C1A8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10392595" y="3335923"/>
            <a:ext cx="1562" cy="86860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B27E8C-900C-774C-876B-224A0BBC9360}"/>
              </a:ext>
            </a:extLst>
          </p:cNvPr>
          <p:cNvSpPr txBox="1"/>
          <p:nvPr/>
        </p:nvSpPr>
        <p:spPr>
          <a:xfrm>
            <a:off x="6909897" y="2153445"/>
            <a:ext cx="174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Executar o Teste</a:t>
            </a:r>
          </a:p>
        </p:txBody>
      </p:sp>
    </p:spTree>
    <p:extLst>
      <p:ext uri="{BB962C8B-B14F-4D97-AF65-F5344CB8AC3E}">
        <p14:creationId xmlns:p14="http://schemas.microsoft.com/office/powerpoint/2010/main" val="320411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8" y="2674255"/>
            <a:ext cx="9129009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mas escrevendo testes vou gastar o dobro de tempo pra desenvolver o sistema... 😒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47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rmAutofit lnSpcReduction="10000"/>
          </a:bodyPr>
          <a:lstStyle/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Normalmente gasta-se mais tempo resolvendo problemas do que escrevendo testes para tentar </a:t>
            </a:r>
            <a:r>
              <a:rPr lang="pt-PT" sz="28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detectar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tais problemas o quanto antes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Escrever os testes antes de escrever o código é mais fácil pois você ainda está com a solução fresca na mente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Tentar resolver um problema semanas ou meses depois é </a:t>
            </a:r>
            <a:r>
              <a:rPr lang="pt-PT" sz="2800" b="1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muuuuuuuuuuuuuuuito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mais difícil e toma muito mais tempo!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Por fim, sabendo que há um conjunto de testes, você se sente mais à vontade para </a:t>
            </a:r>
            <a:r>
              <a:rPr lang="pt-PT" sz="28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refatorar</a:t>
            </a:r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 (melhorar, reorganizar) o código.</a:t>
            </a:r>
          </a:p>
          <a:p>
            <a:r>
              <a:rPr lang="pt-PT" sz="2800" dirty="0">
                <a:solidFill>
                  <a:schemeClr val="bg1"/>
                </a:solidFill>
                <a:effectLst>
                  <a:outerShdw dist="38100" dir="2700000" algn="tl" rotWithShape="0">
                    <a:schemeClr val="tx1">
                      <a:alpha val="40000"/>
                    </a:schemeClr>
                  </a:outerShdw>
                </a:effectLst>
              </a:rPr>
              <a:t>Isto principalmente se o código não é seu.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50" y="-371063"/>
            <a:ext cx="4363386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Não tem mas!!!!</a:t>
            </a:r>
            <a:endParaRPr lang="pt-BR" i="1" cap="none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err="1">
                <a:solidFill>
                  <a:schemeClr val="bg1"/>
                </a:solidFill>
              </a:rPr>
              <a:t>Desenvolvimento</a:t>
            </a:r>
            <a:r>
              <a:rPr lang="en-US" sz="2800">
                <a:solidFill>
                  <a:schemeClr val="bg1"/>
                </a:solidFill>
              </a:rPr>
              <a:t> de software </a:t>
            </a:r>
            <a:r>
              <a:rPr lang="en-US" sz="2800" err="1">
                <a:solidFill>
                  <a:schemeClr val="bg1"/>
                </a:solidFill>
              </a:rPr>
              <a:t>orientados</a:t>
            </a:r>
            <a:r>
              <a:rPr lang="en-US" sz="2800">
                <a:solidFill>
                  <a:schemeClr val="bg1"/>
                </a:solidFill>
              </a:rPr>
              <a:t> a </a:t>
            </a:r>
            <a:r>
              <a:rPr lang="en-US" sz="2800" err="1">
                <a:solidFill>
                  <a:schemeClr val="bg1"/>
                </a:solidFill>
              </a:rPr>
              <a:t>objetos</a:t>
            </a:r>
            <a:r>
              <a:rPr lang="en-US" sz="2800">
                <a:solidFill>
                  <a:schemeClr val="bg1"/>
                </a:solidFill>
              </a:rPr>
              <a:t>, </a:t>
            </a:r>
            <a:r>
              <a:rPr lang="en-US" sz="2800" err="1">
                <a:solidFill>
                  <a:schemeClr val="bg1"/>
                </a:solidFill>
              </a:rPr>
              <a:t>guiado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por</a:t>
            </a:r>
            <a:r>
              <a:rPr lang="en-US" sz="2800">
                <a:solidFill>
                  <a:schemeClr val="bg1"/>
                </a:solidFill>
              </a:rPr>
              <a:t> testes”. Steve Freeman.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Limpo</a:t>
            </a:r>
            <a:r>
              <a:rPr lang="en-US" sz="2800">
                <a:solidFill>
                  <a:schemeClr val="bg1"/>
                </a:solidFill>
              </a:rPr>
              <a:t>”, Robert Martin.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Refatoração: Aperfeiçoando o Projeto</a:t>
            </a:r>
            <a:r>
              <a:rPr lang="en-US" sz="2800">
                <a:solidFill>
                  <a:schemeClr val="bg1"/>
                </a:solidFill>
              </a:rPr>
              <a:t> de Código </a:t>
            </a:r>
            <a:r>
              <a:rPr lang="en-US" sz="2800" err="1">
                <a:solidFill>
                  <a:schemeClr val="bg1"/>
                </a:solidFill>
              </a:rPr>
              <a:t>Existente</a:t>
            </a:r>
            <a:r>
              <a:rPr lang="en-US" sz="2800">
                <a:solidFill>
                  <a:schemeClr val="bg1"/>
                </a:solidFill>
              </a:rPr>
              <a:t>”, Martin Fowler.</a:t>
            </a:r>
          </a:p>
          <a:p>
            <a:r>
              <a:rPr lang="en-US" sz="2800" err="1">
                <a:solidFill>
                  <a:schemeClr val="bg1"/>
                </a:solidFill>
              </a:rPr>
              <a:t>Livro</a:t>
            </a:r>
            <a:r>
              <a:rPr lang="en-US" sz="2800">
                <a:solidFill>
                  <a:schemeClr val="bg1"/>
                </a:solidFill>
              </a:rPr>
              <a:t> “</a:t>
            </a:r>
            <a:r>
              <a:rPr lang="en-US" sz="2800" u="sng">
                <a:solidFill>
                  <a:schemeClr val="bg1"/>
                </a:solidFill>
              </a:rPr>
              <a:t>TDD: </a:t>
            </a:r>
            <a:r>
              <a:rPr lang="en-US" sz="2800" u="sng" err="1">
                <a:solidFill>
                  <a:schemeClr val="bg1"/>
                </a:solidFill>
              </a:rPr>
              <a:t>Desenvolvimento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Guiado</a:t>
            </a:r>
            <a:r>
              <a:rPr lang="en-US" sz="2800" u="sng">
                <a:solidFill>
                  <a:schemeClr val="bg1"/>
                </a:solidFill>
              </a:rPr>
              <a:t> </a:t>
            </a:r>
            <a:r>
              <a:rPr lang="en-US" sz="2800" u="sng" err="1">
                <a:solidFill>
                  <a:schemeClr val="bg1"/>
                </a:solidFill>
              </a:rPr>
              <a:t>por</a:t>
            </a:r>
            <a:r>
              <a:rPr lang="en-US" sz="2800" u="sng">
                <a:solidFill>
                  <a:schemeClr val="bg1"/>
                </a:solidFill>
              </a:rPr>
              <a:t> Testes</a:t>
            </a:r>
            <a:r>
              <a:rPr lang="en-US" sz="2800">
                <a:solidFill>
                  <a:schemeClr val="bg1"/>
                </a:solidFill>
              </a:rPr>
              <a:t>”, Kent Beck.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" y="9516"/>
            <a:ext cx="12153724" cy="878666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O que esse código faz exatamente?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253169"/>
            <a:ext cx="6576951" cy="47166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err="1"/>
              <a:t>boolean</a:t>
            </a:r>
            <a:r>
              <a:rPr lang="en-US"/>
              <a:t> </a:t>
            </a:r>
            <a:r>
              <a:rPr lang="en-US" err="1"/>
              <a:t>isCpfValido</a:t>
            </a:r>
            <a:r>
              <a:rPr lang="en-US"/>
              <a:t>(String </a:t>
            </a:r>
            <a:r>
              <a:rPr lang="en-US" err="1"/>
              <a:t>cpf</a:t>
            </a:r>
            <a:r>
              <a:rPr lang="en-US"/>
              <a:t>) {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err="1"/>
              <a:t>int</a:t>
            </a:r>
            <a:r>
              <a:rPr lang="en-US"/>
              <a:t> d1, d2, resto, d;</a:t>
            </a:r>
          </a:p>
          <a:p>
            <a:pPr marL="0" indent="0">
              <a:buNone/>
            </a:pPr>
            <a:r>
              <a:rPr lang="en-US"/>
              <a:t>  String res, v;</a:t>
            </a:r>
          </a:p>
          <a:p>
            <a:pPr marL="0" indent="0">
              <a:buNone/>
            </a:pPr>
            <a:r>
              <a:rPr lang="en-US"/>
              <a:t>  d1 = d2 = 0;</a:t>
            </a:r>
          </a:p>
          <a:p>
            <a:pPr marL="0" indent="0">
              <a:buNone/>
            </a:pPr>
            <a:r>
              <a:rPr lang="en-US"/>
              <a:t>  digito1 = digito2 = resto = 0;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for (</a:t>
            </a:r>
            <a:r>
              <a:rPr lang="en-US" err="1"/>
              <a:t>int</a:t>
            </a:r>
            <a:r>
              <a:rPr lang="en-US"/>
              <a:t> n = 1; count &lt; </a:t>
            </a:r>
            <a:r>
              <a:rPr lang="en-US" err="1"/>
              <a:t>cpf.length</a:t>
            </a:r>
            <a:r>
              <a:rPr lang="en-US"/>
              <a:t>() - 1; n++) {</a:t>
            </a:r>
          </a:p>
          <a:p>
            <a:pPr marL="0" indent="0">
              <a:buNone/>
            </a:pPr>
            <a:r>
              <a:rPr lang="en-US"/>
              <a:t>   d = </a:t>
            </a:r>
            <a:r>
              <a:rPr lang="en-US" err="1"/>
              <a:t>Integer.valueOf</a:t>
            </a:r>
            <a:r>
              <a:rPr lang="en-US"/>
              <a:t>(</a:t>
            </a:r>
            <a:r>
              <a:rPr lang="en-US" err="1"/>
              <a:t>cpf.substring</a:t>
            </a:r>
            <a:r>
              <a:rPr lang="en-US"/>
              <a:t>(n - 1, n)).</a:t>
            </a:r>
            <a:r>
              <a:rPr lang="en-US" err="1"/>
              <a:t>intValue</a:t>
            </a:r>
            <a:r>
              <a:rPr lang="en-US"/>
              <a:t>();</a:t>
            </a:r>
          </a:p>
          <a:p>
            <a:pPr marL="0" indent="0">
              <a:buNone/>
            </a:pPr>
            <a:r>
              <a:rPr lang="en-US"/>
              <a:t>   d1 = d1 + (11 - count) * d;</a:t>
            </a:r>
          </a:p>
          <a:p>
            <a:pPr marL="0" indent="0">
              <a:buNone/>
            </a:pPr>
            <a:r>
              <a:rPr lang="en-US"/>
              <a:t>   d2 = d2 + (12 - count) * d;</a:t>
            </a:r>
          </a:p>
          <a:p>
            <a:pPr marL="0" indent="0">
              <a:buNone/>
            </a:pPr>
            <a:r>
              <a:rPr lang="en-US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595244" y="1253169"/>
            <a:ext cx="5576773" cy="4716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resto = (d1 % 11);</a:t>
            </a:r>
          </a:p>
          <a:p>
            <a:pPr marL="0" indent="0">
              <a:buNone/>
            </a:pPr>
            <a:r>
              <a:rPr lang="en-US"/>
              <a:t>  d1 = resto &lt; 2 ? 0 : 11 - resto;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d2 += 2 * d1;</a:t>
            </a:r>
          </a:p>
          <a:p>
            <a:pPr marL="0" indent="0">
              <a:buNone/>
            </a:pPr>
            <a:r>
              <a:rPr lang="en-US"/>
              <a:t>  resto = (d2 % 11);</a:t>
            </a:r>
          </a:p>
          <a:p>
            <a:pPr marL="0" indent="0">
              <a:buNone/>
            </a:pPr>
            <a:r>
              <a:rPr lang="en-US"/>
              <a:t>  d2 = resto &lt; 2 ? 0 : 11 - resto;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v = </a:t>
            </a:r>
            <a:r>
              <a:rPr lang="en-US" err="1"/>
              <a:t>cpf.substring</a:t>
            </a:r>
            <a:r>
              <a:rPr lang="en-US"/>
              <a:t>(</a:t>
            </a:r>
            <a:r>
              <a:rPr lang="en-US" err="1"/>
              <a:t>cpf.length</a:t>
            </a:r>
            <a:r>
              <a:rPr lang="en-US"/>
              <a:t>() - 2, </a:t>
            </a:r>
            <a:r>
              <a:rPr lang="en-US" err="1"/>
              <a:t>cpf.length</a:t>
            </a:r>
            <a:r>
              <a:rPr lang="en-US"/>
              <a:t>());</a:t>
            </a:r>
          </a:p>
          <a:p>
            <a:pPr marL="0" indent="0">
              <a:buNone/>
            </a:pPr>
            <a:r>
              <a:rPr lang="en-US"/>
              <a:t>  res = </a:t>
            </a:r>
            <a:r>
              <a:rPr lang="en-US" err="1"/>
              <a:t>String.valueOf</a:t>
            </a:r>
            <a:r>
              <a:rPr lang="en-US"/>
              <a:t>(d1) + </a:t>
            </a:r>
            <a:r>
              <a:rPr lang="en-US" err="1"/>
              <a:t>String.valueOf</a:t>
            </a:r>
            <a:r>
              <a:rPr lang="en-US"/>
              <a:t>(d2);</a:t>
            </a:r>
          </a:p>
          <a:p>
            <a:pPr marL="0" indent="0">
              <a:buNone/>
            </a:pPr>
            <a:r>
              <a:rPr lang="en-US"/>
              <a:t>  return </a:t>
            </a:r>
            <a:r>
              <a:rPr lang="en-US" err="1"/>
              <a:t>v.equals</a:t>
            </a:r>
            <a:r>
              <a:rPr lang="en-US"/>
              <a:t>(res);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8EEC-1EEC-D84E-B800-1AE4540E613A}"/>
              </a:ext>
            </a:extLst>
          </p:cNvPr>
          <p:cNvSpPr txBox="1"/>
          <p:nvPr/>
        </p:nvSpPr>
        <p:spPr>
          <a:xfrm>
            <a:off x="907376" y="6018488"/>
            <a:ext cx="1050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rgbClr val="FFFF00"/>
                </a:solidFill>
              </a:rPr>
              <a:t>Código obtido de </a:t>
            </a:r>
            <a:r>
              <a:rPr lang="pt-BR" sz="240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http://www.guj.com.br/t/validar-cpf/56329</a:t>
            </a:r>
            <a:r>
              <a:rPr lang="pt-BR" sz="2400">
                <a:solidFill>
                  <a:srgbClr val="FFFF00"/>
                </a:solidFill>
              </a:rPr>
              <a:t>, </a:t>
            </a:r>
            <a:br>
              <a:rPr lang="pt-BR" sz="2400">
                <a:solidFill>
                  <a:srgbClr val="FFFF00"/>
                </a:solidFill>
              </a:rPr>
            </a:br>
            <a:r>
              <a:rPr lang="pt-BR" sz="2400">
                <a:solidFill>
                  <a:srgbClr val="FFFF00"/>
                </a:solidFill>
              </a:rPr>
              <a:t>que originalmente é muito mais horrível que isso 🥺</a:t>
            </a:r>
          </a:p>
        </p:txBody>
      </p:sp>
    </p:spTree>
    <p:extLst>
      <p:ext uri="{BB962C8B-B14F-4D97-AF65-F5344CB8AC3E}">
        <p14:creationId xmlns:p14="http://schemas.microsoft.com/office/powerpoint/2010/main" val="22729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E agora?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918355"/>
            <a:ext cx="6369257" cy="45787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public </a:t>
            </a:r>
            <a:r>
              <a:rPr lang="en-US" err="1"/>
              <a:t>boolean</a:t>
            </a:r>
            <a:r>
              <a:rPr lang="en-US"/>
              <a:t> </a:t>
            </a:r>
            <a:r>
              <a:rPr lang="en-US" err="1"/>
              <a:t>isCpfValido</a:t>
            </a:r>
            <a:r>
              <a:rPr lang="en-US"/>
              <a:t>(String </a:t>
            </a:r>
            <a:r>
              <a:rPr lang="en-US" err="1"/>
              <a:t>cpf</a:t>
            </a:r>
            <a:r>
              <a:rPr lang="en-US"/>
              <a:t>) {</a:t>
            </a:r>
          </a:p>
          <a:p>
            <a:pPr marL="0" indent="0">
              <a:buNone/>
            </a:pPr>
            <a:r>
              <a:rPr lang="en-US"/>
              <a:t>  //Remove </a:t>
            </a:r>
            <a:r>
              <a:rPr lang="en-US" err="1"/>
              <a:t>caracteres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numéricos</a:t>
            </a:r>
            <a:r>
              <a:rPr lang="en-US"/>
              <a:t> do CPF 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err="1"/>
              <a:t>cpf</a:t>
            </a:r>
            <a:r>
              <a:rPr lang="en-US"/>
              <a:t> = </a:t>
            </a:r>
            <a:r>
              <a:rPr lang="en-US" err="1"/>
              <a:t>cpf.replaceAll</a:t>
            </a:r>
            <a:r>
              <a:rPr lang="en-US"/>
              <a:t>("\\D", "");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if (</a:t>
            </a:r>
            <a:r>
              <a:rPr lang="en-US" err="1"/>
              <a:t>cpf.length</a:t>
            </a:r>
            <a:r>
              <a:rPr lang="en-US"/>
              <a:t>() != 11)</a:t>
            </a:r>
          </a:p>
          <a:p>
            <a:pPr marL="0" indent="0">
              <a:buNone/>
            </a:pPr>
            <a:r>
              <a:rPr lang="en-US"/>
              <a:t>      return false;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</a:t>
            </a:r>
            <a:r>
              <a:rPr lang="en-US" err="1"/>
              <a:t>int</a:t>
            </a:r>
            <a:r>
              <a:rPr lang="en-US"/>
              <a:t> d1 = </a:t>
            </a:r>
            <a:r>
              <a:rPr lang="en-US" err="1"/>
              <a:t>calculaDigito</a:t>
            </a:r>
            <a:r>
              <a:rPr lang="en-US"/>
              <a:t>(</a:t>
            </a:r>
            <a:r>
              <a:rPr lang="en-US" err="1"/>
              <a:t>cpf</a:t>
            </a:r>
            <a:r>
              <a:rPr lang="en-US"/>
              <a:t>, 9);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US" err="1"/>
              <a:t>int</a:t>
            </a:r>
            <a:r>
              <a:rPr lang="en-US"/>
              <a:t> d2 = </a:t>
            </a:r>
            <a:r>
              <a:rPr lang="en-US" err="1"/>
              <a:t>calculaDigito</a:t>
            </a:r>
            <a:r>
              <a:rPr lang="en-US"/>
              <a:t>(</a:t>
            </a:r>
            <a:r>
              <a:rPr lang="en-US" err="1"/>
              <a:t>cpf</a:t>
            </a:r>
            <a:r>
              <a:rPr lang="en-US"/>
              <a:t>, 10);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160525" y="1918355"/>
            <a:ext cx="6029739" cy="4578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 String </a:t>
            </a:r>
            <a:r>
              <a:rPr lang="en-US" err="1"/>
              <a:t>digitosCalculados</a:t>
            </a:r>
            <a:r>
              <a:rPr lang="en-US"/>
              <a:t> = </a:t>
            </a:r>
            <a:br>
              <a:rPr lang="en-US"/>
            </a:br>
            <a:r>
              <a:rPr lang="en-US"/>
              <a:t>                </a:t>
            </a:r>
            <a:r>
              <a:rPr lang="en-US" err="1"/>
              <a:t>String.valueOf</a:t>
            </a:r>
            <a:r>
              <a:rPr lang="en-US"/>
              <a:t>(d1) +   </a:t>
            </a:r>
            <a:r>
              <a:rPr lang="en-US" err="1"/>
              <a:t>String.valueOf</a:t>
            </a:r>
            <a:r>
              <a:rPr lang="en-US"/>
              <a:t>(d2);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String </a:t>
            </a:r>
            <a:r>
              <a:rPr lang="en-US" err="1"/>
              <a:t>digitosExistentes</a:t>
            </a:r>
            <a:r>
              <a:rPr lang="en-US"/>
              <a:t> = </a:t>
            </a:r>
            <a:br>
              <a:rPr lang="en-US"/>
            </a:br>
            <a:r>
              <a:rPr lang="en-US"/>
              <a:t>                 </a:t>
            </a:r>
            <a:r>
              <a:rPr lang="en-US" err="1"/>
              <a:t>cpf.substring</a:t>
            </a:r>
            <a:r>
              <a:rPr lang="en-US"/>
              <a:t>(</a:t>
            </a:r>
            <a:r>
              <a:rPr lang="en-US" err="1"/>
              <a:t>cpf.length</a:t>
            </a:r>
            <a:r>
              <a:rPr lang="en-US"/>
              <a:t>()-2, </a:t>
            </a:r>
            <a:r>
              <a:rPr lang="en-US" err="1"/>
              <a:t>cpf.length</a:t>
            </a:r>
            <a:r>
              <a:rPr lang="en-US"/>
              <a:t>());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return </a:t>
            </a:r>
            <a:r>
              <a:rPr lang="en-US" err="1"/>
              <a:t>digitosExistentes.equals</a:t>
            </a:r>
            <a:r>
              <a:rPr lang="en-US"/>
              <a:t>(</a:t>
            </a:r>
            <a:r>
              <a:rPr lang="en-US" err="1"/>
              <a:t>digitosCalculados</a:t>
            </a:r>
            <a:r>
              <a:rPr lang="en-US"/>
              <a:t>);</a:t>
            </a:r>
          </a:p>
          <a:p>
            <a:pPr marL="0" indent="0">
              <a:buNone/>
            </a:pPr>
            <a:r>
              <a:rPr lang="en-U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7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44" y="2358886"/>
            <a:ext cx="9530038" cy="3777622"/>
          </a:xfrm>
        </p:spPr>
        <p:txBody>
          <a:bodyPr>
            <a:normAutofit/>
          </a:bodyPr>
          <a:lstStyle/>
          <a:p>
            <a:r>
              <a:rPr lang="pt-BR" sz="2200"/>
              <a:t>Métodos precisam ser pequenos e realizar uma única tarefa</a:t>
            </a:r>
          </a:p>
          <a:p>
            <a:r>
              <a:rPr lang="pt-BR" sz="2200"/>
              <a:t>Isto é uma boa prática enfatizada pelo </a:t>
            </a:r>
            <a:r>
              <a:rPr lang="pt-BR" sz="2200" i="1"/>
              <a:t>Clean </a:t>
            </a:r>
            <a:r>
              <a:rPr lang="pt-BR" sz="2200" i="1" err="1"/>
              <a:t>Code</a:t>
            </a:r>
            <a:r>
              <a:rPr lang="pt-BR" sz="2200"/>
              <a:t> (Código Limpo)</a:t>
            </a:r>
          </a:p>
          <a:p>
            <a:r>
              <a:rPr lang="pt-BR" sz="2200"/>
              <a:t>Precisam seguir o Princípio da Responsabilidade Única (</a:t>
            </a:r>
            <a:r>
              <a:rPr lang="pt-BR" sz="2200" i="1">
                <a:hlinkClick r:id="rId2"/>
              </a:rPr>
              <a:t>Single Responsibility Principle</a:t>
            </a:r>
            <a:r>
              <a:rPr lang="pt-BR" sz="2200" i="1"/>
              <a:t> – SRP: </a:t>
            </a:r>
            <a:r>
              <a:rPr lang="pt-BR" sz="2200"/>
              <a:t>um dos 5 </a:t>
            </a:r>
            <a:r>
              <a:rPr lang="pt-BR" sz="2200">
                <a:hlinkClick r:id="rId3"/>
              </a:rPr>
              <a:t>Princípios SOLID</a:t>
            </a:r>
            <a:r>
              <a:rPr lang="pt-BR" sz="2200"/>
              <a:t>)</a:t>
            </a:r>
          </a:p>
          <a:p>
            <a:r>
              <a:rPr lang="pt-BR" sz="2200"/>
              <a:t>Um método longo normalmente é </a:t>
            </a:r>
            <a:r>
              <a:rPr lang="pt-BR" sz="2200" err="1"/>
              <a:t>difícel</a:t>
            </a:r>
            <a:r>
              <a:rPr lang="pt-BR" sz="2200"/>
              <a:t> de ler</a:t>
            </a:r>
          </a:p>
          <a:p>
            <a:r>
              <a:rPr lang="en-US" sz="2000"/>
              <a:t>Ward Cunningham </a:t>
            </a:r>
            <a:r>
              <a:rPr lang="en-US" sz="2000" err="1"/>
              <a:t>criou</a:t>
            </a:r>
            <a:r>
              <a:rPr lang="en-US" sz="2000"/>
              <a:t> </a:t>
            </a:r>
            <a:r>
              <a:rPr lang="en-US" sz="2000" err="1"/>
              <a:t>uma</a:t>
            </a:r>
            <a:r>
              <a:rPr lang="en-US" sz="2000"/>
              <a:t> </a:t>
            </a:r>
            <a:r>
              <a:rPr lang="en-US" sz="2000" err="1"/>
              <a:t>expressão</a:t>
            </a:r>
            <a:r>
              <a:rPr lang="en-US" sz="2000"/>
              <a:t> </a:t>
            </a:r>
            <a:r>
              <a:rPr lang="en-US" sz="2000" err="1"/>
              <a:t>pra</a:t>
            </a:r>
            <a:r>
              <a:rPr lang="en-US" sz="2000"/>
              <a:t> </a:t>
            </a:r>
            <a:r>
              <a:rPr lang="en-US" sz="2000" err="1"/>
              <a:t>isso</a:t>
            </a:r>
            <a:r>
              <a:rPr lang="en-US" sz="2000"/>
              <a:t>: </a:t>
            </a:r>
            <a:r>
              <a:rPr lang="en-US" sz="2000">
                <a:hlinkClick r:id="rId4"/>
              </a:rPr>
              <a:t>God method / God class</a:t>
            </a:r>
            <a:r>
              <a:rPr lang="pt-BR" sz="2000"/>
              <a:t> </a:t>
            </a:r>
          </a:p>
          <a:p>
            <a:r>
              <a:rPr lang="pt-BR" sz="2200"/>
              <a:t>Ele é o inventor dos </a:t>
            </a:r>
            <a:r>
              <a:rPr lang="pt-BR" sz="2200" err="1"/>
              <a:t>Wikis</a:t>
            </a:r>
            <a:r>
              <a:rPr lang="pt-BR" sz="2200"/>
              <a:t> (que deu origem à </a:t>
            </a:r>
            <a:r>
              <a:rPr lang="pt-BR" sz="2200" err="1"/>
              <a:t>Wikipedia</a:t>
            </a:r>
            <a:r>
              <a:rPr lang="pt-BR" sz="2200"/>
              <a:t>) e pioneiro em Padrões de Projetos (Design </a:t>
            </a:r>
            <a:r>
              <a:rPr lang="pt-BR" sz="2200" err="1"/>
              <a:t>Patterns</a:t>
            </a:r>
            <a:r>
              <a:rPr lang="pt-BR" sz="22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E8F932-F932-4849-977C-B1F0AE8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84" y="2788170"/>
            <a:ext cx="3925862" cy="405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94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44" y="1618938"/>
            <a:ext cx="9530038" cy="4517570"/>
          </a:xfrm>
        </p:spPr>
        <p:txBody>
          <a:bodyPr>
            <a:normAutofit/>
          </a:bodyPr>
          <a:lstStyle/>
          <a:p>
            <a:r>
              <a:rPr lang="pt-BR" sz="2200"/>
              <a:t>Frequentemente, métodos longos escondem muito código duplicado</a:t>
            </a:r>
          </a:p>
          <a:p>
            <a:r>
              <a:rPr lang="pt-BR" sz="2200"/>
              <a:t>Causa retrabalho e demora no desenvolvimento de software</a:t>
            </a:r>
          </a:p>
          <a:p>
            <a:r>
              <a:rPr lang="pt-BR" sz="2200"/>
              <a:t>Dificulta o teste do software: seria preciso testar cada cópia</a:t>
            </a:r>
          </a:p>
          <a:p>
            <a:r>
              <a:rPr lang="pt-BR" sz="2200"/>
              <a:t>Se um cópia estiver errada, é preciso corrigir todas: retrabalho</a:t>
            </a:r>
          </a:p>
          <a:p>
            <a:r>
              <a:rPr lang="pt-BR" sz="2200"/>
              <a:t>É maligno: ele vai tramar contra você! 😱😭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24F2-ECA8-2F42-9DB8-8FDDC2CADE2D}"/>
              </a:ext>
            </a:extLst>
          </p:cNvPr>
          <p:cNvSpPr txBox="1"/>
          <p:nvPr/>
        </p:nvSpPr>
        <p:spPr>
          <a:xfrm>
            <a:off x="4428626" y="65944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/>
              <a:t>Imagem: </a:t>
            </a:r>
            <a:r>
              <a:rPr lang="pt-BR" sz="1000" err="1"/>
              <a:t>http</a:t>
            </a:r>
            <a:r>
              <a:rPr lang="pt-BR" sz="1000"/>
              <a:t>://</a:t>
            </a:r>
            <a:r>
              <a:rPr lang="pt-BR" sz="1000" err="1"/>
              <a:t>arenaxlsm.wikia.com</a:t>
            </a:r>
            <a:r>
              <a:rPr lang="pt-BR" sz="1000"/>
              <a:t>/</a:t>
            </a:r>
            <a:r>
              <a:rPr lang="pt-BR" sz="1000" err="1"/>
              <a:t>wiki</a:t>
            </a:r>
            <a:r>
              <a:rPr lang="pt-BR" sz="1000"/>
              <a:t>/</a:t>
            </a:r>
            <a:r>
              <a:rPr lang="pt-BR" sz="1000" err="1"/>
              <a:t>The_Ultimate_Evil</a:t>
            </a:r>
            <a:endParaRPr lang="pt-BR" sz="1000"/>
          </a:p>
        </p:txBody>
      </p:sp>
    </p:spTree>
    <p:extLst>
      <p:ext uri="{BB962C8B-B14F-4D97-AF65-F5344CB8AC3E}">
        <p14:creationId xmlns:p14="http://schemas.microsoft.com/office/powerpoint/2010/main" val="2694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9CE09-87C5-5C44-8158-D87CCAF3CDA5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8" name="Picture 7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44D9CC88-CE60-F340-B892-6AE077E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E7812-7F0F-6040-BA40-0CBFFF98D09F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Tá inventando moda. </a:t>
              </a:r>
              <a:br>
                <a:rPr lang="pt-BR" sz="2000" b="1">
                  <a:solidFill>
                    <a:schemeClr val="bg1"/>
                  </a:solidFill>
                </a:rPr>
              </a:br>
              <a:r>
                <a:rPr lang="pt-BR" sz="2000" b="1">
                  <a:solidFill>
                    <a:schemeClr val="bg1"/>
                  </a:solidFill>
                </a:rPr>
                <a:t>Software não é tomate pra apodrecer!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65B3DF-80EC-B440-9A46-990AF8BAC4E8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154" y="1304843"/>
            <a:ext cx="9530038" cy="4517570"/>
          </a:xfrm>
        </p:spPr>
        <p:txBody>
          <a:bodyPr>
            <a:normAutofit/>
          </a:bodyPr>
          <a:lstStyle/>
          <a:p>
            <a:r>
              <a:rPr lang="pt-BR" sz="2200">
                <a:solidFill>
                  <a:schemeClr val="bg1"/>
                </a:solidFill>
              </a:rPr>
              <a:t>Leva ao apodrecimento do software!</a:t>
            </a:r>
          </a:p>
          <a:p>
            <a:r>
              <a:rPr lang="pt-BR">
                <a:solidFill>
                  <a:schemeClr val="bg1"/>
                </a:solidFill>
              </a:rPr>
              <a:t>O código pode degradar a um ponto que manutenção tende a gerar mais bugs.</a:t>
            </a:r>
            <a:endParaRPr lang="pt-BR" sz="2200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É isso mesmo. Existe até o termo </a:t>
            </a:r>
            <a:r>
              <a:rPr lang="pt-BR" i="1">
                <a:solidFill>
                  <a:schemeClr val="bg1"/>
                </a:solidFill>
                <a:hlinkClick r:id="rId3"/>
              </a:rPr>
              <a:t>Software Rot</a:t>
            </a:r>
            <a:r>
              <a:rPr lang="pt-BR" i="1">
                <a:solidFill>
                  <a:schemeClr val="bg1"/>
                </a:solidFill>
              </a:rPr>
              <a:t>.</a:t>
            </a:r>
          </a:p>
          <a:p>
            <a:r>
              <a:rPr lang="pt-BR" i="1">
                <a:solidFill>
                  <a:schemeClr val="bg1"/>
                </a:solidFill>
              </a:rPr>
              <a:t>Em alguns casos, pode ser mais fácil criar um novo software.</a:t>
            </a:r>
          </a:p>
          <a:p>
            <a:r>
              <a:rPr lang="pt-BR" i="1">
                <a:solidFill>
                  <a:schemeClr val="bg1"/>
                </a:solidFill>
              </a:rPr>
              <a:t>O </a:t>
            </a:r>
            <a:r>
              <a:rPr lang="pt-BR" i="1" err="1">
                <a:solidFill>
                  <a:schemeClr val="bg1"/>
                </a:solidFill>
              </a:rPr>
              <a:t>JUnit</a:t>
            </a:r>
            <a:r>
              <a:rPr lang="pt-BR" i="1">
                <a:solidFill>
                  <a:schemeClr val="bg1"/>
                </a:solidFill>
              </a:rPr>
              <a:t>, um dos mais renomados e utilizados projetos Java, teve seu código jogado fora e começaram a versão 5 do zero!</a:t>
            </a:r>
          </a:p>
          <a:p>
            <a:r>
              <a:rPr lang="pt-BR" i="1">
                <a:solidFill>
                  <a:schemeClr val="bg1"/>
                </a:solidFill>
              </a:rPr>
              <a:t>Os motivos para isso foi que, neste caso, o software teve um sucesso não imaginado e não foi projetado adequadamente.</a:t>
            </a:r>
          </a:p>
          <a:p>
            <a:r>
              <a:rPr lang="pt-BR" i="1">
                <a:solidFill>
                  <a:schemeClr val="bg1"/>
                </a:solidFill>
              </a:rPr>
              <a:t>Criar um novo software para atender as necessidades atuais, principalmente de ferramentas que se integram com ele, foi mais viável.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03" y="62411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03" y="2376710"/>
            <a:ext cx="9807697" cy="3777622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TDD (</a:t>
            </a:r>
            <a:r>
              <a:rPr lang="pt-PT" b="1" err="1">
                <a:solidFill>
                  <a:schemeClr val="bg1"/>
                </a:solidFill>
              </a:rPr>
              <a:t>T</a:t>
            </a:r>
            <a:r>
              <a:rPr lang="pt-PT" err="1">
                <a:solidFill>
                  <a:schemeClr val="bg1"/>
                </a:solidFill>
              </a:rPr>
              <a:t>est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D</a:t>
            </a:r>
            <a:r>
              <a:rPr lang="pt-PT" err="1">
                <a:solidFill>
                  <a:schemeClr val="bg1"/>
                </a:solidFill>
              </a:rPr>
              <a:t>riven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D</a:t>
            </a:r>
            <a:r>
              <a:rPr lang="pt-PT" err="1">
                <a:solidFill>
                  <a:schemeClr val="bg1"/>
                </a:solidFill>
              </a:rPr>
              <a:t>evelopment</a:t>
            </a:r>
            <a:r>
              <a:rPr lang="pt-PT">
                <a:solidFill>
                  <a:schemeClr val="bg1"/>
                </a:solidFill>
              </a:rPr>
              <a:t>) é Desenvolvimento </a:t>
            </a:r>
            <a:r>
              <a:rPr lang="pt-PT" b="1">
                <a:solidFill>
                  <a:schemeClr val="bg1"/>
                </a:solidFill>
              </a:rPr>
              <a:t>Guiado</a:t>
            </a:r>
            <a:r>
              <a:rPr lang="pt-PT">
                <a:solidFill>
                  <a:schemeClr val="bg1"/>
                </a:solidFill>
              </a:rPr>
              <a:t> por Testes</a:t>
            </a:r>
          </a:p>
          <a:p>
            <a:r>
              <a:rPr lang="pt-PT">
                <a:solidFill>
                  <a:schemeClr val="bg1"/>
                </a:solidFill>
              </a:rPr>
              <a:t>OOP (</a:t>
            </a:r>
            <a:r>
              <a:rPr lang="pt-PT" b="1" err="1">
                <a:solidFill>
                  <a:schemeClr val="bg1"/>
                </a:solidFill>
              </a:rPr>
              <a:t>O</a:t>
            </a:r>
            <a:r>
              <a:rPr lang="pt-PT" err="1">
                <a:solidFill>
                  <a:schemeClr val="bg1"/>
                </a:solidFill>
              </a:rPr>
              <a:t>bject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O</a:t>
            </a:r>
            <a:r>
              <a:rPr lang="pt-PT" err="1">
                <a:solidFill>
                  <a:schemeClr val="bg1"/>
                </a:solidFill>
              </a:rPr>
              <a:t>riented</a:t>
            </a:r>
            <a:r>
              <a:rPr lang="pt-PT">
                <a:solidFill>
                  <a:schemeClr val="bg1"/>
                </a:solidFill>
              </a:rPr>
              <a:t> </a:t>
            </a:r>
            <a:r>
              <a:rPr lang="pt-PT" b="1" err="1">
                <a:solidFill>
                  <a:schemeClr val="bg1"/>
                </a:solidFill>
              </a:rPr>
              <a:t>P</a:t>
            </a:r>
            <a:r>
              <a:rPr lang="pt-PT" err="1">
                <a:solidFill>
                  <a:schemeClr val="bg1"/>
                </a:solidFill>
              </a:rPr>
              <a:t>rogramming</a:t>
            </a:r>
            <a:r>
              <a:rPr lang="pt-PT">
                <a:solidFill>
                  <a:schemeClr val="bg1"/>
                </a:solidFill>
              </a:rPr>
              <a:t>) é Programação </a:t>
            </a:r>
            <a:r>
              <a:rPr lang="pt-PT" b="1">
                <a:solidFill>
                  <a:schemeClr val="bg1"/>
                </a:solidFill>
              </a:rPr>
              <a:t>Orientada</a:t>
            </a:r>
            <a:r>
              <a:rPr lang="pt-PT">
                <a:solidFill>
                  <a:schemeClr val="bg1"/>
                </a:solidFill>
              </a:rPr>
              <a:t> a Objetos</a:t>
            </a:r>
            <a:endParaRPr lang="pt-PT" sz="2200">
              <a:solidFill>
                <a:schemeClr val="bg1"/>
              </a:solidFill>
            </a:endParaRPr>
          </a:p>
          <a:p>
            <a:r>
              <a:rPr lang="pt-PT" sz="2200">
                <a:solidFill>
                  <a:schemeClr val="bg1"/>
                </a:solidFill>
              </a:rPr>
              <a:t>A resposta é: NADA! 😆</a:t>
            </a:r>
          </a:p>
          <a:p>
            <a:r>
              <a:rPr lang="pt-PT">
                <a:solidFill>
                  <a:schemeClr val="bg1"/>
                </a:solidFill>
              </a:rPr>
              <a:t>Como assim 🤔?! </a:t>
            </a:r>
            <a:r>
              <a:rPr lang="pt-PT" b="1">
                <a:solidFill>
                  <a:schemeClr val="bg1"/>
                </a:solidFill>
              </a:rPr>
              <a:t>Guiado</a:t>
            </a:r>
            <a:r>
              <a:rPr lang="pt-PT">
                <a:solidFill>
                  <a:schemeClr val="bg1"/>
                </a:solidFill>
              </a:rPr>
              <a:t> é sinônimo de </a:t>
            </a:r>
            <a:r>
              <a:rPr lang="pt-PT" b="1">
                <a:solidFill>
                  <a:schemeClr val="bg1"/>
                </a:solidFill>
              </a:rPr>
              <a:t>Orientado 🤓</a:t>
            </a:r>
            <a:r>
              <a:rPr lang="pt-PT">
                <a:solidFill>
                  <a:schemeClr val="bg1"/>
                </a:solidFill>
              </a:rPr>
              <a:t>! (</a:t>
            </a:r>
            <a:r>
              <a:rPr lang="pt-PT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dicio.com.br</a:t>
            </a:r>
            <a:r>
              <a:rPr lang="pt-PT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7AF6B1-272A-3545-BD55-A14FAC94FA96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6" name="Picture 5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BA04C745-7057-5F40-8532-EA80C17A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EA369-597A-664A-A154-0E4CC90317B8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72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Pra mim ainda é</a:t>
              </a:r>
            </a:p>
            <a:p>
              <a:pPr algn="ctr"/>
              <a:r>
                <a:rPr lang="pt-BR" sz="2000" b="1">
                  <a:solidFill>
                    <a:schemeClr val="bg1"/>
                  </a:solidFill>
                </a:rPr>
                <a:t>a mesma coisa...</a:t>
              </a:r>
            </a:p>
            <a:p>
              <a:pPr algn="ctr"/>
              <a:r>
                <a:rPr lang="pt-PT" sz="2000">
                  <a:solidFill>
                    <a:schemeClr val="bg1"/>
                  </a:solidFill>
                </a:rPr>
                <a:t>Desenvolvimento = Programação</a:t>
              </a:r>
            </a:p>
            <a:p>
              <a:pPr algn="ctr"/>
              <a:endParaRPr lang="pt-BR" sz="20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095A8-62F3-1947-8864-0782A0F699FC}"/>
                </a:ext>
              </a:extLst>
            </p:cNvPr>
            <p:cNvSpPr txBox="1"/>
            <p:nvPr/>
          </p:nvSpPr>
          <p:spPr>
            <a:xfrm>
              <a:off x="2413809" y="6557603"/>
              <a:ext cx="20633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>
                  <a:solidFill>
                    <a:schemeClr val="bg1"/>
                  </a:solidFill>
                </a:rPr>
                <a:t>Imagem: </a:t>
              </a:r>
              <a:r>
                <a:rPr lang="pt-BR" sz="1000" err="1">
                  <a:solidFill>
                    <a:schemeClr val="bg1"/>
                  </a:solidFill>
                </a:rPr>
                <a:t>https</a:t>
              </a:r>
              <a:r>
                <a:rPr lang="pt-BR" sz="1000">
                  <a:solidFill>
                    <a:schemeClr val="bg1"/>
                  </a:solidFill>
                </a:rPr>
                <a:t>://</a:t>
              </a:r>
              <a:r>
                <a:rPr lang="pt-BR" sz="1000" err="1">
                  <a:solidFill>
                    <a:schemeClr val="bg1"/>
                  </a:solidFill>
                </a:rPr>
                <a:t>pixabay.com</a:t>
              </a:r>
              <a:endParaRPr lang="pt-BR" sz="100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o que </a:t>
            </a:r>
            <a:r>
              <a:rPr lang="pt-BR" b="1" i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 tem a ver com </a:t>
            </a:r>
            <a:r>
              <a:rPr lang="pt-BR" b="1" i="1">
                <a:solidFill>
                  <a:schemeClr val="bg1"/>
                </a:solidFill>
              </a:rPr>
              <a:t>OOP</a:t>
            </a:r>
            <a:r>
              <a:rPr lang="pt-BR" b="1">
                <a:solidFill>
                  <a:schemeClr val="bg1"/>
                </a:solidFill>
              </a:rPr>
              <a:t> e etc.?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3"/>
            <a:ext cx="10290410" cy="3777622"/>
          </a:xfrm>
        </p:spPr>
        <p:txBody>
          <a:bodyPr>
            <a:normAutofit/>
          </a:bodyPr>
          <a:lstStyle/>
          <a:p>
            <a:r>
              <a:rPr lang="pt-PT" sz="2200">
                <a:solidFill>
                  <a:schemeClr val="bg1"/>
                </a:solidFill>
              </a:rPr>
              <a:t>TDD é um processo de desenvolvimento. </a:t>
            </a:r>
          </a:p>
          <a:p>
            <a:r>
              <a:rPr lang="pt-PT" sz="2200">
                <a:solidFill>
                  <a:schemeClr val="bg1"/>
                </a:solidFill>
              </a:rPr>
              <a:t>OOP é um paradigma de programação.</a:t>
            </a:r>
          </a:p>
          <a:p>
            <a:r>
              <a:rPr lang="pt-PT">
                <a:solidFill>
                  <a:schemeClr val="bg1"/>
                </a:solidFill>
              </a:rPr>
              <a:t>É confuso, eu sei. 😕</a:t>
            </a:r>
          </a:p>
          <a:p>
            <a:r>
              <a:rPr lang="pt-PT" sz="2200">
                <a:solidFill>
                  <a:schemeClr val="bg1"/>
                </a:solidFill>
              </a:rPr>
              <a:t>Podemos usar um processo de software com qualquer paradigma que desejarmos.</a:t>
            </a:r>
          </a:p>
          <a:p>
            <a:r>
              <a:rPr lang="pt-PT">
                <a:solidFill>
                  <a:schemeClr val="bg1"/>
                </a:solidFill>
              </a:rPr>
              <a:t>Exemplos de paradigmas são</a:t>
            </a:r>
            <a:r>
              <a:rPr lang="pt-PT" sz="2200">
                <a:solidFill>
                  <a:schemeClr val="bg1"/>
                </a:solidFill>
              </a:rPr>
              <a:t> </a:t>
            </a:r>
            <a:r>
              <a:rPr lang="pt-PT">
                <a:solidFill>
                  <a:schemeClr val="bg1"/>
                </a:solidFill>
              </a:rPr>
              <a:t>programação estruturada, </a:t>
            </a:r>
            <a:r>
              <a:rPr lang="pt-PT" sz="2200">
                <a:solidFill>
                  <a:schemeClr val="bg1"/>
                </a:solidFill>
              </a:rPr>
              <a:t>programação orientada a objetos, programação funcional, etc.</a:t>
            </a:r>
          </a:p>
          <a:p>
            <a:r>
              <a:rPr lang="pt-PT">
                <a:solidFill>
                  <a:schemeClr val="bg1"/>
                </a:solidFill>
              </a:rPr>
              <a:t>Com qualquer um destes paradigmas podemos usar processos como Desenvolvimento Guiado por Testes ou Desenvolvimento Guiado por Comportamento (</a:t>
            </a:r>
            <a:r>
              <a:rPr lang="pt-PT" i="1" err="1">
                <a:solidFill>
                  <a:schemeClr val="bg1"/>
                </a:solidFill>
              </a:rPr>
              <a:t>Behaviour</a:t>
            </a:r>
            <a:r>
              <a:rPr lang="pt-PT" i="1">
                <a:solidFill>
                  <a:schemeClr val="bg1"/>
                </a:solidFill>
              </a:rPr>
              <a:t> </a:t>
            </a:r>
            <a:r>
              <a:rPr lang="pt-PT" i="1" err="1">
                <a:solidFill>
                  <a:schemeClr val="bg1"/>
                </a:solidFill>
              </a:rPr>
              <a:t>Driven</a:t>
            </a:r>
            <a:r>
              <a:rPr lang="pt-PT" i="1">
                <a:solidFill>
                  <a:schemeClr val="bg1"/>
                </a:solidFill>
              </a:rPr>
              <a:t> </a:t>
            </a:r>
            <a:r>
              <a:rPr lang="pt-PT" i="1" err="1">
                <a:solidFill>
                  <a:schemeClr val="bg1"/>
                </a:solidFill>
              </a:rPr>
              <a:t>Development</a:t>
            </a:r>
            <a:r>
              <a:rPr lang="pt-PT">
                <a:solidFill>
                  <a:schemeClr val="bg1"/>
                </a:solidFill>
              </a:rPr>
              <a:t>, BDD)</a:t>
            </a:r>
            <a:endParaRPr lang="pt-PT" sz="220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5752</TotalTime>
  <Words>1840</Words>
  <Application>Microsoft Macintosh PowerPoint</Application>
  <PresentationFormat>Widescreen</PresentationFormat>
  <Paragraphs>200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Vapor Trail</vt:lpstr>
      <vt:lpstr>Test Driven Development (TDD): Desenvolvimento Guiado por Testes</vt:lpstr>
      <vt:lpstr>Introdução ao TDD</vt:lpstr>
      <vt:lpstr>O que esse código faz exatamente?</vt:lpstr>
      <vt:lpstr>E agora?</vt:lpstr>
      <vt:lpstr>Como implementar métodos</vt:lpstr>
      <vt:lpstr>Código Duplicado</vt:lpstr>
      <vt:lpstr>Código Duplicado</vt:lpstr>
      <vt:lpstr>o que tdd tem a ver com OOP e etc.?</vt:lpstr>
      <vt:lpstr>o que tdd tem a ver com OOP e etc.?</vt:lpstr>
      <vt:lpstr>Porque aplicar tdd?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Enfim, Porque aplicar tdd?</vt:lpstr>
      <vt:lpstr>Enfim, Porque aplicar tdd?</vt:lpstr>
      <vt:lpstr>Enfim, Porque aplicar tdd?</vt:lpstr>
      <vt:lpstr>como Aplicar tdd?</vt:lpstr>
      <vt:lpstr>como Aplicar tdd? Etapa 1: Red</vt:lpstr>
      <vt:lpstr>como Aplicar tdd? Etapa 2: Green</vt:lpstr>
      <vt:lpstr>como Aplicar tdd? Etapa 3: Refactor</vt:lpstr>
      <vt:lpstr>Visão geral do tdd</vt:lpstr>
      <vt:lpstr>TDD na prática</vt:lpstr>
      <vt:lpstr>mas escrevendo testes vou gastar o dobro de tempo pra desenvolver o sistema... 😒</vt:lpstr>
      <vt:lpstr>Não tem mas!!!!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533</cp:revision>
  <cp:lastPrinted>2018-10-31T18:58:06Z</cp:lastPrinted>
  <dcterms:created xsi:type="dcterms:W3CDTF">2018-10-29T17:43:05Z</dcterms:created>
  <dcterms:modified xsi:type="dcterms:W3CDTF">2018-11-28T20:47:17Z</dcterms:modified>
</cp:coreProperties>
</file>