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8F"/>
    <a:srgbClr val="FDA1F4"/>
    <a:srgbClr val="DCDA00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Picture 7" descr="Marca_IFSP_2015_Guarulhos-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" y="61595"/>
            <a:ext cx="1244600" cy="14414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-5715" y="6379845"/>
            <a:ext cx="3839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2400" b="1">
                <a:latin typeface="Open Sans" panose="020B0606030504020204" charset="0"/>
                <a:cs typeface="Open Sans" panose="020B0606030504020204" charset="0"/>
              </a:rPr>
              <a:t>MAPA DA EMPATIA</a:t>
            </a:r>
            <a:endParaRPr lang="pt-PT" altLang="en-US" sz="2400" b="1">
              <a:latin typeface="Open Sans" panose="020B0606030504020204" charset="0"/>
              <a:cs typeface="Open Sans" panose="020B060603050402020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844165" y="452755"/>
            <a:ext cx="6503670" cy="5952490"/>
            <a:chOff x="3771" y="413"/>
            <a:chExt cx="10242" cy="9374"/>
          </a:xfrm>
        </p:grpSpPr>
        <p:sp>
          <p:nvSpPr>
            <p:cNvPr id="4" name="Rounded Rectangle 3"/>
            <p:cNvSpPr/>
            <p:nvPr/>
          </p:nvSpPr>
          <p:spPr>
            <a:xfrm>
              <a:off x="8105" y="2466"/>
              <a:ext cx="1596" cy="1596"/>
            </a:xfrm>
            <a:prstGeom prst="round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794" y="413"/>
              <a:ext cx="10219" cy="9374"/>
            </a:xfrm>
            <a:prstGeom prst="roundRect">
              <a:avLst>
                <a:gd name="adj" fmla="val 4395"/>
              </a:avLst>
            </a:prstGeom>
            <a:noFill/>
            <a:ln w="28575">
              <a:solidFill>
                <a:schemeClr val="bg1">
                  <a:lumMod val="50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801" y="6297"/>
              <a:ext cx="10212" cy="1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endCxn id="5" idx="2"/>
            </p:cNvCxnSpPr>
            <p:nvPr/>
          </p:nvCxnSpPr>
          <p:spPr>
            <a:xfrm flipH="1">
              <a:off x="8904" y="6312"/>
              <a:ext cx="1" cy="347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928" y="523"/>
              <a:ext cx="4225" cy="202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9612" y="507"/>
              <a:ext cx="4243" cy="204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3801" y="3980"/>
              <a:ext cx="4407" cy="231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9606" y="3980"/>
              <a:ext cx="4407" cy="2317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 Box 15"/>
            <p:cNvSpPr txBox="1"/>
            <p:nvPr/>
          </p:nvSpPr>
          <p:spPr>
            <a:xfrm>
              <a:off x="3771" y="6297"/>
              <a:ext cx="158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1200">
                  <a:latin typeface="Open Sans" panose="020B0606030504020204" charset="0"/>
                  <a:cs typeface="Open Sans" panose="020B0606030504020204" charset="0"/>
                </a:rPr>
                <a:t>Dores</a:t>
              </a:r>
              <a:endParaRPr lang="pt-PT" altLang="en-US" sz="1200">
                <a:latin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8951" y="6297"/>
              <a:ext cx="2425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sz="1200">
                  <a:latin typeface="Open Sans" panose="020B0606030504020204" charset="0"/>
                  <a:cs typeface="Open Sans" panose="020B0606030504020204" charset="0"/>
                </a:rPr>
                <a:t>Necessidades</a:t>
              </a:r>
              <a:endParaRPr lang="pt-PT" altLang="en-US" sz="1200">
                <a:latin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6601" y="2999"/>
              <a:ext cx="158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pt-PT" altLang="en-US" sz="1200">
                  <a:latin typeface="Open Sans" panose="020B0606030504020204" charset="0"/>
                  <a:cs typeface="Open Sans" panose="020B0606030504020204" charset="0"/>
                </a:rPr>
                <a:t>Ouve?</a:t>
              </a:r>
              <a:endParaRPr lang="pt-PT" altLang="en-US" sz="1200">
                <a:latin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1" name="Text Box 20"/>
            <p:cNvSpPr txBox="1"/>
            <p:nvPr/>
          </p:nvSpPr>
          <p:spPr>
            <a:xfrm>
              <a:off x="9610" y="2998"/>
              <a:ext cx="158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pt-PT" altLang="en-US" sz="1200">
                  <a:latin typeface="Open Sans" panose="020B0606030504020204" charset="0"/>
                  <a:cs typeface="Open Sans" panose="020B0606030504020204" charset="0"/>
                </a:rPr>
                <a:t>Vê?</a:t>
              </a:r>
              <a:endParaRPr lang="pt-PT" altLang="en-US" sz="1200">
                <a:latin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7709" y="2067"/>
              <a:ext cx="238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>
                  <a:latin typeface="Open Sans" panose="020B0606030504020204" charset="0"/>
                  <a:cs typeface="Open Sans" panose="020B0606030504020204" charset="0"/>
                </a:rPr>
                <a:t>Pensa e sente?</a:t>
              </a:r>
              <a:endParaRPr lang="pt-PT" altLang="en-US" sz="1200">
                <a:latin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8313" y="4023"/>
              <a:ext cx="1189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pt-PT" altLang="en-US" sz="1200">
                  <a:latin typeface="Open Sans" panose="020B0606030504020204" charset="0"/>
                  <a:cs typeface="Open Sans" panose="020B0606030504020204" charset="0"/>
                </a:rPr>
                <a:t>Fala?</a:t>
              </a:r>
              <a:endParaRPr lang="pt-PT" altLang="en-US" sz="1200">
                <a:latin typeface="Open Sans" panose="020B0606030504020204" charset="0"/>
                <a:cs typeface="Open Sans" panose="020B0606030504020204" charset="0"/>
              </a:endParaRPr>
            </a:p>
          </p:txBody>
        </p:sp>
      </p:grpSp>
      <p:sp>
        <p:nvSpPr>
          <p:cNvPr id="25" name="Snip Single Corner Rectangle 24"/>
          <p:cNvSpPr/>
          <p:nvPr/>
        </p:nvSpPr>
        <p:spPr>
          <a:xfrm>
            <a:off x="727075" y="1927860"/>
            <a:ext cx="979170" cy="650875"/>
          </a:xfrm>
          <a:prstGeom prst="snip1Rect">
            <a:avLst/>
          </a:prstGeom>
          <a:solidFill>
            <a:srgbClr val="DCD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0" rIns="36195" bIns="36195" rtlCol="0" anchor="t" anchorCtr="0"/>
          <a:p>
            <a:pPr algn="l"/>
            <a:r>
              <a:rPr lang="pt-PT" altLang="en-US" sz="9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Digite seu texto aqui</a:t>
            </a:r>
            <a:endParaRPr lang="pt-PT" altLang="en-US" sz="9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7" name="Snip Single Corner Rectangle 26"/>
          <p:cNvSpPr/>
          <p:nvPr/>
        </p:nvSpPr>
        <p:spPr>
          <a:xfrm>
            <a:off x="727075" y="2680970"/>
            <a:ext cx="979170" cy="650875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0" rIns="36195" bIns="36195" rtlCol="0" anchor="t" anchorCtr="0"/>
          <a:p>
            <a:pPr algn="l"/>
            <a:r>
              <a:rPr lang="pt-PT" altLang="en-US" sz="9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Digite seu texto aqui</a:t>
            </a:r>
            <a:endParaRPr lang="pt-PT" altLang="en-US" sz="9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8" name="Snip Single Corner Rectangle 27"/>
          <p:cNvSpPr/>
          <p:nvPr/>
        </p:nvSpPr>
        <p:spPr>
          <a:xfrm>
            <a:off x="727075" y="3442970"/>
            <a:ext cx="979170" cy="650875"/>
          </a:xfrm>
          <a:prstGeom prst="snip1Rect">
            <a:avLst/>
          </a:prstGeom>
          <a:solidFill>
            <a:srgbClr val="FDA1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0" rIns="36195" bIns="36195" rtlCol="0" anchor="t" anchorCtr="0"/>
          <a:p>
            <a:pPr algn="l"/>
            <a:r>
              <a:rPr lang="pt-PT" altLang="en-US" sz="9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Digite seu texto aqui</a:t>
            </a:r>
            <a:endParaRPr lang="pt-PT" altLang="en-US" sz="9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727075" y="4210685"/>
            <a:ext cx="979170" cy="650875"/>
          </a:xfrm>
          <a:prstGeom prst="snip1Rect">
            <a:avLst/>
          </a:prstGeom>
          <a:solidFill>
            <a:srgbClr val="FFBC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195" tIns="0" rIns="36195" bIns="36195" rtlCol="0" anchor="t" anchorCtr="0"/>
          <a:p>
            <a:pPr algn="l"/>
            <a:r>
              <a:rPr lang="pt-PT" altLang="en-US" sz="9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rPr>
              <a:t>Digite seu texto aqui</a:t>
            </a:r>
            <a:endParaRPr lang="pt-PT" altLang="en-US" sz="900">
              <a:solidFill>
                <a:schemeClr val="tx1"/>
              </a:solidFill>
              <a:latin typeface="Open Sans" panose="020B0606030504020204" charset="0"/>
              <a:cs typeface="Open Sans" panose="020B0606030504020204" charset="0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105410" y="5032375"/>
            <a:ext cx="22225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PT" altLang="en-US" sz="1200">
                <a:latin typeface="Open Sans" panose="020B0606030504020204" charset="0"/>
                <a:cs typeface="Open Sans" panose="020B0606030504020204" charset="0"/>
              </a:rPr>
              <a:t>Copie e cole os post-its para indicar suas ideias no mapa</a:t>
            </a:r>
            <a:endParaRPr lang="pt-PT" altLang="en-US" sz="1200">
              <a:latin typeface="Open Sans" panose="020B0606030504020204" charset="0"/>
              <a:cs typeface="Open Sans" panose="020B060603050402020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9749790" y="1050925"/>
            <a:ext cx="2084705" cy="1043305"/>
            <a:chOff x="15420" y="2091"/>
            <a:chExt cx="3283" cy="1643"/>
          </a:xfrm>
        </p:grpSpPr>
        <p:sp>
          <p:nvSpPr>
            <p:cNvPr id="31" name="Rounded Rectangle 30"/>
            <p:cNvSpPr/>
            <p:nvPr/>
          </p:nvSpPr>
          <p:spPr>
            <a:xfrm>
              <a:off x="15420" y="2091"/>
              <a:ext cx="3283" cy="1643"/>
            </a:xfrm>
            <a:prstGeom prst="roundRect">
              <a:avLst>
                <a:gd name="adj" fmla="val 8823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BC8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pt-PT" altLang="en-US" sz="1200">
                  <a:solidFill>
                    <a:schemeClr val="tx1"/>
                  </a:solidFill>
                  <a:latin typeface="Open Sans" panose="020B0606030504020204" charset="0"/>
                  <a:cs typeface="Open Sans" panose="020B0606030504020204" charset="0"/>
                </a:rPr>
                <a:t>Nome</a:t>
              </a:r>
              <a:endParaRPr lang="pt-PT" altLang="en-US" sz="12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33" name="Text Box 32"/>
            <p:cNvSpPr txBox="1"/>
            <p:nvPr/>
          </p:nvSpPr>
          <p:spPr>
            <a:xfrm>
              <a:off x="15420" y="2766"/>
              <a:ext cx="29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b="1">
                  <a:latin typeface="Open Sans" panose="020B0606030504020204" charset="0"/>
                  <a:cs typeface="Open Sans" panose="020B0606030504020204" charset="0"/>
                </a:rPr>
                <a:t>&lt;nome&gt;</a:t>
              </a:r>
              <a:endParaRPr lang="pt-PT" altLang="en-US" b="1">
                <a:latin typeface="Open Sans" panose="020B0606030504020204" charset="0"/>
                <a:cs typeface="Open Sans" panose="020B060603050402020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749790" y="2370455"/>
            <a:ext cx="2084705" cy="1043305"/>
            <a:chOff x="15420" y="2091"/>
            <a:chExt cx="3283" cy="1643"/>
          </a:xfrm>
        </p:grpSpPr>
        <p:sp>
          <p:nvSpPr>
            <p:cNvPr id="40" name="Rounded Rectangle 39"/>
            <p:cNvSpPr/>
            <p:nvPr/>
          </p:nvSpPr>
          <p:spPr>
            <a:xfrm>
              <a:off x="15420" y="2091"/>
              <a:ext cx="3283" cy="1643"/>
            </a:xfrm>
            <a:prstGeom prst="roundRect">
              <a:avLst>
                <a:gd name="adj" fmla="val 8823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BC8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pt-PT" altLang="en-US" sz="1200">
                  <a:solidFill>
                    <a:schemeClr val="tx1"/>
                  </a:solidFill>
                  <a:latin typeface="Open Sans" panose="020B0606030504020204" charset="0"/>
                  <a:cs typeface="Open Sans" panose="020B0606030504020204" charset="0"/>
                </a:rPr>
                <a:t>Idade</a:t>
              </a:r>
              <a:endParaRPr lang="pt-PT" altLang="en-US" sz="12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41" name="Text Box 40"/>
            <p:cNvSpPr txBox="1"/>
            <p:nvPr/>
          </p:nvSpPr>
          <p:spPr>
            <a:xfrm>
              <a:off x="15420" y="2766"/>
              <a:ext cx="29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b="1">
                  <a:latin typeface="Open Sans" panose="020B0606030504020204" charset="0"/>
                  <a:cs typeface="Open Sans" panose="020B0606030504020204" charset="0"/>
                </a:rPr>
                <a:t>&lt;idade&gt;</a:t>
              </a:r>
              <a:endParaRPr lang="pt-PT" altLang="en-US" b="1">
                <a:latin typeface="Open Sans" panose="020B0606030504020204" charset="0"/>
                <a:cs typeface="Open Sans" panose="020B0606030504020204" charset="0"/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9749790" y="3735705"/>
            <a:ext cx="2084705" cy="1043305"/>
            <a:chOff x="15420" y="2091"/>
            <a:chExt cx="3283" cy="1643"/>
          </a:xfrm>
        </p:grpSpPr>
        <p:sp>
          <p:nvSpPr>
            <p:cNvPr id="43" name="Rounded Rectangle 42"/>
            <p:cNvSpPr/>
            <p:nvPr/>
          </p:nvSpPr>
          <p:spPr>
            <a:xfrm>
              <a:off x="15420" y="2091"/>
              <a:ext cx="3283" cy="1643"/>
            </a:xfrm>
            <a:prstGeom prst="roundRect">
              <a:avLst>
                <a:gd name="adj" fmla="val 8823"/>
              </a:avLst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BC8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p>
              <a:pPr algn="l"/>
              <a:r>
                <a:rPr lang="pt-PT" altLang="en-US" sz="1200">
                  <a:solidFill>
                    <a:schemeClr val="tx1"/>
                  </a:solidFill>
                  <a:latin typeface="Open Sans" panose="020B0606030504020204" charset="0"/>
                  <a:cs typeface="Open Sans" panose="020B0606030504020204" charset="0"/>
                </a:rPr>
                <a:t>Profissão</a:t>
              </a:r>
              <a:endParaRPr lang="pt-PT" altLang="en-US" sz="1200">
                <a:solidFill>
                  <a:schemeClr val="tx1"/>
                </a:solidFill>
                <a:latin typeface="Open Sans" panose="020B0606030504020204" charset="0"/>
                <a:cs typeface="Open Sans" panose="020B0606030504020204" charset="0"/>
              </a:endParaRPr>
            </a:p>
          </p:txBody>
        </p:sp>
        <p:sp>
          <p:nvSpPr>
            <p:cNvPr id="44" name="Text Box 43"/>
            <p:cNvSpPr txBox="1"/>
            <p:nvPr/>
          </p:nvSpPr>
          <p:spPr>
            <a:xfrm>
              <a:off x="15420" y="2766"/>
              <a:ext cx="295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pt-PT" altLang="en-US" b="1">
                  <a:latin typeface="Open Sans" panose="020B0606030504020204" charset="0"/>
                  <a:cs typeface="Open Sans" panose="020B0606030504020204" charset="0"/>
                </a:rPr>
                <a:t>&lt;profissão&gt;</a:t>
              </a:r>
              <a:endParaRPr lang="pt-PT" altLang="en-US" b="1">
                <a:latin typeface="Open Sans" panose="020B0606030504020204" charset="0"/>
                <a:cs typeface="Open Sans" panose="020B060603050402020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WPS Presentation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Arial Black</vt:lpstr>
      <vt:lpstr>微软雅黑</vt:lpstr>
      <vt:lpstr>SimSun</vt:lpstr>
      <vt:lpstr>Open Sans</vt:lpstr>
      <vt:lpstr>Calibri</vt:lpstr>
      <vt:lpstr>Times New Roman</vt:lpstr>
      <vt:lpstr>Ubuntu Mono</vt:lpstr>
      <vt:lpstr>Ubuntu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</dc:creator>
  <cp:lastModifiedBy>Thiago</cp:lastModifiedBy>
  <cp:revision>17</cp:revision>
  <dcterms:created xsi:type="dcterms:W3CDTF">2020-12-03T15:10:20Z</dcterms:created>
  <dcterms:modified xsi:type="dcterms:W3CDTF">2020-12-03T15:10:20Z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