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47"/>
  </p:notesMasterIdLst>
  <p:handoutMasterIdLst>
    <p:handoutMasterId r:id="rId48"/>
  </p:handoutMasterIdLst>
  <p:sldIdLst>
    <p:sldId id="256" r:id="rId2"/>
    <p:sldId id="355" r:id="rId3"/>
    <p:sldId id="417" r:id="rId4"/>
    <p:sldId id="356" r:id="rId5"/>
    <p:sldId id="357" r:id="rId6"/>
    <p:sldId id="358" r:id="rId7"/>
    <p:sldId id="359" r:id="rId8"/>
    <p:sldId id="360" r:id="rId9"/>
    <p:sldId id="424" r:id="rId10"/>
    <p:sldId id="425" r:id="rId11"/>
    <p:sldId id="426" r:id="rId12"/>
    <p:sldId id="361" r:id="rId13"/>
    <p:sldId id="362" r:id="rId14"/>
    <p:sldId id="363" r:id="rId15"/>
    <p:sldId id="423" r:id="rId16"/>
    <p:sldId id="427" r:id="rId17"/>
    <p:sldId id="428" r:id="rId18"/>
    <p:sldId id="413" r:id="rId19"/>
    <p:sldId id="414" r:id="rId20"/>
    <p:sldId id="433" r:id="rId21"/>
    <p:sldId id="434" r:id="rId22"/>
    <p:sldId id="435" r:id="rId23"/>
    <p:sldId id="415" r:id="rId24"/>
    <p:sldId id="429" r:id="rId25"/>
    <p:sldId id="430" r:id="rId26"/>
    <p:sldId id="431" r:id="rId27"/>
    <p:sldId id="432" r:id="rId28"/>
    <p:sldId id="436" r:id="rId29"/>
    <p:sldId id="437" r:id="rId30"/>
    <p:sldId id="440" r:id="rId31"/>
    <p:sldId id="258" r:id="rId32"/>
    <p:sldId id="259" r:id="rId33"/>
    <p:sldId id="260" r:id="rId34"/>
    <p:sldId id="261" r:id="rId35"/>
    <p:sldId id="438" r:id="rId36"/>
    <p:sldId id="263" r:id="rId37"/>
    <p:sldId id="264" r:id="rId38"/>
    <p:sldId id="265" r:id="rId39"/>
    <p:sldId id="266" r:id="rId40"/>
    <p:sldId id="267" r:id="rId41"/>
    <p:sldId id="439" r:id="rId42"/>
    <p:sldId id="269" r:id="rId43"/>
    <p:sldId id="270" r:id="rId44"/>
    <p:sldId id="271" r:id="rId45"/>
    <p:sldId id="272" r:id="rId4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7" d="100"/>
          <a:sy n="87" d="100"/>
        </p:scale>
        <p:origin x="96" y="-84"/>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BF5D45-F974-4E31-B29E-D9099B502817}" type="datetimeFigureOut">
              <a:rPr lang="pt-BR" smtClean="0"/>
              <a:t>24/08/2024</a:t>
            </a:fld>
            <a:endParaRPr lang="pt-BR"/>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5464F6-482B-42BA-BD00-5FF82096826F}" type="slidenum">
              <a:rPr lang="pt-BR" smtClean="0"/>
              <a:t>‹nº›</a:t>
            </a:fld>
            <a:endParaRPr lang="pt-BR"/>
          </a:p>
        </p:txBody>
      </p:sp>
    </p:spTree>
    <p:extLst>
      <p:ext uri="{BB962C8B-B14F-4D97-AF65-F5344CB8AC3E}">
        <p14:creationId xmlns:p14="http://schemas.microsoft.com/office/powerpoint/2010/main" val="13479206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A4C013-8188-4629-BFCF-FC510D4A514B}" type="datetimeFigureOut">
              <a:rPr lang="pt-BR" smtClean="0"/>
              <a:t>24/08/2024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70C4BB-D23C-46B8-A9CF-C0011F46C2A7}" type="slidenum">
              <a:rPr lang="pt-BR" smtClean="0"/>
              <a:t>‹nº›</a:t>
            </a:fld>
            <a:endParaRPr lang="pt-BR"/>
          </a:p>
        </p:txBody>
      </p:sp>
    </p:spTree>
    <p:extLst>
      <p:ext uri="{BB962C8B-B14F-4D97-AF65-F5344CB8AC3E}">
        <p14:creationId xmlns:p14="http://schemas.microsoft.com/office/powerpoint/2010/main" val="1189945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2">
        <a:schemeClr val="bg1"/>
      </p:bgRef>
    </p:bg>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1854200"/>
            <a:ext cx="10058400" cy="2470912"/>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effectLst>
            <a:glow rad="139700">
              <a:schemeClr val="accent2">
                <a:satMod val="175000"/>
                <a:alpha val="40000"/>
              </a:schemeClr>
            </a:glow>
            <a:outerShdw blurRad="50800" dist="38100" dir="2700000" algn="tl" rotWithShape="0">
              <a:prstClr val="black">
                <a:alpha val="40000"/>
              </a:prstClr>
            </a:outerShdw>
          </a:effectLst>
        </p:spPr>
        <p:txBody>
          <a:bodyPr anchor="b">
            <a:normAutofit/>
          </a:bodyPr>
          <a:lstStyle>
            <a:lvl1pPr algn="r">
              <a:lnSpc>
                <a:spcPct val="85000"/>
              </a:lnSpc>
              <a:defRPr sz="7200" spc="-50" baseline="0">
                <a:solidFill>
                  <a:schemeClr val="tx1"/>
                </a:solidFill>
                <a:latin typeface="Myriad Pro" panose="020B0503030403020204" pitchFamily="34" charset="0"/>
              </a:defRPr>
            </a:lvl1pPr>
          </a:lstStyle>
          <a:p>
            <a:r>
              <a:rPr lang="pt-BR" dirty="0"/>
              <a:t>Clique para editar o título mestre</a:t>
            </a:r>
            <a:endParaRPr lang="en-US" dirty="0"/>
          </a:p>
        </p:txBody>
      </p:sp>
      <p:sp>
        <p:nvSpPr>
          <p:cNvPr id="3" name="Subtitle 2"/>
          <p:cNvSpPr>
            <a:spLocks noGrp="1"/>
          </p:cNvSpPr>
          <p:nvPr>
            <p:ph type="subTitle" idx="1"/>
          </p:nvPr>
        </p:nvSpPr>
        <p:spPr>
          <a:xfrm>
            <a:off x="1100051" y="4455620"/>
            <a:ext cx="10058400" cy="1143000"/>
          </a:xfr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a:softEdge rad="12700"/>
          </a:effectLst>
        </p:spPr>
        <p:txBody>
          <a:bodyPr lIns="91440" rIns="91440" anchor="ctr">
            <a:normAutofit/>
          </a:bodyPr>
          <a:lstStyle>
            <a:lvl1pPr marL="0" indent="0" algn="r">
              <a:buNone/>
              <a:defRPr sz="2800" b="1" cap="none" spc="0" baseline="0">
                <a:solidFill>
                  <a:schemeClr val="tx1"/>
                </a:solidFill>
                <a:effectLst/>
                <a:latin typeface="Arial" panose="020B0604020202020204" pitchFamily="34" charset="0"/>
                <a:cs typeface="Arial" panose="020B0604020202020204" pitchFamily="34"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dirty="0"/>
              <a:t>Clique para editar o estilo do subtítulo mestre</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Imagem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250" y="539750"/>
            <a:ext cx="876300" cy="1181100"/>
          </a:xfrm>
          <a:prstGeom prst="rect">
            <a:avLst/>
          </a:prstGeom>
        </p:spPr>
      </p:pic>
      <p:sp>
        <p:nvSpPr>
          <p:cNvPr id="11" name="Rectangle 6"/>
          <p:cNvSpPr/>
          <p:nvPr userDrawn="1"/>
        </p:nvSpPr>
        <p:spPr>
          <a:xfrm>
            <a:off x="0" y="0"/>
            <a:ext cx="12188825" cy="457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9579274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defRPr sz="2800">
                <a:solidFill>
                  <a:schemeClr val="tx1"/>
                </a:solidFill>
                <a:latin typeface="Arial" panose="020B0604020202020204" pitchFamily="34" charset="0"/>
                <a:cs typeface="Arial" panose="020B0604020202020204" pitchFamily="34" charset="0"/>
              </a:defRPr>
            </a:lvl1pPr>
            <a:lvl2pPr>
              <a:defRPr sz="2400">
                <a:solidFill>
                  <a:schemeClr val="tx1"/>
                </a:solidFill>
                <a:latin typeface="Arial" panose="020B0604020202020204" pitchFamily="34" charset="0"/>
                <a:cs typeface="Arial" panose="020B0604020202020204" pitchFamily="34" charset="0"/>
              </a:defRPr>
            </a:lvl2pPr>
            <a:lvl3pPr>
              <a:defRPr sz="1800">
                <a:solidFill>
                  <a:schemeClr val="tx1"/>
                </a:solidFill>
                <a:latin typeface="Arial" panose="020B0604020202020204" pitchFamily="34" charset="0"/>
                <a:cs typeface="Arial" panose="020B0604020202020204" pitchFamily="34" charset="0"/>
              </a:defRPr>
            </a:lvl3pPr>
            <a:lvl4pPr>
              <a:defRPr sz="1800">
                <a:solidFill>
                  <a:schemeClr val="tx1"/>
                </a:solidFill>
                <a:latin typeface="Arial" panose="020B0604020202020204" pitchFamily="34" charset="0"/>
                <a:cs typeface="Arial" panose="020B0604020202020204" pitchFamily="34" charset="0"/>
              </a:defRPr>
            </a:lvl4pPr>
            <a:lvl5pPr>
              <a:defRPr sz="1800">
                <a:solidFill>
                  <a:schemeClr val="tx1"/>
                </a:solidFill>
                <a:latin typeface="Arial" panose="020B0604020202020204" pitchFamily="34" charset="0"/>
                <a:cs typeface="Arial" panose="020B0604020202020204" pitchFamily="34" charset="0"/>
              </a:defRPr>
            </a:lvl5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pic>
        <p:nvPicPr>
          <p:cNvPr id="7" name="Imagem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250" y="565150"/>
            <a:ext cx="876300" cy="1181100"/>
          </a:xfrm>
          <a:prstGeom prst="rect">
            <a:avLst/>
          </a:prstGeom>
        </p:spPr>
      </p:pic>
      <p:sp>
        <p:nvSpPr>
          <p:cNvPr id="8" name="Rectangle 6"/>
          <p:cNvSpPr/>
          <p:nvPr userDrawn="1"/>
        </p:nvSpPr>
        <p:spPr>
          <a:xfrm>
            <a:off x="0" y="0"/>
            <a:ext cx="12188825" cy="457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7"/>
          <p:cNvSpPr/>
          <p:nvPr userDrawn="1"/>
        </p:nvSpPr>
        <p:spPr>
          <a:xfrm>
            <a:off x="-1" y="388391"/>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ítulo 9"/>
          <p:cNvSpPr>
            <a:spLocks noGrp="1"/>
          </p:cNvSpPr>
          <p:nvPr>
            <p:ph type="title"/>
          </p:nvPr>
        </p:nvSpPr>
        <p:spP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3500000" scaled="1"/>
            <a:tileRect/>
          </a:gradFill>
        </p:spPr>
        <p:txBody>
          <a:bodyPr/>
          <a:lstStyle>
            <a:lvl1pPr>
              <a:defRPr>
                <a:solidFill>
                  <a:schemeClr val="tx1"/>
                </a:solidFill>
              </a:defRPr>
            </a:lvl1pPr>
          </a:lstStyle>
          <a:p>
            <a:r>
              <a:rPr lang="pt-BR"/>
              <a:t>Clique para editar o título mestre</a:t>
            </a:r>
          </a:p>
        </p:txBody>
      </p:sp>
    </p:spTree>
    <p:extLst>
      <p:ext uri="{BB962C8B-B14F-4D97-AF65-F5344CB8AC3E}">
        <p14:creationId xmlns:p14="http://schemas.microsoft.com/office/powerpoint/2010/main" val="2936861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1746250"/>
            <a:ext cx="10058400" cy="257886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effectLst>
            <a:glow rad="139700">
              <a:schemeClr val="accent2">
                <a:satMod val="175000"/>
                <a:alpha val="40000"/>
              </a:schemeClr>
            </a:glow>
            <a:outerShdw blurRad="50800" dist="38100" dir="2700000" algn="tl" rotWithShape="0">
              <a:prstClr val="black">
                <a:alpha val="40000"/>
              </a:prstClr>
            </a:outerShdw>
          </a:effectLst>
        </p:spPr>
        <p:txBody>
          <a:bodyPr anchor="b" anchorCtr="0">
            <a:normAutofit/>
          </a:bodyPr>
          <a:lstStyle>
            <a:lvl1pPr algn="r">
              <a:lnSpc>
                <a:spcPct val="85000"/>
              </a:lnSpc>
              <a:defRPr sz="7200" b="1">
                <a:solidFill>
                  <a:schemeClr val="tx1"/>
                </a:solidFill>
              </a:defRPr>
            </a:lvl1pPr>
          </a:lstStyle>
          <a:p>
            <a:r>
              <a:rPr lang="pt-BR" dirty="0"/>
              <a:t>Clique para editar o título mestre</a:t>
            </a:r>
            <a:endParaRPr lang="en-US" dirty="0"/>
          </a:p>
        </p:txBody>
      </p:sp>
      <p:sp>
        <p:nvSpPr>
          <p:cNvPr id="3" name="Text Placeholder 2"/>
          <p:cNvSpPr>
            <a:spLocks noGrp="1"/>
          </p:cNvSpPr>
          <p:nvPr>
            <p:ph type="body" idx="1"/>
          </p:nvPr>
        </p:nvSpPr>
        <p:spPr>
          <a:xfrm>
            <a:off x="1097280" y="4453128"/>
            <a:ext cx="10058400" cy="1143000"/>
          </a:xfr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p:spPr>
        <p:txBody>
          <a:bodyPr lIns="91440" rIns="91440" anchor="ctr" anchorCtr="0">
            <a:normAutofit/>
          </a:bodyPr>
          <a:lstStyle>
            <a:lvl1pPr marL="0" indent="0" algn="r">
              <a:buNone/>
              <a:defRPr sz="2800" b="1" cap="none" spc="0" baseline="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dirty="0"/>
              <a:t>Clique para editar o texto mestre</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Imagem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250" y="565150"/>
            <a:ext cx="876300" cy="1181100"/>
          </a:xfrm>
          <a:prstGeom prst="rect">
            <a:avLst/>
          </a:prstGeom>
        </p:spPr>
      </p:pic>
      <p:sp>
        <p:nvSpPr>
          <p:cNvPr id="11" name="Rectangle 6"/>
          <p:cNvSpPr/>
          <p:nvPr userDrawn="1"/>
        </p:nvSpPr>
        <p:spPr>
          <a:xfrm>
            <a:off x="0" y="0"/>
            <a:ext cx="12188825" cy="457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7"/>
          <p:cNvSpPr/>
          <p:nvPr userDrawn="1"/>
        </p:nvSpPr>
        <p:spPr>
          <a:xfrm>
            <a:off x="-1" y="388391"/>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0568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mente título">
    <p:spTree>
      <p:nvGrpSpPr>
        <p:cNvPr id="1" name=""/>
        <p:cNvGrpSpPr/>
        <p:nvPr/>
      </p:nvGrpSpPr>
      <p:grpSpPr>
        <a:xfrm>
          <a:off x="0" y="0"/>
          <a:ext cx="0" cy="0"/>
          <a:chOff x="0" y="0"/>
          <a:chExt cx="0" cy="0"/>
        </a:xfrm>
      </p:grpSpPr>
      <p:sp>
        <p:nvSpPr>
          <p:cNvPr id="7" name="Título 6"/>
          <p:cNvSpPr>
            <a:spLocks noGrp="1"/>
          </p:cNvSpPr>
          <p:nvPr>
            <p:ph type="title"/>
          </p:nvPr>
        </p:nvSpPr>
        <p:sp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p:spPr>
        <p:txBody>
          <a:bodyPr/>
          <a:lstStyle>
            <a:lvl1pPr>
              <a:defRPr>
                <a:solidFill>
                  <a:schemeClr val="tx1"/>
                </a:solidFill>
              </a:defRPr>
            </a:lvl1pPr>
          </a:lstStyle>
          <a:p>
            <a:r>
              <a:rPr lang="pt-BR"/>
              <a:t>Clique para editar o título mestre</a:t>
            </a:r>
          </a:p>
        </p:txBody>
      </p:sp>
    </p:spTree>
    <p:extLst>
      <p:ext uri="{BB962C8B-B14F-4D97-AF65-F5344CB8AC3E}">
        <p14:creationId xmlns:p14="http://schemas.microsoft.com/office/powerpoint/2010/main" val="187421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Imagem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250" y="565150"/>
            <a:ext cx="876300" cy="1181100"/>
          </a:xfrm>
          <a:prstGeom prst="rect">
            <a:avLst/>
          </a:prstGeom>
        </p:spPr>
      </p:pic>
      <p:sp>
        <p:nvSpPr>
          <p:cNvPr id="11" name="Rectangle 6"/>
          <p:cNvSpPr/>
          <p:nvPr userDrawn="1"/>
        </p:nvSpPr>
        <p:spPr>
          <a:xfrm>
            <a:off x="0" y="0"/>
            <a:ext cx="12188825" cy="457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7"/>
          <p:cNvSpPr/>
          <p:nvPr userDrawn="1"/>
        </p:nvSpPr>
        <p:spPr>
          <a:xfrm>
            <a:off x="-1" y="388391"/>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36563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236870" y="569843"/>
            <a:ext cx="9762434" cy="1086678"/>
          </a:xfrm>
        </p:spPr>
        <p:txBody>
          <a:bodyPr/>
          <a:lstStyle>
            <a:lvl1pPr>
              <a:defRPr>
                <a:solidFill>
                  <a:schemeClr val="tx1"/>
                </a:solidFill>
              </a:defRPr>
            </a:lvl1pPr>
          </a:lstStyle>
          <a:p>
            <a:r>
              <a:rPr lang="pt-BR"/>
              <a:t>Clique para editar o título mestre</a:t>
            </a:r>
            <a:endParaRPr lang="en-US" dirty="0"/>
          </a:p>
        </p:txBody>
      </p:sp>
      <p:sp>
        <p:nvSpPr>
          <p:cNvPr id="3" name="Content Placeholder 2"/>
          <p:cNvSpPr>
            <a:spLocks noGrp="1"/>
          </p:cNvSpPr>
          <p:nvPr>
            <p:ph sz="half" idx="1"/>
          </p:nvPr>
        </p:nvSpPr>
        <p:spPr>
          <a:xfrm>
            <a:off x="1236870" y="1908555"/>
            <a:ext cx="9756530" cy="177554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1236870" y="3790121"/>
            <a:ext cx="4751626" cy="212522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Tree>
    <p:extLst>
      <p:ext uri="{BB962C8B-B14F-4D97-AF65-F5344CB8AC3E}">
        <p14:creationId xmlns:p14="http://schemas.microsoft.com/office/powerpoint/2010/main" val="2533915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1308100" y="1845734"/>
            <a:ext cx="9753600" cy="4023360"/>
          </a:xfrm>
          <a:prstGeom prst="rect">
            <a:avLst/>
          </a:prstGeom>
        </p:spPr>
        <p:txBody>
          <a:bodyPr vert="horz" lIns="0" tIns="45720" rIns="0" bIns="45720" rtlCol="0">
            <a:normAutofit/>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Imagem 10"/>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95250" y="565150"/>
            <a:ext cx="876300" cy="1181100"/>
          </a:xfrm>
          <a:prstGeom prst="rect">
            <a:avLst/>
          </a:prstGeom>
        </p:spPr>
      </p:pic>
      <p:sp>
        <p:nvSpPr>
          <p:cNvPr id="12" name="Rectangle 6"/>
          <p:cNvSpPr/>
          <p:nvPr userDrawn="1"/>
        </p:nvSpPr>
        <p:spPr>
          <a:xfrm>
            <a:off x="0" y="0"/>
            <a:ext cx="12188825" cy="457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7"/>
          <p:cNvSpPr/>
          <p:nvPr userDrawn="1"/>
        </p:nvSpPr>
        <p:spPr>
          <a:xfrm>
            <a:off x="-1" y="388391"/>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Espaço Reservado para Título 7"/>
          <p:cNvSpPr>
            <a:spLocks noGrp="1"/>
          </p:cNvSpPr>
          <p:nvPr>
            <p:ph type="title"/>
          </p:nvPr>
        </p:nvSpPr>
        <p:spPr>
          <a:xfrm>
            <a:off x="1308100" y="560288"/>
            <a:ext cx="9753600" cy="1069670"/>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effectLst>
            <a:outerShdw blurRad="50800" dist="38100" dir="2700000" algn="tl" rotWithShape="0">
              <a:prstClr val="black">
                <a:alpha val="40000"/>
              </a:prstClr>
            </a:outerShdw>
          </a:effectLst>
        </p:spPr>
        <p:txBody>
          <a:bodyPr vert="horz" lIns="91440" tIns="45720" rIns="91440" bIns="45720" rtlCol="0" anchor="ctr">
            <a:normAutofit/>
          </a:bodyPr>
          <a:lstStyle/>
          <a:p>
            <a:r>
              <a:rPr lang="pt-BR"/>
              <a:t>Clique para editar o título mestre</a:t>
            </a:r>
          </a:p>
        </p:txBody>
      </p:sp>
    </p:spTree>
    <p:extLst>
      <p:ext uri="{BB962C8B-B14F-4D97-AF65-F5344CB8AC3E}">
        <p14:creationId xmlns:p14="http://schemas.microsoft.com/office/powerpoint/2010/main" val="1168840000"/>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701" r:id="rId4"/>
    <p:sldLayoutId id="2147483702" r:id="rId5"/>
    <p:sldLayoutId id="2147483703" r:id="rId6"/>
  </p:sldLayoutIdLst>
  <p:txStyles>
    <p:titleStyle>
      <a:lvl1pPr algn="l" defTabSz="914400" rtl="0" eaLnBrk="1" latinLnBrk="0" hangingPunct="1">
        <a:lnSpc>
          <a:spcPct val="85000"/>
        </a:lnSpc>
        <a:spcBef>
          <a:spcPct val="0"/>
        </a:spcBef>
        <a:buNone/>
        <a:defRPr sz="4400" b="1" kern="1200" spc="-50" baseline="0">
          <a:solidFill>
            <a:schemeClr val="tx1"/>
          </a:solidFill>
          <a:latin typeface="Myriad Pro" panose="020B0503030403020204" pitchFamily="34" charset="0"/>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r"/>
            <a:r>
              <a:rPr lang="pt-BR" dirty="0"/>
              <a:t>Tópicos em Segurança da Informação</a:t>
            </a:r>
            <a:endParaRPr lang="pt-BR" b="1" dirty="0"/>
          </a:p>
        </p:txBody>
      </p:sp>
      <p:sp>
        <p:nvSpPr>
          <p:cNvPr id="3" name="Subtítulo 2"/>
          <p:cNvSpPr>
            <a:spLocks noGrp="1"/>
          </p:cNvSpPr>
          <p:nvPr>
            <p:ph type="subTitle" idx="1"/>
          </p:nvPr>
        </p:nvSpPr>
        <p:spPr/>
        <p:txBody>
          <a:bodyPr/>
          <a:lstStyle/>
          <a:p>
            <a:pPr algn="r"/>
            <a:r>
              <a:rPr lang="pt-BR" dirty="0"/>
              <a:t>Tópico 01 – Aula 01 – Informação, Vulnerabilidades e as Garantias de Segurança</a:t>
            </a:r>
          </a:p>
        </p:txBody>
      </p:sp>
    </p:spTree>
    <p:extLst>
      <p:ext uri="{BB962C8B-B14F-4D97-AF65-F5344CB8AC3E}">
        <p14:creationId xmlns:p14="http://schemas.microsoft.com/office/powerpoint/2010/main" val="3866078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a:extLst>
              <a:ext uri="{FF2B5EF4-FFF2-40B4-BE49-F238E27FC236}">
                <a16:creationId xmlns:a16="http://schemas.microsoft.com/office/drawing/2014/main" id="{CBA3FF4D-9208-F673-5796-81E083CB56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3371" y="696400"/>
            <a:ext cx="9749031" cy="5465199"/>
          </a:xfrm>
        </p:spPr>
      </p:pic>
    </p:spTree>
    <p:extLst>
      <p:ext uri="{BB962C8B-B14F-4D97-AF65-F5344CB8AC3E}">
        <p14:creationId xmlns:p14="http://schemas.microsoft.com/office/powerpoint/2010/main" val="577299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a:extLst>
              <a:ext uri="{FF2B5EF4-FFF2-40B4-BE49-F238E27FC236}">
                <a16:creationId xmlns:a16="http://schemas.microsoft.com/office/drawing/2014/main" id="{3896F2DA-83E0-C6BA-50B9-D70D831DBD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2298" y="1846263"/>
            <a:ext cx="7145203" cy="4022725"/>
          </a:xfrm>
        </p:spPr>
      </p:pic>
      <p:sp>
        <p:nvSpPr>
          <p:cNvPr id="3" name="Título 2">
            <a:extLst>
              <a:ext uri="{FF2B5EF4-FFF2-40B4-BE49-F238E27FC236}">
                <a16:creationId xmlns:a16="http://schemas.microsoft.com/office/drawing/2014/main" id="{A7BFE26C-0E4B-256B-F94E-23C5EE614AD6}"/>
              </a:ext>
            </a:extLst>
          </p:cNvPr>
          <p:cNvSpPr>
            <a:spLocks noGrp="1"/>
          </p:cNvSpPr>
          <p:nvPr>
            <p:ph type="title"/>
          </p:nvPr>
        </p:nvSpPr>
        <p:spPr/>
        <p:txBody>
          <a:bodyPr>
            <a:noAutofit/>
          </a:bodyPr>
          <a:lstStyle/>
          <a:p>
            <a:r>
              <a:rPr lang="pt-BR" sz="3200" dirty="0"/>
              <a:t>Domicílios com acesso a Internet (2015 -2023)</a:t>
            </a:r>
          </a:p>
        </p:txBody>
      </p:sp>
    </p:spTree>
    <p:extLst>
      <p:ext uri="{BB962C8B-B14F-4D97-AF65-F5344CB8AC3E}">
        <p14:creationId xmlns:p14="http://schemas.microsoft.com/office/powerpoint/2010/main" val="2968679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rmAutofit fontScale="90000"/>
          </a:bodyPr>
          <a:lstStyle/>
          <a:p>
            <a:r>
              <a:rPr lang="pt-BR" dirty="0"/>
              <a:t>TIPO DA CONEXÃO, POR REGIÃO (2023) </a:t>
            </a:r>
          </a:p>
        </p:txBody>
      </p:sp>
      <p:pic>
        <p:nvPicPr>
          <p:cNvPr id="9" name="Espaço Reservado para Conteúdo 8">
            <a:extLst>
              <a:ext uri="{FF2B5EF4-FFF2-40B4-BE49-F238E27FC236}">
                <a16:creationId xmlns:a16="http://schemas.microsoft.com/office/drawing/2014/main" id="{320C0291-0B81-397C-068A-084F46B75A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6181" y="1629958"/>
            <a:ext cx="8115425" cy="4559746"/>
          </a:xfrm>
        </p:spPr>
      </p:pic>
      <p:sp>
        <p:nvSpPr>
          <p:cNvPr id="11" name="CaixaDeTexto 10">
            <a:extLst>
              <a:ext uri="{FF2B5EF4-FFF2-40B4-BE49-F238E27FC236}">
                <a16:creationId xmlns:a16="http://schemas.microsoft.com/office/drawing/2014/main" id="{DDF61F4F-1503-E7C1-DE80-7526A9572A5E}"/>
              </a:ext>
            </a:extLst>
          </p:cNvPr>
          <p:cNvSpPr txBox="1"/>
          <p:nvPr/>
        </p:nvSpPr>
        <p:spPr>
          <a:xfrm>
            <a:off x="5268227" y="6297712"/>
            <a:ext cx="6093724" cy="646331"/>
          </a:xfrm>
          <a:prstGeom prst="rect">
            <a:avLst/>
          </a:prstGeom>
          <a:noFill/>
        </p:spPr>
        <p:txBody>
          <a:bodyPr wrap="square">
            <a:spAutoFit/>
          </a:bodyPr>
          <a:lstStyle/>
          <a:p>
            <a:r>
              <a:rPr lang="pt-BR" dirty="0"/>
              <a:t>https://cetic.br/media/analises/tic_domicilios_2023_coletiva_imprensa.pdf</a:t>
            </a:r>
          </a:p>
        </p:txBody>
      </p:sp>
    </p:spTree>
    <p:extLst>
      <p:ext uri="{BB962C8B-B14F-4D97-AF65-F5344CB8AC3E}">
        <p14:creationId xmlns:p14="http://schemas.microsoft.com/office/powerpoint/2010/main" val="2693820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Espaço Reservado para Conteúdo 7">
            <a:extLst>
              <a:ext uri="{FF2B5EF4-FFF2-40B4-BE49-F238E27FC236}">
                <a16:creationId xmlns:a16="http://schemas.microsoft.com/office/drawing/2014/main" id="{3C23DDEE-31AB-BD8E-2A71-67DA49B12D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7484" y="1856096"/>
            <a:ext cx="7497032" cy="4217609"/>
          </a:xfrm>
        </p:spPr>
      </p:pic>
      <p:sp>
        <p:nvSpPr>
          <p:cNvPr id="10" name="CaixaDeTexto 9">
            <a:extLst>
              <a:ext uri="{FF2B5EF4-FFF2-40B4-BE49-F238E27FC236}">
                <a16:creationId xmlns:a16="http://schemas.microsoft.com/office/drawing/2014/main" id="{6BE6DE7F-484D-3EE3-CACE-797BB9545F91}"/>
              </a:ext>
            </a:extLst>
          </p:cNvPr>
          <p:cNvSpPr txBox="1"/>
          <p:nvPr/>
        </p:nvSpPr>
        <p:spPr>
          <a:xfrm>
            <a:off x="4790555" y="6211669"/>
            <a:ext cx="6093724" cy="646331"/>
          </a:xfrm>
          <a:prstGeom prst="rect">
            <a:avLst/>
          </a:prstGeom>
          <a:noFill/>
        </p:spPr>
        <p:txBody>
          <a:bodyPr wrap="square">
            <a:spAutoFit/>
          </a:bodyPr>
          <a:lstStyle/>
          <a:p>
            <a:r>
              <a:rPr lang="pt-BR" dirty="0"/>
              <a:t>https://cetic.br/media/analises/tic_domicilios_2023_coletiva_imprensa.pdf</a:t>
            </a:r>
          </a:p>
        </p:txBody>
      </p:sp>
      <p:sp>
        <p:nvSpPr>
          <p:cNvPr id="2" name="Título 2">
            <a:extLst>
              <a:ext uri="{FF2B5EF4-FFF2-40B4-BE49-F238E27FC236}">
                <a16:creationId xmlns:a16="http://schemas.microsoft.com/office/drawing/2014/main" id="{FDFB8C32-047E-39D9-5C14-D0485B1A4385}"/>
              </a:ext>
            </a:extLst>
          </p:cNvPr>
          <p:cNvSpPr>
            <a:spLocks noGrp="1"/>
          </p:cNvSpPr>
          <p:nvPr>
            <p:ph type="title"/>
          </p:nvPr>
        </p:nvSpPr>
        <p:spPr>
          <a:xfrm>
            <a:off x="1364776" y="516043"/>
            <a:ext cx="9753600" cy="1069670"/>
          </a:xfrm>
        </p:spPr>
        <p:txBody>
          <a:bodyPr>
            <a:normAutofit/>
          </a:bodyPr>
          <a:lstStyle/>
          <a:p>
            <a:pPr>
              <a:lnSpc>
                <a:spcPct val="85000"/>
              </a:lnSpc>
              <a:spcBef>
                <a:spcPct val="0"/>
              </a:spcBef>
            </a:pPr>
            <a:r>
              <a:rPr lang="pt-BR" sz="4400" b="1" spc="-50" dirty="0">
                <a:latin typeface="Myriad Pro" panose="020B0503030403020204" pitchFamily="34" charset="0"/>
                <a:ea typeface="+mj-ea"/>
                <a:cs typeface="+mj-cs"/>
              </a:rPr>
              <a:t>Usuários de Internet (2015-2023)</a:t>
            </a:r>
          </a:p>
        </p:txBody>
      </p:sp>
    </p:spTree>
    <p:extLst>
      <p:ext uri="{BB962C8B-B14F-4D97-AF65-F5344CB8AC3E}">
        <p14:creationId xmlns:p14="http://schemas.microsoft.com/office/powerpoint/2010/main" val="839484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Não Usuários de Internet (2023)</a:t>
            </a:r>
          </a:p>
        </p:txBody>
      </p:sp>
      <p:pic>
        <p:nvPicPr>
          <p:cNvPr id="9" name="Espaço Reservado para Conteúdo 8">
            <a:extLst>
              <a:ext uri="{FF2B5EF4-FFF2-40B4-BE49-F238E27FC236}">
                <a16:creationId xmlns:a16="http://schemas.microsoft.com/office/drawing/2014/main" id="{F9EFD5AD-0EA6-A820-2F50-5E6E6AA78F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8656" y="1846263"/>
            <a:ext cx="7272488" cy="4022725"/>
          </a:xfrm>
        </p:spPr>
      </p:pic>
      <p:sp>
        <p:nvSpPr>
          <p:cNvPr id="10" name="CaixaDeTexto 9">
            <a:extLst>
              <a:ext uri="{FF2B5EF4-FFF2-40B4-BE49-F238E27FC236}">
                <a16:creationId xmlns:a16="http://schemas.microsoft.com/office/drawing/2014/main" id="{EB323A5A-2856-6633-22DE-0E2101C65453}"/>
              </a:ext>
            </a:extLst>
          </p:cNvPr>
          <p:cNvSpPr txBox="1"/>
          <p:nvPr/>
        </p:nvSpPr>
        <p:spPr>
          <a:xfrm>
            <a:off x="4967976" y="6085293"/>
            <a:ext cx="6093724" cy="646331"/>
          </a:xfrm>
          <a:prstGeom prst="rect">
            <a:avLst/>
          </a:prstGeom>
          <a:noFill/>
        </p:spPr>
        <p:txBody>
          <a:bodyPr wrap="square">
            <a:spAutoFit/>
          </a:bodyPr>
          <a:lstStyle/>
          <a:p>
            <a:r>
              <a:rPr lang="pt-BR" dirty="0"/>
              <a:t>https://cetic.br/media/analises/tic_domicilios_2023_coletiva_imprensa.pdf</a:t>
            </a:r>
          </a:p>
        </p:txBody>
      </p:sp>
    </p:spTree>
    <p:extLst>
      <p:ext uri="{BB962C8B-B14F-4D97-AF65-F5344CB8AC3E}">
        <p14:creationId xmlns:p14="http://schemas.microsoft.com/office/powerpoint/2010/main" val="1485456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a:extLst>
              <a:ext uri="{FF2B5EF4-FFF2-40B4-BE49-F238E27FC236}">
                <a16:creationId xmlns:a16="http://schemas.microsoft.com/office/drawing/2014/main" id="{40827CBB-2756-963A-4D06-EF46A04E7D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3662" y="1846263"/>
            <a:ext cx="7909673" cy="4451449"/>
          </a:xfrm>
        </p:spPr>
      </p:pic>
      <p:sp>
        <p:nvSpPr>
          <p:cNvPr id="3" name="Título 2">
            <a:extLst>
              <a:ext uri="{FF2B5EF4-FFF2-40B4-BE49-F238E27FC236}">
                <a16:creationId xmlns:a16="http://schemas.microsoft.com/office/drawing/2014/main" id="{07047ABB-707D-54F2-58DF-4FF4E49DF2A5}"/>
              </a:ext>
            </a:extLst>
          </p:cNvPr>
          <p:cNvSpPr>
            <a:spLocks noGrp="1"/>
          </p:cNvSpPr>
          <p:nvPr>
            <p:ph type="title"/>
          </p:nvPr>
        </p:nvSpPr>
        <p:spPr/>
        <p:txBody>
          <a:bodyPr>
            <a:noAutofit/>
          </a:bodyPr>
          <a:lstStyle/>
          <a:p>
            <a:r>
              <a:rPr lang="pt-BR" sz="2400" dirty="0"/>
              <a:t>HABILIDADES DIGITAIS, POR DISPOSITIVO DE ACESSO(2023)</a:t>
            </a:r>
          </a:p>
        </p:txBody>
      </p:sp>
    </p:spTree>
    <p:extLst>
      <p:ext uri="{BB962C8B-B14F-4D97-AF65-F5344CB8AC3E}">
        <p14:creationId xmlns:p14="http://schemas.microsoft.com/office/powerpoint/2010/main" val="3137292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a:extLst>
              <a:ext uri="{FF2B5EF4-FFF2-40B4-BE49-F238E27FC236}">
                <a16:creationId xmlns:a16="http://schemas.microsoft.com/office/drawing/2014/main" id="{E01F741D-7748-CDD3-ADFF-241E547DB7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4910" y="1846263"/>
            <a:ext cx="7379980" cy="4022725"/>
          </a:xfrm>
        </p:spPr>
      </p:pic>
      <p:sp>
        <p:nvSpPr>
          <p:cNvPr id="3" name="Título 2">
            <a:extLst>
              <a:ext uri="{FF2B5EF4-FFF2-40B4-BE49-F238E27FC236}">
                <a16:creationId xmlns:a16="http://schemas.microsoft.com/office/drawing/2014/main" id="{3E8CE32A-A527-05A1-062B-F6F57B96E904}"/>
              </a:ext>
            </a:extLst>
          </p:cNvPr>
          <p:cNvSpPr>
            <a:spLocks noGrp="1"/>
          </p:cNvSpPr>
          <p:nvPr>
            <p:ph type="title"/>
          </p:nvPr>
        </p:nvSpPr>
        <p:spPr>
          <a:xfrm>
            <a:off x="1308099" y="560288"/>
            <a:ext cx="9787531" cy="1069670"/>
          </a:xfrm>
        </p:spPr>
        <p:txBody>
          <a:bodyPr>
            <a:noAutofit/>
          </a:bodyPr>
          <a:lstStyle/>
          <a:p>
            <a:pPr algn="ctr"/>
            <a:r>
              <a:rPr lang="pt-BR" sz="2400" dirty="0"/>
              <a:t>COMPRA DE PRODUTOS E SERVIÇOS PELA INTERNET NOS ÚLTIMOS 12 MESES (2015-2023)</a:t>
            </a:r>
          </a:p>
        </p:txBody>
      </p:sp>
    </p:spTree>
    <p:extLst>
      <p:ext uri="{BB962C8B-B14F-4D97-AF65-F5344CB8AC3E}">
        <p14:creationId xmlns:p14="http://schemas.microsoft.com/office/powerpoint/2010/main" val="3401263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a:extLst>
              <a:ext uri="{FF2B5EF4-FFF2-40B4-BE49-F238E27FC236}">
                <a16:creationId xmlns:a16="http://schemas.microsoft.com/office/drawing/2014/main" id="{FD9F6D8A-004F-5757-31F5-BD45068621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2311" y="1846263"/>
            <a:ext cx="7105178" cy="4022725"/>
          </a:xfrm>
        </p:spPr>
      </p:pic>
      <p:sp>
        <p:nvSpPr>
          <p:cNvPr id="3" name="Título 2">
            <a:extLst>
              <a:ext uri="{FF2B5EF4-FFF2-40B4-BE49-F238E27FC236}">
                <a16:creationId xmlns:a16="http://schemas.microsoft.com/office/drawing/2014/main" id="{0D0CE08B-A864-3050-B4E8-9628C06FD1C2}"/>
              </a:ext>
            </a:extLst>
          </p:cNvPr>
          <p:cNvSpPr>
            <a:spLocks noGrp="1"/>
          </p:cNvSpPr>
          <p:nvPr>
            <p:ph type="title"/>
          </p:nvPr>
        </p:nvSpPr>
        <p:spPr/>
        <p:txBody>
          <a:bodyPr>
            <a:normAutofit fontScale="90000"/>
          </a:bodyPr>
          <a:lstStyle/>
          <a:p>
            <a:pPr algn="ctr"/>
            <a:r>
              <a:rPr lang="pt-BR" dirty="0"/>
              <a:t>Uso Governo Eletrônica X Tipo Informação Serviço Público</a:t>
            </a:r>
          </a:p>
        </p:txBody>
      </p:sp>
    </p:spTree>
    <p:extLst>
      <p:ext uri="{BB962C8B-B14F-4D97-AF65-F5344CB8AC3E}">
        <p14:creationId xmlns:p14="http://schemas.microsoft.com/office/powerpoint/2010/main" val="753921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1308100" y="1845734"/>
            <a:ext cx="9753600" cy="1834459"/>
          </a:xfrm>
        </p:spPr>
        <p:txBody>
          <a:bodyPr>
            <a:noAutofit/>
          </a:bodyPr>
          <a:lstStyle/>
          <a:p>
            <a:pPr algn="just">
              <a:lnSpc>
                <a:spcPct val="120000"/>
              </a:lnSpc>
            </a:pPr>
            <a:r>
              <a:rPr lang="pt-BR" sz="2400" dirty="0"/>
              <a:t>Nos últimos três anos o cert.br um crescimento dos incidentes reportados para o Grupo de Resposta a Incidentes de Segurança para a Internet brasileira que faz parte do NIC.br, do Comitê Gestor da Internet no Brasil. </a:t>
            </a:r>
          </a:p>
        </p:txBody>
      </p:sp>
      <p:sp>
        <p:nvSpPr>
          <p:cNvPr id="3" name="Título 2"/>
          <p:cNvSpPr>
            <a:spLocks noGrp="1"/>
          </p:cNvSpPr>
          <p:nvPr>
            <p:ph type="title"/>
          </p:nvPr>
        </p:nvSpPr>
        <p:spPr/>
        <p:txBody>
          <a:bodyPr/>
          <a:lstStyle/>
          <a:p>
            <a:r>
              <a:rPr lang="pt-BR" dirty="0"/>
              <a:t>Segundo Cert.br</a:t>
            </a:r>
          </a:p>
        </p:txBody>
      </p:sp>
    </p:spTree>
    <p:extLst>
      <p:ext uri="{BB962C8B-B14F-4D97-AF65-F5344CB8AC3E}">
        <p14:creationId xmlns:p14="http://schemas.microsoft.com/office/powerpoint/2010/main" val="2085964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rmAutofit fontScale="90000"/>
          </a:bodyPr>
          <a:lstStyle/>
          <a:p>
            <a:r>
              <a:rPr lang="pt-BR" dirty="0"/>
              <a:t>Incidentes – entre 10 países Jan-Jul/24</a:t>
            </a:r>
          </a:p>
        </p:txBody>
      </p:sp>
      <p:pic>
        <p:nvPicPr>
          <p:cNvPr id="12" name="Espaço Reservado para Conteúdo 11">
            <a:extLst>
              <a:ext uri="{FF2B5EF4-FFF2-40B4-BE49-F238E27FC236}">
                <a16:creationId xmlns:a16="http://schemas.microsoft.com/office/drawing/2014/main" id="{939FC4C3-C6A0-C3BD-8C77-4A78EE56FB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8100" y="1802196"/>
            <a:ext cx="7961959" cy="4022725"/>
          </a:xfrm>
        </p:spPr>
      </p:pic>
      <p:sp>
        <p:nvSpPr>
          <p:cNvPr id="14" name="CaixaDeTexto 13">
            <a:extLst>
              <a:ext uri="{FF2B5EF4-FFF2-40B4-BE49-F238E27FC236}">
                <a16:creationId xmlns:a16="http://schemas.microsoft.com/office/drawing/2014/main" id="{FEB2851D-AF0A-1AC3-1EEB-046D34E5CDC2}"/>
              </a:ext>
            </a:extLst>
          </p:cNvPr>
          <p:cNvSpPr txBox="1"/>
          <p:nvPr/>
        </p:nvSpPr>
        <p:spPr>
          <a:xfrm>
            <a:off x="4963864" y="5824921"/>
            <a:ext cx="6097836" cy="369332"/>
          </a:xfrm>
          <a:prstGeom prst="rect">
            <a:avLst/>
          </a:prstGeom>
          <a:noFill/>
        </p:spPr>
        <p:txBody>
          <a:bodyPr wrap="square">
            <a:spAutoFit/>
          </a:bodyPr>
          <a:lstStyle/>
          <a:p>
            <a:r>
              <a:rPr lang="pt-BR" dirty="0"/>
              <a:t>https://stats.cert.br/incidentes/</a:t>
            </a:r>
          </a:p>
        </p:txBody>
      </p:sp>
    </p:spTree>
    <p:extLst>
      <p:ext uri="{BB962C8B-B14F-4D97-AF65-F5344CB8AC3E}">
        <p14:creationId xmlns:p14="http://schemas.microsoft.com/office/powerpoint/2010/main" val="3753335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85000" lnSpcReduction="10000"/>
          </a:bodyPr>
          <a:lstStyle/>
          <a:p>
            <a:pPr>
              <a:buFont typeface="Wingdings" panose="05000000000000000000" pitchFamily="2" charset="2"/>
              <a:buChar char="Ø"/>
            </a:pPr>
            <a:r>
              <a:rPr lang="pt-BR" dirty="0"/>
              <a:t> Todos são maiores e responsáveis por seus atos. </a:t>
            </a:r>
          </a:p>
          <a:p>
            <a:pPr>
              <a:buFont typeface="Wingdings" panose="05000000000000000000" pitchFamily="2" charset="2"/>
              <a:buChar char="Ø"/>
            </a:pPr>
            <a:r>
              <a:rPr lang="pt-BR" dirty="0"/>
              <a:t> Conhecem o código penal?</a:t>
            </a:r>
          </a:p>
          <a:p>
            <a:pPr>
              <a:buFont typeface="Wingdings" panose="05000000000000000000" pitchFamily="2" charset="2"/>
              <a:buChar char="Ø"/>
            </a:pPr>
            <a:r>
              <a:rPr lang="pt-BR" dirty="0"/>
              <a:t> Sabem da Lei Carolina </a:t>
            </a:r>
            <a:r>
              <a:rPr lang="pt-BR" dirty="0" err="1"/>
              <a:t>Diekmann</a:t>
            </a:r>
            <a:r>
              <a:rPr lang="pt-BR" dirty="0"/>
              <a:t> – Lei 12737 de 30 de novembro de 2012?</a:t>
            </a:r>
          </a:p>
          <a:p>
            <a:pPr>
              <a:buFont typeface="Wingdings" panose="05000000000000000000" pitchFamily="2" charset="2"/>
              <a:buChar char="Ø"/>
            </a:pPr>
            <a:r>
              <a:rPr lang="pt-BR" dirty="0"/>
              <a:t> Conhecem o marco civil da internet e a lei de proteção de dados</a:t>
            </a:r>
          </a:p>
          <a:p>
            <a:pPr>
              <a:buFont typeface="Wingdings" panose="05000000000000000000" pitchFamily="2" charset="2"/>
              <a:buChar char="Ø"/>
            </a:pPr>
            <a:r>
              <a:rPr lang="pt-BR" dirty="0"/>
              <a:t> Quem já usou ou usa software pirata ou genérico?</a:t>
            </a:r>
          </a:p>
          <a:p>
            <a:pPr>
              <a:buFont typeface="Wingdings" panose="05000000000000000000" pitchFamily="2" charset="2"/>
              <a:buChar char="Ø"/>
            </a:pPr>
            <a:r>
              <a:rPr lang="pt-BR" dirty="0"/>
              <a:t> Quem fica baixando filmes ou jogos na internet?</a:t>
            </a:r>
          </a:p>
          <a:p>
            <a:pPr>
              <a:buFont typeface="Wingdings" panose="05000000000000000000" pitchFamily="2" charset="2"/>
              <a:buChar char="Ø"/>
            </a:pPr>
            <a:r>
              <a:rPr lang="pt-BR" dirty="0"/>
              <a:t> Usa sua redes sociais para postar </a:t>
            </a:r>
            <a:r>
              <a:rPr lang="pt-BR" dirty="0" err="1"/>
              <a:t>nudes</a:t>
            </a:r>
            <a:r>
              <a:rPr lang="pt-BR" dirty="0"/>
              <a:t>.</a:t>
            </a:r>
          </a:p>
          <a:p>
            <a:pPr>
              <a:buFont typeface="Wingdings" panose="05000000000000000000" pitchFamily="2" charset="2"/>
              <a:buChar char="Ø"/>
            </a:pPr>
            <a:r>
              <a:rPr lang="pt-BR" dirty="0"/>
              <a:t> Quem já navegou na </a:t>
            </a:r>
            <a:r>
              <a:rPr lang="pt-BR" dirty="0" err="1"/>
              <a:t>deep</a:t>
            </a:r>
            <a:r>
              <a:rPr lang="pt-BR" dirty="0"/>
              <a:t> web? </a:t>
            </a:r>
          </a:p>
        </p:txBody>
      </p:sp>
      <p:sp>
        <p:nvSpPr>
          <p:cNvPr id="3" name="Título 2"/>
          <p:cNvSpPr>
            <a:spLocks noGrp="1"/>
          </p:cNvSpPr>
          <p:nvPr>
            <p:ph type="title"/>
          </p:nvPr>
        </p:nvSpPr>
        <p:spPr/>
        <p:txBody>
          <a:bodyPr/>
          <a:lstStyle/>
          <a:p>
            <a:r>
              <a:rPr lang="pt-BR" dirty="0"/>
              <a:t>Antes de começar</a:t>
            </a:r>
          </a:p>
        </p:txBody>
      </p:sp>
    </p:spTree>
    <p:extLst>
      <p:ext uri="{BB962C8B-B14F-4D97-AF65-F5344CB8AC3E}">
        <p14:creationId xmlns:p14="http://schemas.microsoft.com/office/powerpoint/2010/main" val="23495625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 calcmode="lin" valueType="num">
                                      <p:cBhvr additive="base">
                                        <p:cTn id="4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a:extLst>
              <a:ext uri="{FF2B5EF4-FFF2-40B4-BE49-F238E27FC236}">
                <a16:creationId xmlns:a16="http://schemas.microsoft.com/office/drawing/2014/main" id="{0B9C4B37-44CA-113D-566B-F7183EE7AA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967" y="1747112"/>
            <a:ext cx="8526568" cy="4180663"/>
          </a:xfrm>
        </p:spPr>
      </p:pic>
      <p:sp>
        <p:nvSpPr>
          <p:cNvPr id="3" name="Título 2">
            <a:extLst>
              <a:ext uri="{FF2B5EF4-FFF2-40B4-BE49-F238E27FC236}">
                <a16:creationId xmlns:a16="http://schemas.microsoft.com/office/drawing/2014/main" id="{10D7FB07-90B6-8F8F-40AB-7FF2529A586E}"/>
              </a:ext>
            </a:extLst>
          </p:cNvPr>
          <p:cNvSpPr>
            <a:spLocks noGrp="1"/>
          </p:cNvSpPr>
          <p:nvPr>
            <p:ph type="title"/>
          </p:nvPr>
        </p:nvSpPr>
        <p:spPr/>
        <p:txBody>
          <a:bodyPr/>
          <a:lstStyle/>
          <a:p>
            <a:r>
              <a:rPr lang="pt-BR" dirty="0"/>
              <a:t>Incidentes – Categorias </a:t>
            </a:r>
          </a:p>
        </p:txBody>
      </p:sp>
    </p:spTree>
    <p:extLst>
      <p:ext uri="{BB962C8B-B14F-4D97-AF65-F5344CB8AC3E}">
        <p14:creationId xmlns:p14="http://schemas.microsoft.com/office/powerpoint/2010/main" val="931909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a:extLst>
              <a:ext uri="{FF2B5EF4-FFF2-40B4-BE49-F238E27FC236}">
                <a16:creationId xmlns:a16="http://schemas.microsoft.com/office/drawing/2014/main" id="{11AF6A1F-0ACC-CFFB-C047-D9823C3894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0593" y="1846263"/>
            <a:ext cx="8068613" cy="4022725"/>
          </a:xfrm>
        </p:spPr>
      </p:pic>
      <p:sp>
        <p:nvSpPr>
          <p:cNvPr id="3" name="Título 2">
            <a:extLst>
              <a:ext uri="{FF2B5EF4-FFF2-40B4-BE49-F238E27FC236}">
                <a16:creationId xmlns:a16="http://schemas.microsoft.com/office/drawing/2014/main" id="{15D03AA2-D8C0-AB02-DCA0-C71E956EBDAC}"/>
              </a:ext>
            </a:extLst>
          </p:cNvPr>
          <p:cNvSpPr>
            <a:spLocks noGrp="1"/>
          </p:cNvSpPr>
          <p:nvPr>
            <p:ph type="title"/>
          </p:nvPr>
        </p:nvSpPr>
        <p:spPr/>
        <p:txBody>
          <a:bodyPr/>
          <a:lstStyle/>
          <a:p>
            <a:r>
              <a:rPr lang="pt-BR" dirty="0"/>
              <a:t>Incidentes –Portas Varreduras (</a:t>
            </a:r>
            <a:r>
              <a:rPr lang="pt-BR" dirty="0" err="1"/>
              <a:t>scan</a:t>
            </a:r>
            <a:r>
              <a:rPr lang="pt-BR" dirty="0"/>
              <a:t>)</a:t>
            </a:r>
          </a:p>
        </p:txBody>
      </p:sp>
    </p:spTree>
    <p:extLst>
      <p:ext uri="{BB962C8B-B14F-4D97-AF65-F5344CB8AC3E}">
        <p14:creationId xmlns:p14="http://schemas.microsoft.com/office/powerpoint/2010/main" val="2872441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15D03AA2-D8C0-AB02-DCA0-C71E956EBDAC}"/>
              </a:ext>
            </a:extLst>
          </p:cNvPr>
          <p:cNvSpPr>
            <a:spLocks noGrp="1"/>
          </p:cNvSpPr>
          <p:nvPr>
            <p:ph type="title"/>
          </p:nvPr>
        </p:nvSpPr>
        <p:spPr/>
        <p:txBody>
          <a:bodyPr>
            <a:normAutofit/>
          </a:bodyPr>
          <a:lstStyle/>
          <a:p>
            <a:r>
              <a:rPr lang="pt-BR" dirty="0"/>
              <a:t>Incidentes –Malware - </a:t>
            </a:r>
            <a:r>
              <a:rPr lang="pt-BR" dirty="0" err="1"/>
              <a:t>Phishing</a:t>
            </a:r>
            <a:endParaRPr lang="pt-BR" dirty="0"/>
          </a:p>
        </p:txBody>
      </p:sp>
      <p:pic>
        <p:nvPicPr>
          <p:cNvPr id="7" name="Espaço Reservado para Conteúdo 6">
            <a:extLst>
              <a:ext uri="{FF2B5EF4-FFF2-40B4-BE49-F238E27FC236}">
                <a16:creationId xmlns:a16="http://schemas.microsoft.com/office/drawing/2014/main" id="{DE9073D6-C9B1-FE5B-7B3F-3C63E36756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4515" y="1846263"/>
            <a:ext cx="8340769" cy="4022725"/>
          </a:xfrm>
        </p:spPr>
      </p:pic>
    </p:spTree>
    <p:extLst>
      <p:ext uri="{BB962C8B-B14F-4D97-AF65-F5344CB8AC3E}">
        <p14:creationId xmlns:p14="http://schemas.microsoft.com/office/powerpoint/2010/main" val="3574194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rmAutofit fontScale="90000"/>
          </a:bodyPr>
          <a:lstStyle/>
          <a:p>
            <a:pPr algn="ctr"/>
            <a:r>
              <a:rPr lang="pt-BR" b="1" i="0" dirty="0">
                <a:effectLst/>
                <a:latin typeface="Poppins" panose="00000500000000000000" pitchFamily="2" charset="0"/>
              </a:rPr>
              <a:t>Páginas Falsas (</a:t>
            </a:r>
            <a:r>
              <a:rPr lang="pt-BR" b="1" i="1" dirty="0" err="1">
                <a:effectLst/>
                <a:latin typeface="Poppins" panose="00000500000000000000" pitchFamily="2" charset="0"/>
              </a:rPr>
              <a:t>Phishing</a:t>
            </a:r>
            <a:r>
              <a:rPr lang="pt-BR" i="1" dirty="0">
                <a:latin typeface="Poppins" panose="00000500000000000000" pitchFamily="2" charset="0"/>
              </a:rPr>
              <a:t>) - Semanais</a:t>
            </a:r>
            <a:endParaRPr lang="pt-BR" b="1" i="0" dirty="0">
              <a:effectLst/>
              <a:latin typeface="Poppins" panose="00000500000000000000" pitchFamily="2" charset="0"/>
            </a:endParaRPr>
          </a:p>
        </p:txBody>
      </p:sp>
      <p:pic>
        <p:nvPicPr>
          <p:cNvPr id="9" name="Espaço Reservado para Conteúdo 8">
            <a:extLst>
              <a:ext uri="{FF2B5EF4-FFF2-40B4-BE49-F238E27FC236}">
                <a16:creationId xmlns:a16="http://schemas.microsoft.com/office/drawing/2014/main" id="{5D8E2B71-9D01-B88F-2767-88DD8E2C91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6260" y="1846263"/>
            <a:ext cx="8810168" cy="4320449"/>
          </a:xfrm>
        </p:spPr>
      </p:pic>
    </p:spTree>
    <p:extLst>
      <p:ext uri="{BB962C8B-B14F-4D97-AF65-F5344CB8AC3E}">
        <p14:creationId xmlns:p14="http://schemas.microsoft.com/office/powerpoint/2010/main" val="2685768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Autofit/>
          </a:bodyPr>
          <a:lstStyle/>
          <a:p>
            <a:pPr algn="ctr"/>
            <a:r>
              <a:rPr lang="pt-BR" sz="3600" b="1" i="0" dirty="0">
                <a:effectLst/>
                <a:latin typeface="Poppins" panose="00000500000000000000" pitchFamily="2" charset="0"/>
              </a:rPr>
              <a:t>Páginas Falsas(</a:t>
            </a:r>
            <a:r>
              <a:rPr lang="pt-BR" sz="3600" b="1" i="1" dirty="0" err="1">
                <a:effectLst/>
                <a:latin typeface="Poppins" panose="00000500000000000000" pitchFamily="2" charset="0"/>
              </a:rPr>
              <a:t>Phishing</a:t>
            </a:r>
            <a:r>
              <a:rPr lang="pt-BR" sz="3600" b="1" i="1" dirty="0">
                <a:effectLst/>
                <a:latin typeface="Poppins" panose="00000500000000000000" pitchFamily="2" charset="0"/>
              </a:rPr>
              <a:t>)</a:t>
            </a:r>
            <a:r>
              <a:rPr lang="pt-BR" sz="3600" b="1" i="0" dirty="0">
                <a:effectLst/>
                <a:latin typeface="Poppins" panose="00000500000000000000" pitchFamily="2" charset="0"/>
              </a:rPr>
              <a:t> – Por categoria </a:t>
            </a:r>
          </a:p>
        </p:txBody>
      </p:sp>
      <p:pic>
        <p:nvPicPr>
          <p:cNvPr id="6" name="Espaço Reservado para Conteúdo 5">
            <a:extLst>
              <a:ext uri="{FF2B5EF4-FFF2-40B4-BE49-F238E27FC236}">
                <a16:creationId xmlns:a16="http://schemas.microsoft.com/office/drawing/2014/main" id="{19E94689-E33A-D5B0-1425-1B1EC18350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0043" y="1846263"/>
            <a:ext cx="8289714" cy="4022725"/>
          </a:xfrm>
        </p:spPr>
      </p:pic>
    </p:spTree>
    <p:extLst>
      <p:ext uri="{BB962C8B-B14F-4D97-AF65-F5344CB8AC3E}">
        <p14:creationId xmlns:p14="http://schemas.microsoft.com/office/powerpoint/2010/main" val="3265536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a:extLst>
              <a:ext uri="{FF2B5EF4-FFF2-40B4-BE49-F238E27FC236}">
                <a16:creationId xmlns:a16="http://schemas.microsoft.com/office/drawing/2014/main" id="{223EBB5E-9395-1AE0-D610-74A21D4A20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5389" y="1846263"/>
            <a:ext cx="8339021" cy="4022725"/>
          </a:xfrm>
        </p:spPr>
      </p:pic>
      <p:sp>
        <p:nvSpPr>
          <p:cNvPr id="3" name="Título 2">
            <a:extLst>
              <a:ext uri="{FF2B5EF4-FFF2-40B4-BE49-F238E27FC236}">
                <a16:creationId xmlns:a16="http://schemas.microsoft.com/office/drawing/2014/main" id="{BFF05650-9811-D16C-BD66-0F3FBFF0ED82}"/>
              </a:ext>
            </a:extLst>
          </p:cNvPr>
          <p:cNvSpPr>
            <a:spLocks noGrp="1"/>
          </p:cNvSpPr>
          <p:nvPr>
            <p:ph type="title"/>
          </p:nvPr>
        </p:nvSpPr>
        <p:spPr/>
        <p:txBody>
          <a:bodyPr>
            <a:noAutofit/>
          </a:bodyPr>
          <a:lstStyle/>
          <a:p>
            <a:r>
              <a:rPr lang="pt-BR" sz="2400" dirty="0">
                <a:latin typeface="Poppins" panose="00000500000000000000" pitchFamily="2" charset="0"/>
              </a:rPr>
              <a:t>Paginas Falsas (</a:t>
            </a:r>
            <a:r>
              <a:rPr lang="pt-BR" sz="2400" b="1" i="1" dirty="0" err="1">
                <a:effectLst/>
                <a:latin typeface="Poppins" panose="00000500000000000000" pitchFamily="2" charset="0"/>
              </a:rPr>
              <a:t>Phishing</a:t>
            </a:r>
            <a:r>
              <a:rPr lang="pt-BR" sz="2400" b="1" i="1" dirty="0">
                <a:effectLst/>
                <a:latin typeface="Poppins" panose="00000500000000000000" pitchFamily="2" charset="0"/>
              </a:rPr>
              <a:t>)</a:t>
            </a:r>
            <a:r>
              <a:rPr lang="pt-BR" sz="2400" dirty="0">
                <a:latin typeface="Poppins" panose="00000500000000000000" pitchFamily="2" charset="0"/>
              </a:rPr>
              <a:t>– afetando Organização Brasil </a:t>
            </a:r>
            <a:endParaRPr lang="pt-BR" sz="2400" dirty="0"/>
          </a:p>
        </p:txBody>
      </p:sp>
    </p:spTree>
    <p:extLst>
      <p:ext uri="{BB962C8B-B14F-4D97-AF65-F5344CB8AC3E}">
        <p14:creationId xmlns:p14="http://schemas.microsoft.com/office/powerpoint/2010/main" val="3468553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BFF05650-9811-D16C-BD66-0F3FBFF0ED82}"/>
              </a:ext>
            </a:extLst>
          </p:cNvPr>
          <p:cNvSpPr>
            <a:spLocks noGrp="1"/>
          </p:cNvSpPr>
          <p:nvPr>
            <p:ph type="title"/>
          </p:nvPr>
        </p:nvSpPr>
        <p:spPr/>
        <p:txBody>
          <a:bodyPr>
            <a:noAutofit/>
          </a:bodyPr>
          <a:lstStyle/>
          <a:p>
            <a:r>
              <a:rPr lang="pt-BR" sz="2400" dirty="0">
                <a:latin typeface="Poppins" panose="00000500000000000000" pitchFamily="2" charset="0"/>
              </a:rPr>
              <a:t>Paginas Falsas (</a:t>
            </a:r>
            <a:r>
              <a:rPr lang="pt-BR" sz="2400" b="1" i="1" dirty="0" err="1">
                <a:effectLst/>
                <a:latin typeface="Poppins" panose="00000500000000000000" pitchFamily="2" charset="0"/>
              </a:rPr>
              <a:t>Phishing</a:t>
            </a:r>
            <a:r>
              <a:rPr lang="pt-BR" sz="2400" b="1" i="1" dirty="0">
                <a:effectLst/>
                <a:latin typeface="Poppins" panose="00000500000000000000" pitchFamily="2" charset="0"/>
              </a:rPr>
              <a:t>)</a:t>
            </a:r>
            <a:r>
              <a:rPr lang="pt-BR" sz="2400" dirty="0">
                <a:latin typeface="Poppins" panose="00000500000000000000" pitchFamily="2" charset="0"/>
              </a:rPr>
              <a:t>– afetando Organização no Exterior </a:t>
            </a:r>
            <a:endParaRPr lang="pt-BR" sz="2400" dirty="0"/>
          </a:p>
        </p:txBody>
      </p:sp>
      <p:pic>
        <p:nvPicPr>
          <p:cNvPr id="7" name="Espaço Reservado para Conteúdo 6">
            <a:extLst>
              <a:ext uri="{FF2B5EF4-FFF2-40B4-BE49-F238E27FC236}">
                <a16:creationId xmlns:a16="http://schemas.microsoft.com/office/drawing/2014/main" id="{9FA5A702-E210-BAB5-D7F2-A03E41C5F3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9613" y="1846263"/>
            <a:ext cx="8630573" cy="4022725"/>
          </a:xfrm>
        </p:spPr>
      </p:pic>
    </p:spTree>
    <p:extLst>
      <p:ext uri="{BB962C8B-B14F-4D97-AF65-F5344CB8AC3E}">
        <p14:creationId xmlns:p14="http://schemas.microsoft.com/office/powerpoint/2010/main" val="3425481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BFF05650-9811-D16C-BD66-0F3FBFF0ED82}"/>
              </a:ext>
            </a:extLst>
          </p:cNvPr>
          <p:cNvSpPr>
            <a:spLocks noGrp="1"/>
          </p:cNvSpPr>
          <p:nvPr>
            <p:ph type="title"/>
          </p:nvPr>
        </p:nvSpPr>
        <p:spPr/>
        <p:txBody>
          <a:bodyPr>
            <a:noAutofit/>
          </a:bodyPr>
          <a:lstStyle/>
          <a:p>
            <a:r>
              <a:rPr lang="pt-BR" sz="2400" dirty="0">
                <a:latin typeface="Poppins" panose="00000500000000000000" pitchFamily="2" charset="0"/>
              </a:rPr>
              <a:t>Paginas Falsas (</a:t>
            </a:r>
            <a:r>
              <a:rPr lang="pt-BR" sz="2400" b="1" i="1" dirty="0" err="1">
                <a:effectLst/>
                <a:latin typeface="Poppins" panose="00000500000000000000" pitchFamily="2" charset="0"/>
              </a:rPr>
              <a:t>Phishing</a:t>
            </a:r>
            <a:r>
              <a:rPr lang="pt-BR" sz="2400" b="1" i="1" dirty="0">
                <a:effectLst/>
                <a:latin typeface="Poppins" panose="00000500000000000000" pitchFamily="2" charset="0"/>
              </a:rPr>
              <a:t>)</a:t>
            </a:r>
            <a:r>
              <a:rPr lang="pt-BR" sz="2400" dirty="0">
                <a:latin typeface="Poppins" panose="00000500000000000000" pitchFamily="2" charset="0"/>
              </a:rPr>
              <a:t>– Entre Países - alocação dos endereços </a:t>
            </a:r>
            <a:r>
              <a:rPr lang="pt-BR" sz="2400" dirty="0" err="1">
                <a:latin typeface="Poppins" panose="00000500000000000000" pitchFamily="2" charset="0"/>
              </a:rPr>
              <a:t>Ips</a:t>
            </a:r>
            <a:r>
              <a:rPr lang="pt-BR" sz="2400" dirty="0">
                <a:latin typeface="Poppins" panose="00000500000000000000" pitchFamily="2" charset="0"/>
              </a:rPr>
              <a:t> </a:t>
            </a:r>
            <a:endParaRPr lang="pt-BR" sz="2400" dirty="0"/>
          </a:p>
        </p:txBody>
      </p:sp>
      <p:pic>
        <p:nvPicPr>
          <p:cNvPr id="6" name="Espaço Reservado para Conteúdo 5">
            <a:extLst>
              <a:ext uri="{FF2B5EF4-FFF2-40B4-BE49-F238E27FC236}">
                <a16:creationId xmlns:a16="http://schemas.microsoft.com/office/drawing/2014/main" id="{C18A1F7D-2ECF-C749-8120-1A2D5CE849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4515" y="1846263"/>
            <a:ext cx="8340769" cy="4022725"/>
          </a:xfrm>
        </p:spPr>
      </p:pic>
    </p:spTree>
    <p:extLst>
      <p:ext uri="{BB962C8B-B14F-4D97-AF65-F5344CB8AC3E}">
        <p14:creationId xmlns:p14="http://schemas.microsoft.com/office/powerpoint/2010/main" val="541649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A22C58B6-453B-4FF4-8791-2B17E683807B}"/>
              </a:ext>
            </a:extLst>
          </p:cNvPr>
          <p:cNvSpPr>
            <a:spLocks noGrp="1"/>
          </p:cNvSpPr>
          <p:nvPr>
            <p:ph type="subTitle" idx="1"/>
          </p:nvPr>
        </p:nvSpPr>
        <p:spPr>
          <a:xfrm>
            <a:off x="958734" y="1368846"/>
            <a:ext cx="10068233" cy="4671151"/>
          </a:xfrm>
          <a:noFill/>
        </p:spPr>
        <p:txBody>
          <a:bodyPr>
            <a:normAutofit/>
          </a:bodyPr>
          <a:lstStyle/>
          <a:p>
            <a:pPr algn="just"/>
            <a:r>
              <a:rPr lang="pt-BR" b="0" dirty="0">
                <a:effectLst/>
              </a:rPr>
              <a:t>Segurança da informação diz respeito ao </a:t>
            </a:r>
            <a:r>
              <a:rPr lang="pt-BR" b="1" dirty="0"/>
              <a:t>conjunto de ações para proteção de um grupo de dados, protegendo o valor que ele possui</a:t>
            </a:r>
            <a:r>
              <a:rPr lang="pt-BR" b="0" dirty="0">
                <a:effectLst/>
              </a:rPr>
              <a:t>, seja para um indivíduo específico no âmbito pessoal, seja para uma organização.</a:t>
            </a:r>
          </a:p>
          <a:p>
            <a:pPr algn="l"/>
            <a:r>
              <a:rPr lang="pt-BR" b="0" dirty="0">
                <a:effectLst/>
              </a:rPr>
              <a:t>A segurança da informação se baseia nos seguintes pilares:</a:t>
            </a:r>
            <a:endParaRPr lang="pt-BR" dirty="0"/>
          </a:p>
          <a:p>
            <a:pPr algn="l">
              <a:buFont typeface="Arial" panose="020B0604020202020204" pitchFamily="34" charset="0"/>
              <a:buChar char="•"/>
            </a:pPr>
            <a:r>
              <a:rPr lang="pt-BR" b="0" dirty="0">
                <a:effectLst/>
              </a:rPr>
              <a:t>confidencialidade;</a:t>
            </a:r>
          </a:p>
          <a:p>
            <a:pPr algn="l">
              <a:buFont typeface="Arial" panose="020B0604020202020204" pitchFamily="34" charset="0"/>
              <a:buChar char="•"/>
            </a:pPr>
            <a:r>
              <a:rPr lang="pt-BR" b="0" dirty="0">
                <a:effectLst/>
              </a:rPr>
              <a:t>integridade;</a:t>
            </a:r>
          </a:p>
          <a:p>
            <a:pPr algn="l">
              <a:buFont typeface="Arial" panose="020B0604020202020204" pitchFamily="34" charset="0"/>
              <a:buChar char="•"/>
            </a:pPr>
            <a:r>
              <a:rPr lang="pt-BR" b="0" dirty="0">
                <a:effectLst/>
              </a:rPr>
              <a:t>disponibilidade;</a:t>
            </a:r>
          </a:p>
          <a:p>
            <a:pPr algn="l">
              <a:buFont typeface="Arial" panose="020B0604020202020204" pitchFamily="34" charset="0"/>
              <a:buChar char="•"/>
            </a:pPr>
            <a:r>
              <a:rPr lang="pt-BR" b="0" dirty="0">
                <a:effectLst/>
              </a:rPr>
              <a:t>autenticidade.</a:t>
            </a:r>
          </a:p>
          <a:p>
            <a:pPr algn="just"/>
            <a:endParaRPr lang="pt-BR" sz="1800" dirty="0"/>
          </a:p>
          <a:p>
            <a:pPr algn="just"/>
            <a:endParaRPr lang="pt-BR" dirty="0"/>
          </a:p>
        </p:txBody>
      </p:sp>
      <p:sp>
        <p:nvSpPr>
          <p:cNvPr id="7" name="CaixaDeTexto 6">
            <a:extLst>
              <a:ext uri="{FF2B5EF4-FFF2-40B4-BE49-F238E27FC236}">
                <a16:creationId xmlns:a16="http://schemas.microsoft.com/office/drawing/2014/main" id="{17AED4C4-2E7F-8894-8FFD-BEAF3273026B}"/>
              </a:ext>
            </a:extLst>
          </p:cNvPr>
          <p:cNvSpPr txBox="1"/>
          <p:nvPr/>
        </p:nvSpPr>
        <p:spPr>
          <a:xfrm>
            <a:off x="1109949" y="349651"/>
            <a:ext cx="10993916" cy="41395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3500000" scaled="1"/>
            <a:tileRect/>
          </a:gradFill>
          <a:effectLst>
            <a:outerShdw blurRad="50800" dist="38100" dir="2700000" algn="tl" rotWithShape="0">
              <a:prstClr val="black">
                <a:alpha val="40000"/>
              </a:prstClr>
            </a:outerShdw>
          </a:effectLst>
        </p:spPr>
        <p:txBody>
          <a:bodyPr vert="horz" lIns="91440" tIns="45720" rIns="91440" bIns="45720" rtlCol="0" anchor="ctr">
            <a:noAutofit/>
          </a:bodyPr>
          <a:lstStyle>
            <a:lvl1pPr>
              <a:lnSpc>
                <a:spcPct val="85000"/>
              </a:lnSpc>
              <a:spcBef>
                <a:spcPct val="0"/>
              </a:spcBef>
              <a:buNone/>
              <a:defRPr sz="2400" b="1" spc="-50" baseline="0">
                <a:latin typeface="Poppins" panose="00000500000000000000" pitchFamily="2" charset="0"/>
                <a:ea typeface="+mj-ea"/>
                <a:cs typeface="+mj-cs"/>
              </a:defRPr>
            </a:lvl1pPr>
          </a:lstStyle>
          <a:p>
            <a:r>
              <a:rPr lang="pt-BR" dirty="0"/>
              <a:t>O que é segurança da informação?</a:t>
            </a:r>
          </a:p>
        </p:txBody>
      </p:sp>
    </p:spTree>
    <p:extLst>
      <p:ext uri="{BB962C8B-B14F-4D97-AF65-F5344CB8AC3E}">
        <p14:creationId xmlns:p14="http://schemas.microsoft.com/office/powerpoint/2010/main" val="1553586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67C66E-B2E9-4C4B-88C6-E9F203F65AE7}"/>
              </a:ext>
            </a:extLst>
          </p:cNvPr>
          <p:cNvSpPr>
            <a:spLocks noGrp="1"/>
          </p:cNvSpPr>
          <p:nvPr>
            <p:ph type="title"/>
          </p:nvPr>
        </p:nvSpPr>
        <p:spPr>
          <a:xfrm>
            <a:off x="1308100" y="1144182"/>
            <a:ext cx="9753600" cy="398179"/>
          </a:xfrm>
        </p:spPr>
        <p:txBody>
          <a:bodyPr>
            <a:normAutofit fontScale="90000"/>
          </a:bodyPr>
          <a:lstStyle/>
          <a:p>
            <a:r>
              <a:rPr lang="pt-BR" sz="3100" dirty="0">
                <a:effectLst/>
              </a:rPr>
              <a:t>Qual é a importância da segurança da informação para as empresas?</a:t>
            </a:r>
            <a:br>
              <a:rPr lang="pt-BR" b="1" dirty="0"/>
            </a:br>
            <a:endParaRPr lang="pt-BR" dirty="0"/>
          </a:p>
        </p:txBody>
      </p:sp>
      <p:sp>
        <p:nvSpPr>
          <p:cNvPr id="3" name="Espaço Reservado para Conteúdo 2">
            <a:extLst>
              <a:ext uri="{FF2B5EF4-FFF2-40B4-BE49-F238E27FC236}">
                <a16:creationId xmlns:a16="http://schemas.microsoft.com/office/drawing/2014/main" id="{432C8F19-3F9F-4F09-8DC5-1EDB5D2121A6}"/>
              </a:ext>
            </a:extLst>
          </p:cNvPr>
          <p:cNvSpPr>
            <a:spLocks noGrp="1"/>
          </p:cNvSpPr>
          <p:nvPr>
            <p:ph idx="1"/>
          </p:nvPr>
        </p:nvSpPr>
        <p:spPr/>
        <p:txBody>
          <a:bodyPr>
            <a:normAutofit fontScale="77500" lnSpcReduction="20000"/>
          </a:bodyPr>
          <a:lstStyle/>
          <a:p>
            <a:r>
              <a:rPr lang="pt-BR" b="0" dirty="0">
                <a:effectLst/>
              </a:rPr>
              <a:t>A segurança da informação é mais do que uma questão estratégica para a empresa: ela é uma das responsáveis pela possibilidade de funcionamento do negócio.</a:t>
            </a:r>
            <a:endParaRPr lang="pt-BR" dirty="0"/>
          </a:p>
          <a:p>
            <a:r>
              <a:rPr lang="pt-BR" b="0" dirty="0">
                <a:effectLst/>
              </a:rPr>
              <a:t>Muitos cibercriminosos, sabendo disso, tendem a realizar invasões a fim de obterem essas informações e vendê-las, a fim de fornecer vantagem competitiva. Portanto, é essencial se precaver.</a:t>
            </a:r>
            <a:endParaRPr lang="pt-BR" dirty="0"/>
          </a:p>
          <a:p>
            <a:r>
              <a:rPr lang="pt-BR" b="0" dirty="0">
                <a:effectLst/>
              </a:rPr>
              <a:t>Outro ponto essencial é: </a:t>
            </a:r>
            <a:r>
              <a:rPr lang="pt-BR" b="1" dirty="0"/>
              <a:t>os cibercrimes têm crescido exponencialmente</a:t>
            </a:r>
            <a:r>
              <a:rPr lang="pt-BR" b="0" dirty="0">
                <a:effectLst/>
              </a:rPr>
              <a:t>. </a:t>
            </a:r>
          </a:p>
          <a:p>
            <a:r>
              <a:rPr lang="pt-BR" dirty="0"/>
              <a:t>N</a:t>
            </a:r>
            <a:r>
              <a:rPr lang="pt-BR" b="0" dirty="0">
                <a:effectLst/>
              </a:rPr>
              <a:t>o Brasil está na mira dos</a:t>
            </a:r>
            <a:r>
              <a:rPr lang="pt-BR" b="0" i="1" dirty="0">
                <a:effectLst/>
              </a:rPr>
              <a:t> hackers</a:t>
            </a:r>
            <a:r>
              <a:rPr lang="pt-BR" b="0" dirty="0">
                <a:effectLst/>
              </a:rPr>
              <a:t>: nós somos o</a:t>
            </a:r>
            <a:r>
              <a:rPr lang="pt-BR" dirty="0"/>
              <a:t> </a:t>
            </a:r>
            <a:r>
              <a:rPr lang="pt-BR" b="0" dirty="0">
                <a:effectLst/>
              </a:rPr>
              <a:t>segundo país no mundo com o maior número de crimes nessa área.</a:t>
            </a:r>
            <a:endParaRPr lang="pt-BR" dirty="0"/>
          </a:p>
          <a:p>
            <a:r>
              <a:rPr lang="pt-BR" b="0" dirty="0">
                <a:effectLst/>
              </a:rPr>
              <a:t>Por isso, é importante ter consciência do cenário em que estamos imersos e a necessidade real de evitar qualquer tipo de prejuízo mais grave para a empresa em que trabalha.</a:t>
            </a:r>
            <a:endParaRPr lang="pt-BR" dirty="0"/>
          </a:p>
          <a:p>
            <a:endParaRPr lang="pt-BR" dirty="0"/>
          </a:p>
        </p:txBody>
      </p:sp>
    </p:spTree>
    <p:extLst>
      <p:ext uri="{BB962C8B-B14F-4D97-AF65-F5344CB8AC3E}">
        <p14:creationId xmlns:p14="http://schemas.microsoft.com/office/powerpoint/2010/main" val="3201388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a:t>Informação é poder</a:t>
            </a:r>
          </a:p>
        </p:txBody>
      </p:sp>
      <p:sp>
        <p:nvSpPr>
          <p:cNvPr id="2" name="Espaço Reservado para Conteúdo 1"/>
          <p:cNvSpPr>
            <a:spLocks noGrp="1"/>
          </p:cNvSpPr>
          <p:nvPr>
            <p:ph type="body" idx="1"/>
          </p:nvPr>
        </p:nvSpPr>
        <p:spPr/>
        <p:txBody>
          <a:bodyPr/>
          <a:lstStyle/>
          <a:p>
            <a:r>
              <a:rPr lang="pt-BR" dirty="0"/>
              <a:t>Quanto custa a base de dados de um hospital?</a:t>
            </a:r>
          </a:p>
          <a:p>
            <a:r>
              <a:rPr lang="pt-BR" dirty="0"/>
              <a:t>Lista de todos os alunos do IFSP </a:t>
            </a:r>
          </a:p>
        </p:txBody>
      </p:sp>
    </p:spTree>
    <p:extLst>
      <p:ext uri="{BB962C8B-B14F-4D97-AF65-F5344CB8AC3E}">
        <p14:creationId xmlns:p14="http://schemas.microsoft.com/office/powerpoint/2010/main" val="31927747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a:extLst>
              <a:ext uri="{FF2B5EF4-FFF2-40B4-BE49-F238E27FC236}">
                <a16:creationId xmlns:a16="http://schemas.microsoft.com/office/drawing/2014/main" id="{1E6FBD34-4416-660C-6D0F-9DE75F7CD565}"/>
              </a:ext>
            </a:extLst>
          </p:cNvPr>
          <p:cNvSpPr>
            <a:spLocks noGrp="1"/>
          </p:cNvSpPr>
          <p:nvPr>
            <p:ph idx="1"/>
          </p:nvPr>
        </p:nvSpPr>
        <p:spPr/>
        <p:txBody>
          <a:bodyPr/>
          <a:lstStyle/>
          <a:p>
            <a:r>
              <a:rPr lang="pt-BR" b="0" i="0" dirty="0">
                <a:solidFill>
                  <a:srgbClr val="1F1F1F"/>
                </a:solidFill>
                <a:effectLst/>
                <a:highlight>
                  <a:srgbClr val="FFFFFF"/>
                </a:highlight>
                <a:latin typeface="Google Sans"/>
              </a:rPr>
              <a:t>Software malicioso, ou </a:t>
            </a:r>
            <a:r>
              <a:rPr lang="pt-BR" b="0" i="0" dirty="0">
                <a:solidFill>
                  <a:srgbClr val="040C28"/>
                </a:solidFill>
                <a:effectLst/>
                <a:latin typeface="Google Sans"/>
              </a:rPr>
              <a:t>malware</a:t>
            </a:r>
            <a:r>
              <a:rPr lang="pt-BR" b="0" i="0" dirty="0">
                <a:solidFill>
                  <a:srgbClr val="1F1F1F"/>
                </a:solidFill>
                <a:effectLst/>
                <a:highlight>
                  <a:srgbClr val="FFFFFF"/>
                </a:highlight>
                <a:latin typeface="Google Sans"/>
              </a:rPr>
              <a:t>, é qualquer código de software ou programa de computador, incluindo </a:t>
            </a:r>
            <a:r>
              <a:rPr lang="pt-BR" b="0" i="0" dirty="0" err="1">
                <a:solidFill>
                  <a:srgbClr val="1F1F1F"/>
                </a:solidFill>
                <a:effectLst/>
                <a:highlight>
                  <a:srgbClr val="FFFFFF"/>
                </a:highlight>
                <a:latin typeface="Google Sans"/>
              </a:rPr>
              <a:t>ransomware</a:t>
            </a:r>
            <a:r>
              <a:rPr lang="pt-BR" b="0" i="0" dirty="0">
                <a:solidFill>
                  <a:srgbClr val="1F1F1F"/>
                </a:solidFill>
                <a:effectLst/>
                <a:highlight>
                  <a:srgbClr val="FFFFFF"/>
                </a:highlight>
                <a:latin typeface="Google Sans"/>
              </a:rPr>
              <a:t>, cavalos de Troia e </a:t>
            </a:r>
            <a:r>
              <a:rPr lang="pt-BR" b="0" i="0" dirty="0" err="1">
                <a:solidFill>
                  <a:srgbClr val="1F1F1F"/>
                </a:solidFill>
                <a:effectLst/>
                <a:highlight>
                  <a:srgbClr val="FFFFFF"/>
                </a:highlight>
                <a:latin typeface="Google Sans"/>
              </a:rPr>
              <a:t>spyware</a:t>
            </a:r>
            <a:r>
              <a:rPr lang="pt-BR" b="0" i="0" dirty="0">
                <a:solidFill>
                  <a:srgbClr val="1F1F1F"/>
                </a:solidFill>
                <a:effectLst/>
                <a:highlight>
                  <a:srgbClr val="FFFFFF"/>
                </a:highlight>
                <a:latin typeface="Google Sans"/>
              </a:rPr>
              <a:t>, escrito intencionalmente para prejudicar os sistemas de computador ou seus usuários. </a:t>
            </a:r>
            <a:endParaRPr lang="pt-BR" dirty="0"/>
          </a:p>
        </p:txBody>
      </p:sp>
      <p:sp>
        <p:nvSpPr>
          <p:cNvPr id="7" name="Título 6">
            <a:extLst>
              <a:ext uri="{FF2B5EF4-FFF2-40B4-BE49-F238E27FC236}">
                <a16:creationId xmlns:a16="http://schemas.microsoft.com/office/drawing/2014/main" id="{BBC60531-2ED2-C261-92DD-FE8CC7E8BC4D}"/>
              </a:ext>
            </a:extLst>
          </p:cNvPr>
          <p:cNvSpPr>
            <a:spLocks noGrp="1"/>
          </p:cNvSpPr>
          <p:nvPr>
            <p:ph type="title"/>
          </p:nvPr>
        </p:nvSpPr>
        <p:spPr>
          <a:xfrm>
            <a:off x="1308100" y="560287"/>
            <a:ext cx="9753600" cy="1158343"/>
          </a:xfrm>
        </p:spPr>
        <p:txBody>
          <a:bodyPr>
            <a:normAutofit/>
          </a:bodyPr>
          <a:lstStyle/>
          <a:p>
            <a:r>
              <a:rPr lang="pt-BR" dirty="0"/>
              <a:t>O que é Malware</a:t>
            </a:r>
          </a:p>
        </p:txBody>
      </p:sp>
    </p:spTree>
    <p:extLst>
      <p:ext uri="{BB962C8B-B14F-4D97-AF65-F5344CB8AC3E}">
        <p14:creationId xmlns:p14="http://schemas.microsoft.com/office/powerpoint/2010/main" val="38776083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BAA612-1145-482B-B86D-739217387EBE}"/>
              </a:ext>
            </a:extLst>
          </p:cNvPr>
          <p:cNvSpPr>
            <a:spLocks noGrp="1"/>
          </p:cNvSpPr>
          <p:nvPr>
            <p:ph type="title"/>
          </p:nvPr>
        </p:nvSpPr>
        <p:spPr>
          <a:xfrm>
            <a:off x="1032678" y="886820"/>
            <a:ext cx="9753600" cy="255622"/>
          </a:xfrm>
        </p:spPr>
        <p:txBody>
          <a:bodyPr>
            <a:normAutofit fontScale="90000"/>
          </a:bodyPr>
          <a:lstStyle/>
          <a:p>
            <a:r>
              <a:rPr lang="pt-BR" b="1" dirty="0"/>
              <a:t>o que é o Ransomware?</a:t>
            </a:r>
            <a:br>
              <a:rPr lang="pt-BR" b="1" dirty="0"/>
            </a:br>
            <a:endParaRPr lang="pt-BR" dirty="0"/>
          </a:p>
        </p:txBody>
      </p:sp>
      <p:sp>
        <p:nvSpPr>
          <p:cNvPr id="3" name="Espaço Reservado para Conteúdo 2">
            <a:extLst>
              <a:ext uri="{FF2B5EF4-FFF2-40B4-BE49-F238E27FC236}">
                <a16:creationId xmlns:a16="http://schemas.microsoft.com/office/drawing/2014/main" id="{DD3214BC-DC8B-4087-AA41-F1C2093F77F9}"/>
              </a:ext>
            </a:extLst>
          </p:cNvPr>
          <p:cNvSpPr>
            <a:spLocks noGrp="1"/>
          </p:cNvSpPr>
          <p:nvPr>
            <p:ph idx="1"/>
          </p:nvPr>
        </p:nvSpPr>
        <p:spPr>
          <a:xfrm>
            <a:off x="728032" y="1155693"/>
            <a:ext cx="10515600" cy="4977428"/>
          </a:xfrm>
        </p:spPr>
        <p:txBody>
          <a:bodyPr>
            <a:normAutofit/>
          </a:bodyPr>
          <a:lstStyle/>
          <a:p>
            <a:r>
              <a:rPr lang="pt-BR" sz="2400" dirty="0" err="1"/>
              <a:t>ransomware</a:t>
            </a:r>
            <a:r>
              <a:rPr lang="pt-BR" sz="2400" dirty="0"/>
              <a:t> é um software malicioso usado para extorsão por meio de sequestro de dados digitais usando a criptografia;</a:t>
            </a:r>
          </a:p>
          <a:p>
            <a:r>
              <a:rPr lang="pt-BR" sz="2400" dirty="0"/>
              <a:t>Um crime-cibernético que usa como refém arquivos computacionais pessoais da própria vítima, cobrando assim um resgate para restabelecer o acesso a estes arquivos</a:t>
            </a:r>
          </a:p>
          <a:p>
            <a:r>
              <a:rPr lang="pt-BR" sz="2400" dirty="0"/>
              <a:t>Uma vez que o sistema esteja infectado, o </a:t>
            </a:r>
            <a:r>
              <a:rPr lang="pt-BR" sz="2400" dirty="0" err="1"/>
              <a:t>ransomware</a:t>
            </a:r>
            <a:r>
              <a:rPr lang="pt-BR" sz="2400" dirty="0"/>
              <a:t> irá criptografar, em segundo plano, dados sensíveis do usuário.</a:t>
            </a:r>
          </a:p>
          <a:p>
            <a:r>
              <a:rPr lang="pt-BR" sz="2400" dirty="0"/>
              <a:t>Assim que concluído o processo, emitirá um aviso em tela informando sobre o bloqueio. Em seguida, um valor será exigido para obter uma chave a fim de restabelecer acesso aos arquivos criptografados.</a:t>
            </a:r>
          </a:p>
          <a:p>
            <a:r>
              <a:rPr lang="pt-BR" sz="2400" dirty="0"/>
              <a:t> Caso não ocorra o pagamento, os mesmos arquivos podem ser perdidos e até mesmo publicados.</a:t>
            </a:r>
          </a:p>
        </p:txBody>
      </p:sp>
    </p:spTree>
    <p:extLst>
      <p:ext uri="{BB962C8B-B14F-4D97-AF65-F5344CB8AC3E}">
        <p14:creationId xmlns:p14="http://schemas.microsoft.com/office/powerpoint/2010/main" val="32331314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933D2B-BC79-4575-8297-8AB5FA5812C6}"/>
              </a:ext>
            </a:extLst>
          </p:cNvPr>
          <p:cNvSpPr>
            <a:spLocks noGrp="1"/>
          </p:cNvSpPr>
          <p:nvPr>
            <p:ph type="title"/>
          </p:nvPr>
        </p:nvSpPr>
        <p:spPr>
          <a:xfrm>
            <a:off x="1109797" y="454071"/>
            <a:ext cx="10883900" cy="1069670"/>
          </a:xfrm>
        </p:spPr>
        <p:txBody>
          <a:bodyPr>
            <a:normAutofit/>
          </a:bodyPr>
          <a:lstStyle/>
          <a:p>
            <a:r>
              <a:rPr lang="pt-BR" b="0" dirty="0">
                <a:effectLst/>
              </a:rPr>
              <a:t>Como aprimorar a segurança da informação </a:t>
            </a:r>
            <a:endParaRPr lang="pt-BR" dirty="0"/>
          </a:p>
        </p:txBody>
      </p:sp>
      <p:sp>
        <p:nvSpPr>
          <p:cNvPr id="3" name="Espaço Reservado para Conteúdo 2">
            <a:extLst>
              <a:ext uri="{FF2B5EF4-FFF2-40B4-BE49-F238E27FC236}">
                <a16:creationId xmlns:a16="http://schemas.microsoft.com/office/drawing/2014/main" id="{64891E62-2CBB-4439-BED1-D180772ABCE7}"/>
              </a:ext>
            </a:extLst>
          </p:cNvPr>
          <p:cNvSpPr>
            <a:spLocks noGrp="1"/>
          </p:cNvSpPr>
          <p:nvPr>
            <p:ph idx="1"/>
          </p:nvPr>
        </p:nvSpPr>
        <p:spPr/>
        <p:txBody>
          <a:bodyPr>
            <a:normAutofit fontScale="92500"/>
          </a:bodyPr>
          <a:lstStyle/>
          <a:p>
            <a:pPr marL="0" indent="0">
              <a:buNone/>
            </a:pPr>
            <a:r>
              <a:rPr lang="pt-BR" b="0" dirty="0">
                <a:effectLst/>
              </a:rPr>
              <a:t>1. Acompanhe as tendências e evoluções da área</a:t>
            </a:r>
            <a:endParaRPr lang="pt-BR" b="1" dirty="0"/>
          </a:p>
          <a:p>
            <a:r>
              <a:rPr lang="pt-BR" b="0" dirty="0">
                <a:effectLst/>
              </a:rPr>
              <a:t>Uma realidade da área de tecnologia é: </a:t>
            </a:r>
            <a:r>
              <a:rPr lang="pt-BR" b="1" dirty="0"/>
              <a:t>as tendências e evoluções são muito rápidas dentro deste setor</a:t>
            </a:r>
            <a:r>
              <a:rPr lang="pt-BR" b="0" dirty="0">
                <a:effectLst/>
              </a:rPr>
              <a:t>. </a:t>
            </a:r>
            <a:endParaRPr lang="pt-BR" dirty="0"/>
          </a:p>
          <a:p>
            <a:r>
              <a:rPr lang="pt-BR" b="0" dirty="0">
                <a:effectLst/>
              </a:rPr>
              <a:t>Soluções novas são criadas todos os dias pelas maiores empresas especializadas da área, o que já torna necessário que os responsáveis da área de TI se mantenham atentos.</a:t>
            </a:r>
            <a:endParaRPr lang="pt-BR" dirty="0"/>
          </a:p>
          <a:p>
            <a:r>
              <a:rPr lang="pt-BR" b="0" dirty="0">
                <a:effectLst/>
              </a:rPr>
              <a:t>Porém, a área de segurança da informação exige cuidados maiores neste aspecto. Isto porque os cibercriminosos também criam e investem em novos mecanismos de ação todos os dias.</a:t>
            </a:r>
            <a:endParaRPr lang="pt-BR" dirty="0"/>
          </a:p>
          <a:p>
            <a:endParaRPr lang="pt-BR" dirty="0"/>
          </a:p>
        </p:txBody>
      </p:sp>
    </p:spTree>
    <p:extLst>
      <p:ext uri="{BB962C8B-B14F-4D97-AF65-F5344CB8AC3E}">
        <p14:creationId xmlns:p14="http://schemas.microsoft.com/office/powerpoint/2010/main" val="40028234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A40D83-8F53-4CAC-9501-0106F74B822F}"/>
              </a:ext>
            </a:extLst>
          </p:cNvPr>
          <p:cNvSpPr>
            <a:spLocks noGrp="1"/>
          </p:cNvSpPr>
          <p:nvPr>
            <p:ph type="title"/>
          </p:nvPr>
        </p:nvSpPr>
        <p:spPr>
          <a:xfrm>
            <a:off x="1308100" y="569479"/>
            <a:ext cx="10336729" cy="838854"/>
          </a:xfrm>
        </p:spPr>
        <p:txBody>
          <a:bodyPr>
            <a:normAutofit fontScale="90000"/>
          </a:bodyPr>
          <a:lstStyle/>
          <a:p>
            <a:r>
              <a:rPr lang="pt-BR" b="0" dirty="0">
                <a:effectLst/>
              </a:rPr>
              <a:t>2. Mantenhas os </a:t>
            </a:r>
            <a:r>
              <a:rPr lang="pt-BR" b="0" i="1" dirty="0">
                <a:effectLst/>
              </a:rPr>
              <a:t>softwares</a:t>
            </a:r>
            <a:r>
              <a:rPr lang="pt-BR" b="0" dirty="0">
                <a:effectLst/>
              </a:rPr>
              <a:t> e </a:t>
            </a:r>
            <a:r>
              <a:rPr lang="pt-BR" b="0" i="1" dirty="0">
                <a:effectLst/>
              </a:rPr>
              <a:t>drives</a:t>
            </a:r>
            <a:r>
              <a:rPr lang="pt-BR" b="0" dirty="0">
                <a:effectLst/>
              </a:rPr>
              <a:t> atualizados</a:t>
            </a:r>
            <a:br>
              <a:rPr lang="pt-BR" b="1" dirty="0"/>
            </a:br>
            <a:endParaRPr lang="pt-BR" dirty="0"/>
          </a:p>
        </p:txBody>
      </p:sp>
      <p:sp>
        <p:nvSpPr>
          <p:cNvPr id="3" name="Espaço Reservado para Conteúdo 2">
            <a:extLst>
              <a:ext uri="{FF2B5EF4-FFF2-40B4-BE49-F238E27FC236}">
                <a16:creationId xmlns:a16="http://schemas.microsoft.com/office/drawing/2014/main" id="{2CD66E73-CC06-4D13-B668-40FB36926943}"/>
              </a:ext>
            </a:extLst>
          </p:cNvPr>
          <p:cNvSpPr>
            <a:spLocks noGrp="1"/>
          </p:cNvSpPr>
          <p:nvPr>
            <p:ph idx="1"/>
          </p:nvPr>
        </p:nvSpPr>
        <p:spPr>
          <a:xfrm>
            <a:off x="1308100" y="1817783"/>
            <a:ext cx="9753600" cy="4051311"/>
          </a:xfrm>
        </p:spPr>
        <p:txBody>
          <a:bodyPr>
            <a:normAutofit lnSpcReduction="10000"/>
          </a:bodyPr>
          <a:lstStyle/>
          <a:p>
            <a:r>
              <a:rPr lang="pt-BR" b="0" dirty="0">
                <a:effectLst/>
              </a:rPr>
              <a:t>Um dos principais meios de acesso dos </a:t>
            </a:r>
            <a:r>
              <a:rPr lang="pt-BR" b="0" i="1" dirty="0">
                <a:effectLst/>
              </a:rPr>
              <a:t>hackers</a:t>
            </a:r>
            <a:r>
              <a:rPr lang="pt-BR" b="0" dirty="0">
                <a:effectLst/>
              </a:rPr>
              <a:t> aos sistemas é por meio de </a:t>
            </a:r>
            <a:r>
              <a:rPr lang="pt-BR" b="1" dirty="0"/>
              <a:t>falhas encontradas em </a:t>
            </a:r>
            <a:r>
              <a:rPr lang="pt-BR" b="1" i="1" dirty="0"/>
              <a:t>softwares</a:t>
            </a:r>
            <a:r>
              <a:rPr lang="pt-BR" b="1" dirty="0"/>
              <a:t>, sistemas operacionais e </a:t>
            </a:r>
            <a:r>
              <a:rPr lang="pt-BR" b="1" i="1" dirty="0"/>
              <a:t>drives</a:t>
            </a:r>
            <a:r>
              <a:rPr lang="pt-BR" b="0" dirty="0">
                <a:effectLst/>
              </a:rPr>
              <a:t>.</a:t>
            </a:r>
            <a:endParaRPr lang="pt-BR" dirty="0"/>
          </a:p>
          <a:p>
            <a:r>
              <a:rPr lang="pt-BR" b="0" dirty="0">
                <a:effectLst/>
              </a:rPr>
              <a:t>Por isso as empresas fornecedoras estão sempre lançando novas atualizações, corrigindo as falhas que permitem esse tipo de ação e tornando os sistemas mais seguros.</a:t>
            </a:r>
            <a:endParaRPr lang="pt-BR" dirty="0"/>
          </a:p>
          <a:p>
            <a:r>
              <a:rPr lang="pt-BR" b="0" dirty="0">
                <a:effectLst/>
              </a:rPr>
              <a:t>Porém, não adianta este trabalho se os gestores de TI não atualizarem os sistemas regularmente. Desta forma, as brechas permanecem e os cibercriminosos continuam tendo seus mecanismos de ação facilitados.</a:t>
            </a:r>
            <a:endParaRPr lang="pt-BR" dirty="0"/>
          </a:p>
          <a:p>
            <a:endParaRPr lang="pt-BR" dirty="0"/>
          </a:p>
        </p:txBody>
      </p:sp>
    </p:spTree>
    <p:extLst>
      <p:ext uri="{BB962C8B-B14F-4D97-AF65-F5344CB8AC3E}">
        <p14:creationId xmlns:p14="http://schemas.microsoft.com/office/powerpoint/2010/main" val="2563139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285B71-A8C6-41AB-9ED0-DC89F21B7D5C}"/>
              </a:ext>
            </a:extLst>
          </p:cNvPr>
          <p:cNvSpPr>
            <a:spLocks noGrp="1"/>
          </p:cNvSpPr>
          <p:nvPr>
            <p:ph type="title"/>
          </p:nvPr>
        </p:nvSpPr>
        <p:spPr>
          <a:xfrm>
            <a:off x="1429284" y="776064"/>
            <a:ext cx="10512999" cy="1069670"/>
          </a:xfrm>
        </p:spPr>
        <p:txBody>
          <a:bodyPr>
            <a:normAutofit fontScale="90000"/>
          </a:bodyPr>
          <a:lstStyle/>
          <a:p>
            <a:r>
              <a:rPr lang="pt-BR" sz="3600" b="0" dirty="0">
                <a:effectLst/>
              </a:rPr>
              <a:t>3. Estabeleça controle de acesso para os colaboradores</a:t>
            </a:r>
            <a:br>
              <a:rPr lang="pt-BR" b="1" dirty="0"/>
            </a:br>
            <a:endParaRPr lang="pt-BR" dirty="0"/>
          </a:p>
        </p:txBody>
      </p:sp>
      <p:sp>
        <p:nvSpPr>
          <p:cNvPr id="3" name="Espaço Reservado para Conteúdo 2">
            <a:extLst>
              <a:ext uri="{FF2B5EF4-FFF2-40B4-BE49-F238E27FC236}">
                <a16:creationId xmlns:a16="http://schemas.microsoft.com/office/drawing/2014/main" id="{ABBCD890-DFA3-4463-AC2A-148E941C3CB2}"/>
              </a:ext>
            </a:extLst>
          </p:cNvPr>
          <p:cNvSpPr>
            <a:spLocks noGrp="1"/>
          </p:cNvSpPr>
          <p:nvPr>
            <p:ph idx="1"/>
          </p:nvPr>
        </p:nvSpPr>
        <p:spPr/>
        <p:txBody>
          <a:bodyPr>
            <a:normAutofit fontScale="85000" lnSpcReduction="10000"/>
          </a:bodyPr>
          <a:lstStyle/>
          <a:p>
            <a:r>
              <a:rPr lang="pt-BR" b="0" dirty="0">
                <a:effectLst/>
              </a:rPr>
              <a:t>Uma forma comum de facilitar os problemas de segurança da informação é por meio de ações inadequadas dos usuários. Vamos citar um exemplo bem corriqueiro.</a:t>
            </a:r>
            <a:endParaRPr lang="pt-BR" dirty="0"/>
          </a:p>
          <a:p>
            <a:r>
              <a:rPr lang="pt-BR" b="0" dirty="0">
                <a:effectLst/>
              </a:rPr>
              <a:t>Um funcionário com acesso a informações não concernentes a sua área, sem querer, realiza uma exclusão de um arquivo importante, que não estava presente em nenhum </a:t>
            </a:r>
            <a:r>
              <a:rPr lang="pt-BR" b="0" i="1" dirty="0">
                <a:effectLst/>
              </a:rPr>
              <a:t>backup </a:t>
            </a:r>
            <a:r>
              <a:rPr lang="pt-BR" b="0" dirty="0">
                <a:effectLst/>
              </a:rPr>
              <a:t>feito anteriormente.</a:t>
            </a:r>
            <a:endParaRPr lang="pt-BR" dirty="0"/>
          </a:p>
          <a:p>
            <a:r>
              <a:rPr lang="pt-BR" b="0" dirty="0">
                <a:effectLst/>
              </a:rPr>
              <a:t>Este tipo de falha humana é corriqueiro nas empresas. E pode ser dificultado por meio do controle de acesso para os colaboradores.</a:t>
            </a:r>
            <a:endParaRPr lang="pt-BR" dirty="0"/>
          </a:p>
          <a:p>
            <a:r>
              <a:rPr lang="pt-BR" b="0" dirty="0">
                <a:effectLst/>
              </a:rPr>
              <a:t>Quanto menos pessoas têm acessos aos dados, menores são os riscos de erros deste tipo. Além disso, diminui-se as chances de vazamento de informações confidenciais ou estratégicas.</a:t>
            </a:r>
            <a:endParaRPr lang="pt-BR" dirty="0"/>
          </a:p>
          <a:p>
            <a:endParaRPr lang="pt-BR" dirty="0"/>
          </a:p>
        </p:txBody>
      </p:sp>
    </p:spTree>
    <p:extLst>
      <p:ext uri="{BB962C8B-B14F-4D97-AF65-F5344CB8AC3E}">
        <p14:creationId xmlns:p14="http://schemas.microsoft.com/office/powerpoint/2010/main" val="21782465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38A227-8368-46FC-BEA0-8975E9D88CD7}"/>
              </a:ext>
            </a:extLst>
          </p:cNvPr>
          <p:cNvSpPr>
            <a:spLocks noGrp="1"/>
          </p:cNvSpPr>
          <p:nvPr>
            <p:ph type="title"/>
          </p:nvPr>
        </p:nvSpPr>
        <p:spPr/>
        <p:txBody>
          <a:bodyPr>
            <a:normAutofit fontScale="90000"/>
          </a:bodyPr>
          <a:lstStyle/>
          <a:p>
            <a:r>
              <a:rPr lang="pt-BR" b="0" dirty="0">
                <a:effectLst/>
              </a:rPr>
              <a:t>4. Estabeleça bloqueio de sistemas de saída</a:t>
            </a:r>
            <a:br>
              <a:rPr lang="pt-BR" b="1" dirty="0"/>
            </a:br>
            <a:endParaRPr lang="pt-BR" dirty="0"/>
          </a:p>
        </p:txBody>
      </p:sp>
      <p:sp>
        <p:nvSpPr>
          <p:cNvPr id="3" name="Espaço Reservado para Conteúdo 2">
            <a:extLst>
              <a:ext uri="{FF2B5EF4-FFF2-40B4-BE49-F238E27FC236}">
                <a16:creationId xmlns:a16="http://schemas.microsoft.com/office/drawing/2014/main" id="{C3EEAE4A-4375-4F44-AEBA-48837BDADEF9}"/>
              </a:ext>
            </a:extLst>
          </p:cNvPr>
          <p:cNvSpPr>
            <a:spLocks noGrp="1"/>
          </p:cNvSpPr>
          <p:nvPr>
            <p:ph idx="1"/>
          </p:nvPr>
        </p:nvSpPr>
        <p:spPr/>
        <p:txBody>
          <a:bodyPr/>
          <a:lstStyle/>
          <a:p>
            <a:r>
              <a:rPr lang="pt-BR" b="0" dirty="0">
                <a:effectLst/>
              </a:rPr>
              <a:t>Da mesma forma, é imprescindível investir em bloqueio de sistemas de saída, evitando que informações sejam vazadas sem o conhecimento dos funcionários de TI.</a:t>
            </a:r>
            <a:endParaRPr lang="pt-BR" dirty="0"/>
          </a:p>
          <a:p>
            <a:r>
              <a:rPr lang="pt-BR" b="0" dirty="0">
                <a:effectLst/>
              </a:rPr>
              <a:t>Por exemplo, invista em bloqueios de aplicativos e sites que facilitem o recolhimento de arquivos e envio para fora da rede da empresa.</a:t>
            </a:r>
            <a:endParaRPr lang="pt-BR" dirty="0"/>
          </a:p>
          <a:p>
            <a:r>
              <a:rPr lang="pt-BR" b="0" dirty="0">
                <a:effectLst/>
              </a:rPr>
              <a:t>Se há sistemas internos de e-mail, pode-se bloquear o uso de e-mails pessoais dentro do ambiente empresarial, bem como sites de redes sociais e aplicativos de conversação.</a:t>
            </a:r>
            <a:endParaRPr lang="pt-BR" dirty="0"/>
          </a:p>
          <a:p>
            <a:endParaRPr lang="pt-BR" dirty="0"/>
          </a:p>
        </p:txBody>
      </p:sp>
    </p:spTree>
    <p:extLst>
      <p:ext uri="{BB962C8B-B14F-4D97-AF65-F5344CB8AC3E}">
        <p14:creationId xmlns:p14="http://schemas.microsoft.com/office/powerpoint/2010/main" val="3735954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4532C6-86C6-4698-8D97-408A3DB9A502}"/>
              </a:ext>
            </a:extLst>
          </p:cNvPr>
          <p:cNvSpPr>
            <a:spLocks noGrp="1"/>
          </p:cNvSpPr>
          <p:nvPr>
            <p:ph type="title"/>
          </p:nvPr>
        </p:nvSpPr>
        <p:spPr/>
        <p:txBody>
          <a:bodyPr>
            <a:normAutofit fontScale="90000"/>
          </a:bodyPr>
          <a:lstStyle/>
          <a:p>
            <a:r>
              <a:rPr lang="pt-BR" b="0" dirty="0">
                <a:effectLst/>
              </a:rPr>
              <a:t>5. Crie políticas de segurança na empresa</a:t>
            </a:r>
            <a:br>
              <a:rPr lang="pt-BR" b="1" dirty="0"/>
            </a:br>
            <a:endParaRPr lang="pt-BR" dirty="0"/>
          </a:p>
        </p:txBody>
      </p:sp>
      <p:sp>
        <p:nvSpPr>
          <p:cNvPr id="3" name="Espaço Reservado para Conteúdo 2">
            <a:extLst>
              <a:ext uri="{FF2B5EF4-FFF2-40B4-BE49-F238E27FC236}">
                <a16:creationId xmlns:a16="http://schemas.microsoft.com/office/drawing/2014/main" id="{DBACA403-363F-4C30-AE1B-A917F081BE35}"/>
              </a:ext>
            </a:extLst>
          </p:cNvPr>
          <p:cNvSpPr>
            <a:spLocks noGrp="1"/>
          </p:cNvSpPr>
          <p:nvPr>
            <p:ph idx="1"/>
          </p:nvPr>
        </p:nvSpPr>
        <p:spPr/>
        <p:txBody>
          <a:bodyPr>
            <a:normAutofit fontScale="92500" lnSpcReduction="20000"/>
          </a:bodyPr>
          <a:lstStyle/>
          <a:p>
            <a:r>
              <a:rPr lang="pt-BR" b="0" dirty="0">
                <a:effectLst/>
              </a:rPr>
              <a:t>Todos os colaboradores fazem parte do processo de segurança da informação. Afinal, em alguma medida eles interferem no acesso às informações, seja por meio da criação de documentos, acesso à dados, facilitando a entrada de </a:t>
            </a:r>
            <a:r>
              <a:rPr lang="pt-BR" b="0" i="1" dirty="0">
                <a:effectLst/>
              </a:rPr>
              <a:t>malwares</a:t>
            </a:r>
            <a:r>
              <a:rPr lang="pt-BR" b="0" dirty="0">
                <a:effectLst/>
              </a:rPr>
              <a:t> com usos inadequados, etc.</a:t>
            </a:r>
            <a:endParaRPr lang="pt-BR" dirty="0"/>
          </a:p>
          <a:p>
            <a:r>
              <a:rPr lang="pt-BR" b="0" dirty="0">
                <a:effectLst/>
              </a:rPr>
              <a:t>Por isso é </a:t>
            </a:r>
            <a:r>
              <a:rPr lang="pt-BR" b="1" dirty="0"/>
              <a:t>fundamental estabelecer normas de conduta e políticas de segurança</a:t>
            </a:r>
            <a:r>
              <a:rPr lang="pt-BR" b="0" dirty="0">
                <a:effectLst/>
              </a:rPr>
              <a:t> que devem ser seguidos por todos.</a:t>
            </a:r>
          </a:p>
          <a:p>
            <a:r>
              <a:rPr lang="pt-BR" b="0" dirty="0">
                <a:effectLst/>
              </a:rPr>
              <a:t> Esse tipo de documentação permite normatizar as regras utilizadas na empresa.</a:t>
            </a:r>
            <a:endParaRPr lang="pt-BR" dirty="0"/>
          </a:p>
          <a:p>
            <a:r>
              <a:rPr lang="pt-BR" b="0" dirty="0">
                <a:effectLst/>
              </a:rPr>
              <a:t>Com isso, torna-se possível diminuir as facilidades que permitem a ação de cibercriminosos ou falhas que comprometam os arquivos.</a:t>
            </a:r>
            <a:endParaRPr lang="pt-BR" dirty="0"/>
          </a:p>
          <a:p>
            <a:endParaRPr lang="pt-BR" dirty="0"/>
          </a:p>
        </p:txBody>
      </p:sp>
    </p:spTree>
    <p:extLst>
      <p:ext uri="{BB962C8B-B14F-4D97-AF65-F5344CB8AC3E}">
        <p14:creationId xmlns:p14="http://schemas.microsoft.com/office/powerpoint/2010/main" val="261795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3CB106-DAEA-4360-91DC-B3D38E43E74F}"/>
              </a:ext>
            </a:extLst>
          </p:cNvPr>
          <p:cNvSpPr>
            <a:spLocks noGrp="1"/>
          </p:cNvSpPr>
          <p:nvPr>
            <p:ph type="title"/>
          </p:nvPr>
        </p:nvSpPr>
        <p:spPr>
          <a:xfrm>
            <a:off x="1308099" y="560288"/>
            <a:ext cx="10446899" cy="1147326"/>
          </a:xfrm>
        </p:spPr>
        <p:txBody>
          <a:bodyPr>
            <a:normAutofit fontScale="90000"/>
          </a:bodyPr>
          <a:lstStyle/>
          <a:p>
            <a:r>
              <a:rPr lang="pt-BR" b="0" dirty="0">
                <a:effectLst/>
              </a:rPr>
              <a:t>6. </a:t>
            </a:r>
            <a:r>
              <a:rPr lang="pt-BR" sz="4000" b="0" dirty="0">
                <a:effectLst/>
              </a:rPr>
              <a:t>Alinhe os processos às políticas de segurança</a:t>
            </a:r>
            <a:br>
              <a:rPr lang="pt-BR" b="1" dirty="0"/>
            </a:br>
            <a:endParaRPr lang="pt-BR" dirty="0"/>
          </a:p>
        </p:txBody>
      </p:sp>
      <p:sp>
        <p:nvSpPr>
          <p:cNvPr id="3" name="Espaço Reservado para Conteúdo 2">
            <a:extLst>
              <a:ext uri="{FF2B5EF4-FFF2-40B4-BE49-F238E27FC236}">
                <a16:creationId xmlns:a16="http://schemas.microsoft.com/office/drawing/2014/main" id="{D413FE65-2CE5-46C8-9191-3E5A1D676EDD}"/>
              </a:ext>
            </a:extLst>
          </p:cNvPr>
          <p:cNvSpPr>
            <a:spLocks noGrp="1"/>
          </p:cNvSpPr>
          <p:nvPr>
            <p:ph idx="1"/>
          </p:nvPr>
        </p:nvSpPr>
        <p:spPr/>
        <p:txBody>
          <a:bodyPr>
            <a:normAutofit fontScale="92500" lnSpcReduction="20000"/>
          </a:bodyPr>
          <a:lstStyle/>
          <a:p>
            <a:r>
              <a:rPr lang="pt-BR" b="0" dirty="0">
                <a:effectLst/>
              </a:rPr>
              <a:t>Após a criação das políticas de segurança, é necessário alinhar os processos da empresa ao que foi normatizado e documentado anteriormente.</a:t>
            </a:r>
            <a:endParaRPr lang="pt-BR" dirty="0"/>
          </a:p>
          <a:p>
            <a:r>
              <a:rPr lang="pt-BR" b="0" dirty="0">
                <a:effectLst/>
              </a:rPr>
              <a:t>Algumas alterações podem ser sutis, enquanto </a:t>
            </a:r>
            <a:r>
              <a:rPr lang="pt-BR" b="1" dirty="0"/>
              <a:t>outras podem exigir uma reestruturação de toda a empresa</a:t>
            </a:r>
            <a:r>
              <a:rPr lang="pt-BR" b="0" dirty="0">
                <a:effectLst/>
              </a:rPr>
              <a:t>, tornando-se necessário realizar um planejamento prévio de implementação.</a:t>
            </a:r>
            <a:endParaRPr lang="pt-BR" dirty="0"/>
          </a:p>
          <a:p>
            <a:r>
              <a:rPr lang="pt-BR" b="0" dirty="0">
                <a:effectLst/>
              </a:rPr>
              <a:t>O mesmo ocorre com possíveis mudanças nas formas de hierarquia de arquivos, realização de </a:t>
            </a:r>
            <a:r>
              <a:rPr lang="pt-BR" b="0" i="1" dirty="0">
                <a:effectLst/>
              </a:rPr>
              <a:t>backups</a:t>
            </a:r>
            <a:r>
              <a:rPr lang="pt-BR" b="0" dirty="0">
                <a:effectLst/>
              </a:rPr>
              <a:t> recorrentes, entre outros.</a:t>
            </a:r>
            <a:endParaRPr lang="pt-BR" dirty="0"/>
          </a:p>
          <a:p>
            <a:r>
              <a:rPr lang="pt-BR" b="0" dirty="0">
                <a:effectLst/>
              </a:rPr>
              <a:t>Assim, deve ser estabelecida, junto aos diretores das outras áreas, a necessidade de adequação dos processos, de forma a colocar em prática o que foi documentado anteriormente.</a:t>
            </a:r>
            <a:endParaRPr lang="pt-BR" dirty="0"/>
          </a:p>
          <a:p>
            <a:endParaRPr lang="pt-BR" dirty="0"/>
          </a:p>
        </p:txBody>
      </p:sp>
    </p:spTree>
    <p:extLst>
      <p:ext uri="{BB962C8B-B14F-4D97-AF65-F5344CB8AC3E}">
        <p14:creationId xmlns:p14="http://schemas.microsoft.com/office/powerpoint/2010/main" val="19497683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3CC0C6-7D86-4C7B-9A06-7B75F96DAE09}"/>
              </a:ext>
            </a:extLst>
          </p:cNvPr>
          <p:cNvSpPr>
            <a:spLocks noGrp="1"/>
          </p:cNvSpPr>
          <p:nvPr>
            <p:ph type="title"/>
          </p:nvPr>
        </p:nvSpPr>
        <p:spPr/>
        <p:txBody>
          <a:bodyPr>
            <a:normAutofit fontScale="90000"/>
          </a:bodyPr>
          <a:lstStyle/>
          <a:p>
            <a:r>
              <a:rPr lang="pt-BR" sz="3600" b="0" dirty="0">
                <a:effectLst/>
              </a:rPr>
              <a:t>7. Treine os colaboradores para medidas de segurança</a:t>
            </a:r>
            <a:br>
              <a:rPr lang="pt-BR" b="1" dirty="0"/>
            </a:br>
            <a:endParaRPr lang="pt-BR" dirty="0"/>
          </a:p>
        </p:txBody>
      </p:sp>
      <p:sp>
        <p:nvSpPr>
          <p:cNvPr id="3" name="Espaço Reservado para Conteúdo 2">
            <a:extLst>
              <a:ext uri="{FF2B5EF4-FFF2-40B4-BE49-F238E27FC236}">
                <a16:creationId xmlns:a16="http://schemas.microsoft.com/office/drawing/2014/main" id="{4CD64F0A-47E5-458D-9591-15B7373D0E8D}"/>
              </a:ext>
            </a:extLst>
          </p:cNvPr>
          <p:cNvSpPr>
            <a:spLocks noGrp="1"/>
          </p:cNvSpPr>
          <p:nvPr>
            <p:ph idx="1"/>
          </p:nvPr>
        </p:nvSpPr>
        <p:spPr/>
        <p:txBody>
          <a:bodyPr>
            <a:normAutofit fontScale="77500" lnSpcReduction="20000"/>
          </a:bodyPr>
          <a:lstStyle/>
          <a:p>
            <a:r>
              <a:rPr lang="pt-BR" b="0" dirty="0">
                <a:effectLst/>
              </a:rPr>
              <a:t>Algumas questões elaboradas nas políticas de segurança podem não ser tão claras para os colaboradores, principalmente por envolverem questões específicas da área de tecnologia.</a:t>
            </a:r>
            <a:endParaRPr lang="pt-BR" dirty="0"/>
          </a:p>
          <a:p>
            <a:r>
              <a:rPr lang="pt-BR" b="0" dirty="0">
                <a:effectLst/>
              </a:rPr>
              <a:t>Para evitar confusões, dúvidas e ações errôneas, é </a:t>
            </a:r>
            <a:r>
              <a:rPr lang="pt-BR" b="1" dirty="0"/>
              <a:t>imprescindível realizar treinamento com todos os envolvidos</a:t>
            </a:r>
            <a:r>
              <a:rPr lang="pt-BR" b="0" dirty="0">
                <a:effectLst/>
              </a:rPr>
              <a:t>, a fim de normatizar as condutas de todos, bem como ensinar medidas básicas de segurança.</a:t>
            </a:r>
            <a:endParaRPr lang="pt-BR" dirty="0"/>
          </a:p>
          <a:p>
            <a:r>
              <a:rPr lang="pt-BR" b="0" dirty="0">
                <a:effectLst/>
              </a:rPr>
              <a:t>Isso auxilia para que não busquem outros métodos de acesso que podem também comprometer a segurança das informações.</a:t>
            </a:r>
            <a:endParaRPr lang="pt-BR" dirty="0"/>
          </a:p>
          <a:p>
            <a:r>
              <a:rPr lang="pt-BR" b="0" dirty="0">
                <a:effectLst/>
              </a:rPr>
              <a:t>O treinamento também auxilia na uniformização de procedimentos em caso de problemas. </a:t>
            </a:r>
            <a:endParaRPr lang="pt-BR" dirty="0"/>
          </a:p>
          <a:p>
            <a:r>
              <a:rPr lang="pt-BR" b="0" dirty="0">
                <a:effectLst/>
              </a:rPr>
              <a:t>Por exemplo, no caso de um ataque </a:t>
            </a:r>
            <a:r>
              <a:rPr lang="pt-BR" b="0" i="1" dirty="0">
                <a:effectLst/>
              </a:rPr>
              <a:t>ransomware</a:t>
            </a:r>
            <a:r>
              <a:rPr lang="pt-BR" b="0" dirty="0">
                <a:effectLst/>
              </a:rPr>
              <a:t>, todos os colaboradores terão a mesma conduta, evitando resolverem a situação por conta própria.</a:t>
            </a:r>
            <a:endParaRPr lang="pt-BR" dirty="0"/>
          </a:p>
          <a:p>
            <a:endParaRPr lang="pt-BR" dirty="0"/>
          </a:p>
        </p:txBody>
      </p:sp>
    </p:spTree>
    <p:extLst>
      <p:ext uri="{BB962C8B-B14F-4D97-AF65-F5344CB8AC3E}">
        <p14:creationId xmlns:p14="http://schemas.microsoft.com/office/powerpoint/2010/main" val="21652983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AE6504-4D88-41F4-8C3E-69C344DD064D}"/>
              </a:ext>
            </a:extLst>
          </p:cNvPr>
          <p:cNvSpPr>
            <a:spLocks noGrp="1"/>
          </p:cNvSpPr>
          <p:nvPr>
            <p:ph type="title"/>
          </p:nvPr>
        </p:nvSpPr>
        <p:spPr/>
        <p:txBody>
          <a:bodyPr>
            <a:normAutofit fontScale="90000"/>
          </a:bodyPr>
          <a:lstStyle/>
          <a:p>
            <a:r>
              <a:rPr lang="pt-BR" b="0" dirty="0">
                <a:effectLst/>
              </a:rPr>
              <a:t>8. Tenha ferramentas de monitoramento</a:t>
            </a:r>
            <a:br>
              <a:rPr lang="pt-BR" b="1" dirty="0"/>
            </a:br>
            <a:endParaRPr lang="pt-BR" dirty="0"/>
          </a:p>
        </p:txBody>
      </p:sp>
      <p:sp>
        <p:nvSpPr>
          <p:cNvPr id="3" name="Espaço Reservado para Conteúdo 2">
            <a:extLst>
              <a:ext uri="{FF2B5EF4-FFF2-40B4-BE49-F238E27FC236}">
                <a16:creationId xmlns:a16="http://schemas.microsoft.com/office/drawing/2014/main" id="{D6CC4902-63C8-4E58-B588-D7AA642373A7}"/>
              </a:ext>
            </a:extLst>
          </p:cNvPr>
          <p:cNvSpPr>
            <a:spLocks noGrp="1"/>
          </p:cNvSpPr>
          <p:nvPr>
            <p:ph idx="1"/>
          </p:nvPr>
        </p:nvSpPr>
        <p:spPr/>
        <p:txBody>
          <a:bodyPr/>
          <a:lstStyle/>
          <a:p>
            <a:r>
              <a:rPr lang="pt-BR" b="0" dirty="0">
                <a:effectLst/>
              </a:rPr>
              <a:t>É imprescindível utilizar ferramentas de monitoramento de atividades no cotidiano da área de TI. Para que a segurança seja eficaz, é preciso saber o que está acontecendo em toda a rede.</a:t>
            </a:r>
            <a:endParaRPr lang="pt-BR" dirty="0"/>
          </a:p>
          <a:p>
            <a:r>
              <a:rPr lang="pt-BR" b="0" dirty="0">
                <a:effectLst/>
              </a:rPr>
              <a:t>Qualquer tipo de conduta errada, vulnerabilidade, mudança nos padrões de acesso deve ser percebida imediatamente, de forma a ser contida e evitar um ataque digital gerado por</a:t>
            </a:r>
            <a:r>
              <a:rPr lang="pt-BR" dirty="0"/>
              <a:t> </a:t>
            </a:r>
            <a:r>
              <a:rPr lang="pt-BR" b="0" i="1" dirty="0">
                <a:effectLst/>
              </a:rPr>
              <a:t>hackers</a:t>
            </a:r>
            <a:r>
              <a:rPr lang="pt-BR" b="0" dirty="0">
                <a:effectLst/>
              </a:rPr>
              <a:t>.</a:t>
            </a:r>
            <a:endParaRPr lang="pt-BR" dirty="0"/>
          </a:p>
          <a:p>
            <a:endParaRPr lang="pt-BR" dirty="0"/>
          </a:p>
        </p:txBody>
      </p:sp>
    </p:spTree>
    <p:extLst>
      <p:ext uri="{BB962C8B-B14F-4D97-AF65-F5344CB8AC3E}">
        <p14:creationId xmlns:p14="http://schemas.microsoft.com/office/powerpoint/2010/main" val="128330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Mercado de TI</a:t>
            </a:r>
          </a:p>
        </p:txBody>
      </p:sp>
      <p:sp>
        <p:nvSpPr>
          <p:cNvPr id="6" name="CaixaDeTexto 5"/>
          <p:cNvSpPr txBox="1"/>
          <p:nvPr/>
        </p:nvSpPr>
        <p:spPr>
          <a:xfrm>
            <a:off x="360426" y="1830221"/>
            <a:ext cx="3055127" cy="2400657"/>
          </a:xfrm>
          <a:prstGeom prst="rect">
            <a:avLst/>
          </a:prstGeom>
          <a:noFill/>
        </p:spPr>
        <p:txBody>
          <a:bodyPr wrap="square" rtlCol="0">
            <a:spAutoFit/>
          </a:bodyPr>
          <a:lstStyle/>
          <a:p>
            <a:pPr algn="just">
              <a:lnSpc>
                <a:spcPct val="150000"/>
              </a:lnSpc>
            </a:pPr>
            <a:r>
              <a:rPr lang="pt-BR" sz="2000" dirty="0">
                <a:latin typeface="Arial" panose="020B0604020202020204" pitchFamily="34" charset="0"/>
                <a:cs typeface="Arial" panose="020B0604020202020204" pitchFamily="34" charset="0"/>
              </a:rPr>
              <a:t>Desde 2019 o Brasil vem se mantendo entre os dez maiores no mercado de software e serviços (ABES, 2019).</a:t>
            </a:r>
          </a:p>
        </p:txBody>
      </p:sp>
      <p:sp>
        <p:nvSpPr>
          <p:cNvPr id="7" name="Retângulo 6"/>
          <p:cNvSpPr/>
          <p:nvPr/>
        </p:nvSpPr>
        <p:spPr>
          <a:xfrm>
            <a:off x="360426" y="6027003"/>
            <a:ext cx="11486434" cy="830997"/>
          </a:xfrm>
          <a:prstGeom prst="rect">
            <a:avLst/>
          </a:prstGeom>
        </p:spPr>
        <p:txBody>
          <a:bodyPr wrap="square">
            <a:spAutoFit/>
          </a:bodyPr>
          <a:lstStyle/>
          <a:p>
            <a:r>
              <a:rPr lang="pt-BR" sz="1600" dirty="0"/>
              <a:t>Fonte: ABES, Mercado Brasileiro de Software: Panorama e Tendências, 2019, Disponível em &lt;http://central.abessoftware.com.br/Content/UploadedFiles/Arquivos/Dados%202011/af_abes_publicacao-mercado_2018_small.pdf&gt; Acessado em 28/10/2020</a:t>
            </a:r>
          </a:p>
        </p:txBody>
      </p:sp>
      <p:pic>
        <p:nvPicPr>
          <p:cNvPr id="5" name="Imagem 4" descr="Tabela&#10;&#10;Descrição gerada automaticamente">
            <a:extLst>
              <a:ext uri="{FF2B5EF4-FFF2-40B4-BE49-F238E27FC236}">
                <a16:creationId xmlns:a16="http://schemas.microsoft.com/office/drawing/2014/main" id="{51462FF8-54E4-4D67-B03D-098CB89C06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888" y="1830221"/>
            <a:ext cx="6706181" cy="3520745"/>
          </a:xfrm>
          <a:prstGeom prst="rect">
            <a:avLst/>
          </a:prstGeom>
        </p:spPr>
      </p:pic>
    </p:spTree>
    <p:extLst>
      <p:ext uri="{BB962C8B-B14F-4D97-AF65-F5344CB8AC3E}">
        <p14:creationId xmlns:p14="http://schemas.microsoft.com/office/powerpoint/2010/main" val="29998189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BD7A81-9E31-48E6-A5C8-A0F221EEE6F6}"/>
              </a:ext>
            </a:extLst>
          </p:cNvPr>
          <p:cNvSpPr>
            <a:spLocks noGrp="1"/>
          </p:cNvSpPr>
          <p:nvPr>
            <p:ph type="title"/>
          </p:nvPr>
        </p:nvSpPr>
        <p:spPr/>
        <p:txBody>
          <a:bodyPr>
            <a:normAutofit fontScale="90000"/>
          </a:bodyPr>
          <a:lstStyle/>
          <a:p>
            <a:r>
              <a:rPr lang="pt-BR" b="0" dirty="0">
                <a:effectLst/>
              </a:rPr>
              <a:t>9. Utilize a criptografia de dados</a:t>
            </a:r>
            <a:br>
              <a:rPr lang="pt-BR" b="1" dirty="0"/>
            </a:br>
            <a:endParaRPr lang="pt-BR" dirty="0"/>
          </a:p>
        </p:txBody>
      </p:sp>
      <p:sp>
        <p:nvSpPr>
          <p:cNvPr id="3" name="Espaço Reservado para Conteúdo 2">
            <a:extLst>
              <a:ext uri="{FF2B5EF4-FFF2-40B4-BE49-F238E27FC236}">
                <a16:creationId xmlns:a16="http://schemas.microsoft.com/office/drawing/2014/main" id="{C568F274-F66F-44DF-AA03-AFA679378629}"/>
              </a:ext>
            </a:extLst>
          </p:cNvPr>
          <p:cNvSpPr>
            <a:spLocks noGrp="1"/>
          </p:cNvSpPr>
          <p:nvPr>
            <p:ph idx="1"/>
          </p:nvPr>
        </p:nvSpPr>
        <p:spPr/>
        <p:txBody>
          <a:bodyPr/>
          <a:lstStyle/>
          <a:p>
            <a:r>
              <a:rPr lang="pt-BR" b="1" dirty="0"/>
              <a:t>A criptografia é uma importante aliada para a segurança da informação</a:t>
            </a:r>
            <a:r>
              <a:rPr lang="pt-BR" b="0" dirty="0">
                <a:effectLst/>
              </a:rPr>
              <a:t>. Ela impede, por exemplo, que os arquivos sejam acessados caso sejam interceptados no meio do processo, só tendo as chaves de acesso, as pessoas que possuem a chave privada.</a:t>
            </a:r>
            <a:endParaRPr lang="pt-BR" dirty="0"/>
          </a:p>
          <a:p>
            <a:r>
              <a:rPr lang="pt-BR" b="0" dirty="0">
                <a:effectLst/>
              </a:rPr>
              <a:t>Este tipo de ferramenta pode — e deve — ser utilizado no envio de informações estratégicas e confidenciais, evitando que </a:t>
            </a:r>
            <a:r>
              <a:rPr lang="pt-BR" b="0" i="1" dirty="0">
                <a:effectLst/>
              </a:rPr>
              <a:t>hackers </a:t>
            </a:r>
            <a:r>
              <a:rPr lang="pt-BR" b="0" dirty="0">
                <a:effectLst/>
              </a:rPr>
              <a:t>possam interceptar os dados e ter acesso ao que foi encaminhado.</a:t>
            </a:r>
            <a:endParaRPr lang="pt-BR" dirty="0"/>
          </a:p>
          <a:p>
            <a:endParaRPr lang="pt-BR" dirty="0"/>
          </a:p>
        </p:txBody>
      </p:sp>
    </p:spTree>
    <p:extLst>
      <p:ext uri="{BB962C8B-B14F-4D97-AF65-F5344CB8AC3E}">
        <p14:creationId xmlns:p14="http://schemas.microsoft.com/office/powerpoint/2010/main" val="28107561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6CA643-9F42-49AF-A552-29FC3BBDE736}"/>
              </a:ext>
            </a:extLst>
          </p:cNvPr>
          <p:cNvSpPr>
            <a:spLocks noGrp="1"/>
          </p:cNvSpPr>
          <p:nvPr>
            <p:ph type="title"/>
          </p:nvPr>
        </p:nvSpPr>
        <p:spPr/>
        <p:txBody>
          <a:bodyPr>
            <a:normAutofit fontScale="90000"/>
          </a:bodyPr>
          <a:lstStyle/>
          <a:p>
            <a:r>
              <a:rPr lang="pt-BR" sz="3100" b="0" dirty="0">
                <a:effectLst/>
              </a:rPr>
              <a:t>10. Conte com ajuda de empresas especializadas em segurança da informação</a:t>
            </a:r>
            <a:br>
              <a:rPr lang="pt-BR" b="1" dirty="0"/>
            </a:br>
            <a:endParaRPr lang="pt-BR" dirty="0"/>
          </a:p>
        </p:txBody>
      </p:sp>
      <p:sp>
        <p:nvSpPr>
          <p:cNvPr id="3" name="Espaço Reservado para Conteúdo 2">
            <a:extLst>
              <a:ext uri="{FF2B5EF4-FFF2-40B4-BE49-F238E27FC236}">
                <a16:creationId xmlns:a16="http://schemas.microsoft.com/office/drawing/2014/main" id="{2C9A51CC-A47C-4B6D-97A2-0D615BDB6F92}"/>
              </a:ext>
            </a:extLst>
          </p:cNvPr>
          <p:cNvSpPr>
            <a:spLocks noGrp="1"/>
          </p:cNvSpPr>
          <p:nvPr>
            <p:ph idx="1"/>
          </p:nvPr>
        </p:nvSpPr>
        <p:spPr/>
        <p:txBody>
          <a:bodyPr>
            <a:normAutofit fontScale="92500" lnSpcReduction="10000"/>
          </a:bodyPr>
          <a:lstStyle/>
          <a:p>
            <a:r>
              <a:rPr lang="pt-BR" b="0" dirty="0">
                <a:effectLst/>
              </a:rPr>
              <a:t>As empresas especializadas na área de segurança da informação podem ser estratégicas e essenciais para garantir a privacidade e integridade dos dados da sua corporação.</a:t>
            </a:r>
            <a:endParaRPr lang="pt-BR" dirty="0"/>
          </a:p>
          <a:p>
            <a:r>
              <a:rPr lang="pt-BR" b="0" dirty="0">
                <a:effectLst/>
              </a:rPr>
              <a:t>Elas estão sempre atentos para as novidades, trazendo e desenvolvendo soluções importantes e inteligentes que ajudarão a potencializar os mecanismos de proteção.</a:t>
            </a:r>
            <a:endParaRPr lang="pt-BR" dirty="0"/>
          </a:p>
          <a:p>
            <a:r>
              <a:rPr lang="pt-BR" b="0" dirty="0">
                <a:effectLst/>
              </a:rPr>
              <a:t>Além disso, em caso de</a:t>
            </a:r>
            <a:r>
              <a:rPr lang="pt-BR" dirty="0"/>
              <a:t> </a:t>
            </a:r>
            <a:r>
              <a:rPr lang="pt-BR" b="0" dirty="0">
                <a:effectLst/>
              </a:rPr>
              <a:t>desastres, como o</a:t>
            </a:r>
            <a:r>
              <a:rPr lang="pt-BR" b="0" i="1" dirty="0">
                <a:effectLst/>
              </a:rPr>
              <a:t> ransomware</a:t>
            </a:r>
            <a:r>
              <a:rPr lang="pt-BR" b="0" dirty="0">
                <a:effectLst/>
              </a:rPr>
              <a:t>, as empresas especializadas poderão auxiliar na resolução da situação com a aplicação de protocolos para mitigar os danos causados pela ação.</a:t>
            </a:r>
            <a:endParaRPr lang="pt-BR" dirty="0"/>
          </a:p>
          <a:p>
            <a:endParaRPr lang="pt-BR" dirty="0"/>
          </a:p>
        </p:txBody>
      </p:sp>
    </p:spTree>
    <p:extLst>
      <p:ext uri="{BB962C8B-B14F-4D97-AF65-F5344CB8AC3E}">
        <p14:creationId xmlns:p14="http://schemas.microsoft.com/office/powerpoint/2010/main" val="31913559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721951-33D8-4C89-868B-AF2DEB815D1A}"/>
              </a:ext>
            </a:extLst>
          </p:cNvPr>
          <p:cNvSpPr>
            <a:spLocks noGrp="1"/>
          </p:cNvSpPr>
          <p:nvPr>
            <p:ph type="title"/>
          </p:nvPr>
        </p:nvSpPr>
        <p:spPr/>
        <p:txBody>
          <a:bodyPr>
            <a:normAutofit fontScale="90000"/>
          </a:bodyPr>
          <a:lstStyle/>
          <a:p>
            <a:r>
              <a:rPr lang="pt-BR" b="0" dirty="0">
                <a:effectLst/>
              </a:rPr>
              <a:t>11. Crie planos de contingência</a:t>
            </a:r>
            <a:br>
              <a:rPr lang="pt-BR" b="1" dirty="0"/>
            </a:br>
            <a:endParaRPr lang="pt-BR" dirty="0"/>
          </a:p>
        </p:txBody>
      </p:sp>
      <p:sp>
        <p:nvSpPr>
          <p:cNvPr id="3" name="Espaço Reservado para Conteúdo 2">
            <a:extLst>
              <a:ext uri="{FF2B5EF4-FFF2-40B4-BE49-F238E27FC236}">
                <a16:creationId xmlns:a16="http://schemas.microsoft.com/office/drawing/2014/main" id="{43A12C60-C435-4BA3-ABCE-23DED81F165B}"/>
              </a:ext>
            </a:extLst>
          </p:cNvPr>
          <p:cNvSpPr>
            <a:spLocks noGrp="1"/>
          </p:cNvSpPr>
          <p:nvPr>
            <p:ph idx="1"/>
          </p:nvPr>
        </p:nvSpPr>
        <p:spPr/>
        <p:txBody>
          <a:bodyPr>
            <a:normAutofit fontScale="77500" lnSpcReduction="20000"/>
          </a:bodyPr>
          <a:lstStyle/>
          <a:p>
            <a:r>
              <a:rPr lang="pt-BR" b="0" dirty="0">
                <a:effectLst/>
              </a:rPr>
              <a:t>Não basta apenas pensar em medidas preventivas. Como falamos ao longo deste artigo, os cibercriminosos são engenhosos e criam constantemente novas formas de atuação para conseguirem seus objetivos.</a:t>
            </a:r>
            <a:endParaRPr lang="pt-BR" dirty="0"/>
          </a:p>
          <a:p>
            <a:r>
              <a:rPr lang="pt-BR" b="0" dirty="0">
                <a:effectLst/>
              </a:rPr>
              <a:t>Muitas vezes eles surpreendem os especialistas em segurança da informação, de forma que, até descobrir formas de reverter a situação, </a:t>
            </a:r>
            <a:r>
              <a:rPr lang="pt-BR" b="1" dirty="0"/>
              <a:t>pode-se ter prejuízos inestimáveis</a:t>
            </a:r>
            <a:r>
              <a:rPr lang="pt-BR" b="0" dirty="0">
                <a:effectLst/>
              </a:rPr>
              <a:t>.</a:t>
            </a:r>
            <a:endParaRPr lang="pt-BR" dirty="0"/>
          </a:p>
          <a:p>
            <a:r>
              <a:rPr lang="pt-BR" b="0" dirty="0">
                <a:effectLst/>
              </a:rPr>
              <a:t>Além disso, os problemas não se limitam apenas aos casos de ataques feitos por</a:t>
            </a:r>
            <a:r>
              <a:rPr lang="pt-BR" b="0" i="1" dirty="0">
                <a:effectLst/>
              </a:rPr>
              <a:t> hackers</a:t>
            </a:r>
            <a:r>
              <a:rPr lang="pt-BR" b="0" dirty="0">
                <a:effectLst/>
              </a:rPr>
              <a:t>:</a:t>
            </a:r>
            <a:r>
              <a:rPr lang="pt-BR" dirty="0"/>
              <a:t> </a:t>
            </a:r>
            <a:r>
              <a:rPr lang="pt-BR" b="0" dirty="0">
                <a:effectLst/>
              </a:rPr>
              <a:t>desastres tecnológicos, falhas humanas, entre outros, são recorrentes. É preciso saber como agir nessas situações.</a:t>
            </a:r>
            <a:endParaRPr lang="pt-BR" dirty="0"/>
          </a:p>
          <a:p>
            <a:r>
              <a:rPr lang="pt-BR" b="0" dirty="0">
                <a:effectLst/>
              </a:rPr>
              <a:t>As ações podem variar de profissional para profissional, o que pode causar problemas posteriores. Portanto, </a:t>
            </a:r>
            <a:r>
              <a:rPr lang="pt-BR" b="1" dirty="0"/>
              <a:t>é fundamental criar parâmetros de padronização</a:t>
            </a:r>
            <a:r>
              <a:rPr lang="pt-BR" b="0" dirty="0">
                <a:effectLst/>
              </a:rPr>
              <a:t>.</a:t>
            </a:r>
            <a:endParaRPr lang="pt-BR" dirty="0"/>
          </a:p>
          <a:p>
            <a:endParaRPr lang="pt-BR" dirty="0"/>
          </a:p>
        </p:txBody>
      </p:sp>
    </p:spTree>
    <p:extLst>
      <p:ext uri="{BB962C8B-B14F-4D97-AF65-F5344CB8AC3E}">
        <p14:creationId xmlns:p14="http://schemas.microsoft.com/office/powerpoint/2010/main" val="28052006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E38848-099A-4169-B5F4-E8086E0C2C5F}"/>
              </a:ext>
            </a:extLst>
          </p:cNvPr>
          <p:cNvSpPr>
            <a:spLocks noGrp="1"/>
          </p:cNvSpPr>
          <p:nvPr>
            <p:ph type="title"/>
          </p:nvPr>
        </p:nvSpPr>
        <p:spPr/>
        <p:txBody>
          <a:bodyPr>
            <a:normAutofit fontScale="90000"/>
          </a:bodyPr>
          <a:lstStyle/>
          <a:p>
            <a:r>
              <a:rPr lang="pt-BR" b="0" dirty="0">
                <a:effectLst/>
              </a:rPr>
              <a:t>12. Invista em backup</a:t>
            </a:r>
            <a:br>
              <a:rPr lang="pt-BR" b="1" dirty="0"/>
            </a:br>
            <a:endParaRPr lang="pt-BR" dirty="0"/>
          </a:p>
        </p:txBody>
      </p:sp>
      <p:sp>
        <p:nvSpPr>
          <p:cNvPr id="3" name="Espaço Reservado para Conteúdo 2">
            <a:extLst>
              <a:ext uri="{FF2B5EF4-FFF2-40B4-BE49-F238E27FC236}">
                <a16:creationId xmlns:a16="http://schemas.microsoft.com/office/drawing/2014/main" id="{881B44E7-0B41-4040-A6AA-914E91ED5E62}"/>
              </a:ext>
            </a:extLst>
          </p:cNvPr>
          <p:cNvSpPr>
            <a:spLocks noGrp="1"/>
          </p:cNvSpPr>
          <p:nvPr>
            <p:ph idx="1"/>
          </p:nvPr>
        </p:nvSpPr>
        <p:spPr/>
        <p:txBody>
          <a:bodyPr/>
          <a:lstStyle/>
          <a:p>
            <a:r>
              <a:rPr lang="pt-BR" b="0" dirty="0">
                <a:effectLst/>
              </a:rPr>
              <a:t>Se tudo der errado e, assim, os dados encontrados em discos rígidos e servidores forem perdidos, é essencial ter uma espécie de “plano B” para não inviabilizar as funções cotidianas.</a:t>
            </a:r>
            <a:endParaRPr lang="pt-BR" dirty="0"/>
          </a:p>
          <a:p>
            <a:r>
              <a:rPr lang="pt-BR" b="0" dirty="0">
                <a:effectLst/>
              </a:rPr>
              <a:t>O </a:t>
            </a:r>
            <a:r>
              <a:rPr lang="pt-BR" b="0" i="1" dirty="0">
                <a:effectLst/>
              </a:rPr>
              <a:t>backup</a:t>
            </a:r>
            <a:r>
              <a:rPr lang="pt-BR" b="0" dirty="0">
                <a:effectLst/>
              </a:rPr>
              <a:t> é a melhor opção nesses casos, provendo uma</a:t>
            </a:r>
            <a:r>
              <a:rPr lang="pt-BR" dirty="0"/>
              <a:t> </a:t>
            </a:r>
            <a:r>
              <a:rPr lang="pt-BR" b="0" dirty="0">
                <a:effectLst/>
              </a:rPr>
              <a:t>recuperação de dados eficiente, seja por meio de um servidor externo, um HD externo ou na nuvem.</a:t>
            </a:r>
          </a:p>
          <a:p>
            <a:r>
              <a:rPr lang="pt-BR" b="0" dirty="0">
                <a:effectLst/>
              </a:rPr>
              <a:t> O essencial é não abrir mão dessa ferramenta.</a:t>
            </a:r>
            <a:endParaRPr lang="pt-BR" dirty="0"/>
          </a:p>
          <a:p>
            <a:endParaRPr lang="pt-BR" dirty="0"/>
          </a:p>
        </p:txBody>
      </p:sp>
    </p:spTree>
    <p:extLst>
      <p:ext uri="{BB962C8B-B14F-4D97-AF65-F5344CB8AC3E}">
        <p14:creationId xmlns:p14="http://schemas.microsoft.com/office/powerpoint/2010/main" val="24135577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A48D90-48F4-42E1-9B49-D577EDFC90A4}"/>
              </a:ext>
            </a:extLst>
          </p:cNvPr>
          <p:cNvSpPr>
            <a:spLocks noGrp="1"/>
          </p:cNvSpPr>
          <p:nvPr>
            <p:ph type="title"/>
          </p:nvPr>
        </p:nvSpPr>
        <p:spPr/>
        <p:txBody>
          <a:bodyPr>
            <a:noAutofit/>
          </a:bodyPr>
          <a:lstStyle/>
          <a:p>
            <a:r>
              <a:rPr lang="pt-BR" sz="3200" b="0" dirty="0">
                <a:effectLst/>
              </a:rPr>
              <a:t>Quais as consequências de não investir em segurança da informação?</a:t>
            </a:r>
            <a:br>
              <a:rPr lang="pt-BR" sz="3200" b="1" dirty="0"/>
            </a:br>
            <a:endParaRPr lang="pt-BR" sz="3200" dirty="0"/>
          </a:p>
        </p:txBody>
      </p:sp>
      <p:sp>
        <p:nvSpPr>
          <p:cNvPr id="3" name="Espaço Reservado para Conteúdo 2">
            <a:extLst>
              <a:ext uri="{FF2B5EF4-FFF2-40B4-BE49-F238E27FC236}">
                <a16:creationId xmlns:a16="http://schemas.microsoft.com/office/drawing/2014/main" id="{1E5FCD9A-2E8A-4447-92DC-B972706802E3}"/>
              </a:ext>
            </a:extLst>
          </p:cNvPr>
          <p:cNvSpPr>
            <a:spLocks noGrp="1"/>
          </p:cNvSpPr>
          <p:nvPr>
            <p:ph idx="1"/>
          </p:nvPr>
        </p:nvSpPr>
        <p:spPr/>
        <p:txBody>
          <a:bodyPr>
            <a:normAutofit fontScale="92500" lnSpcReduction="20000"/>
          </a:bodyPr>
          <a:lstStyle/>
          <a:p>
            <a:r>
              <a:rPr lang="pt-BR" b="0" dirty="0">
                <a:effectLst/>
              </a:rPr>
              <a:t>O que pode acontecer caso o setor de TI não invista em segurança da informação ou, ao priorizar redução de gastos, utilize soluções que não sejam tão eficientes ou deixe de implementar alguma das práticas que citamos anteriormente?</a:t>
            </a:r>
            <a:endParaRPr lang="pt-BR" dirty="0"/>
          </a:p>
          <a:p>
            <a:r>
              <a:rPr lang="pt-BR" b="0" dirty="0">
                <a:effectLst/>
              </a:rPr>
              <a:t>Bom, os </a:t>
            </a:r>
            <a:r>
              <a:rPr lang="pt-BR" b="1" dirty="0"/>
              <a:t>resultados podem ser desastrosos em diversos níveis</a:t>
            </a:r>
            <a:r>
              <a:rPr lang="pt-BR" b="0" dirty="0">
                <a:effectLst/>
              </a:rPr>
              <a:t>. A inviabilização do acesso aos dados pode gerar paralisação dos serviços e o processo pode demorar horas — ou, até mesmo, dias — para ser resolvido.</a:t>
            </a:r>
            <a:endParaRPr lang="pt-BR" dirty="0"/>
          </a:p>
          <a:p>
            <a:r>
              <a:rPr lang="pt-BR" b="0" dirty="0">
                <a:effectLst/>
              </a:rPr>
              <a:t>Problemas como vazamentos, fraudes bancárias, sequestros de dados, ataques </a:t>
            </a:r>
            <a:r>
              <a:rPr lang="pt-BR" b="0" dirty="0" err="1">
                <a:effectLst/>
              </a:rPr>
              <a:t>DDoS</a:t>
            </a:r>
            <a:r>
              <a:rPr lang="pt-BR" b="0" dirty="0">
                <a:effectLst/>
              </a:rPr>
              <a:t>, roubo de senhas, entre outros, identificam a fragilidade da segurança da organização, gerando um mal-estar no mercado.</a:t>
            </a:r>
            <a:endParaRPr lang="pt-BR" dirty="0"/>
          </a:p>
          <a:p>
            <a:endParaRPr lang="pt-BR" dirty="0"/>
          </a:p>
        </p:txBody>
      </p:sp>
    </p:spTree>
    <p:extLst>
      <p:ext uri="{BB962C8B-B14F-4D97-AF65-F5344CB8AC3E}">
        <p14:creationId xmlns:p14="http://schemas.microsoft.com/office/powerpoint/2010/main" val="32404175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8986D2-BC05-4064-9CF4-E0F5F5162D61}"/>
              </a:ext>
            </a:extLst>
          </p:cNvPr>
          <p:cNvSpPr>
            <a:spLocks noGrp="1"/>
          </p:cNvSpPr>
          <p:nvPr>
            <p:ph type="title"/>
          </p:nvPr>
        </p:nvSpPr>
        <p:spPr>
          <a:xfrm>
            <a:off x="1308100" y="824693"/>
            <a:ext cx="9753600" cy="728686"/>
          </a:xfrm>
        </p:spPr>
        <p:txBody>
          <a:bodyPr>
            <a:normAutofit fontScale="90000"/>
          </a:bodyPr>
          <a:lstStyle/>
          <a:p>
            <a:r>
              <a:rPr lang="pt-BR" sz="3600" b="0" dirty="0"/>
              <a:t>Quais as consequências de não investir em segurança da informação?</a:t>
            </a:r>
            <a:br>
              <a:rPr lang="pt-BR" b="1" dirty="0"/>
            </a:br>
            <a:endParaRPr lang="pt-BR" dirty="0"/>
          </a:p>
        </p:txBody>
      </p:sp>
      <p:sp>
        <p:nvSpPr>
          <p:cNvPr id="3" name="Espaço Reservado para Conteúdo 2">
            <a:extLst>
              <a:ext uri="{FF2B5EF4-FFF2-40B4-BE49-F238E27FC236}">
                <a16:creationId xmlns:a16="http://schemas.microsoft.com/office/drawing/2014/main" id="{740633B6-5FB8-4689-AEC7-9DD4610715CD}"/>
              </a:ext>
            </a:extLst>
          </p:cNvPr>
          <p:cNvSpPr>
            <a:spLocks noGrp="1"/>
          </p:cNvSpPr>
          <p:nvPr>
            <p:ph idx="1"/>
          </p:nvPr>
        </p:nvSpPr>
        <p:spPr/>
        <p:txBody>
          <a:bodyPr>
            <a:normAutofit fontScale="85000" lnSpcReduction="20000"/>
          </a:bodyPr>
          <a:lstStyle/>
          <a:p>
            <a:r>
              <a:rPr lang="pt-BR" b="1" dirty="0"/>
              <a:t>A confiabilidade sobre a empresa diminui</a:t>
            </a:r>
            <a:r>
              <a:rPr lang="pt-BR" b="0" dirty="0">
                <a:effectLst/>
              </a:rPr>
              <a:t>, já que a imagem passada é que não há investimento na segurança da informação e, portanto, informações dos clientes podem ser expostas posteriormente.</a:t>
            </a:r>
            <a:endParaRPr lang="pt-BR" dirty="0"/>
          </a:p>
          <a:p>
            <a:r>
              <a:rPr lang="pt-BR" b="0" dirty="0">
                <a:effectLst/>
              </a:rPr>
              <a:t>Além disso, pode ocorrer até mesmo consequências mais sérias. </a:t>
            </a:r>
            <a:endParaRPr lang="pt-BR" dirty="0"/>
          </a:p>
          <a:p>
            <a:r>
              <a:rPr lang="pt-BR" b="0" dirty="0">
                <a:effectLst/>
              </a:rPr>
              <a:t>Esses são apenas alguns exemplos para se ter dimensão das proporções do que pode ocorrer caso não priorize medidas de excelência no que concerne à proteção de dados.</a:t>
            </a:r>
            <a:endParaRPr lang="pt-BR" dirty="0"/>
          </a:p>
          <a:p>
            <a:r>
              <a:rPr lang="pt-BR" b="0" dirty="0">
                <a:effectLst/>
              </a:rPr>
              <a:t>E se ainda não se sentiu convencido acerca dos investimentos necessários para a área de </a:t>
            </a:r>
            <a:r>
              <a:rPr lang="pt-BR" b="1" dirty="0"/>
              <a:t>segurança da informação</a:t>
            </a:r>
            <a:r>
              <a:rPr lang="pt-BR" b="0" dirty="0">
                <a:effectLst/>
              </a:rPr>
              <a:t> e de TI como um todo, veja</a:t>
            </a:r>
            <a:r>
              <a:rPr lang="pt-BR" dirty="0"/>
              <a:t> </a:t>
            </a:r>
            <a:r>
              <a:rPr lang="pt-BR" b="0" dirty="0">
                <a:effectLst/>
              </a:rPr>
              <a:t>quais são os custos caso isso não seja feito de forma adequada.</a:t>
            </a:r>
            <a:endParaRPr lang="pt-BR" dirty="0"/>
          </a:p>
          <a:p>
            <a:endParaRPr lang="pt-BR" dirty="0"/>
          </a:p>
        </p:txBody>
      </p:sp>
    </p:spTree>
    <p:extLst>
      <p:ext uri="{BB962C8B-B14F-4D97-AF65-F5344CB8AC3E}">
        <p14:creationId xmlns:p14="http://schemas.microsoft.com/office/powerpoint/2010/main" val="1583225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4847771" y="5918618"/>
            <a:ext cx="6705599" cy="369332"/>
          </a:xfrm>
          <a:prstGeom prst="rect">
            <a:avLst/>
          </a:prstGeom>
          <a:noFill/>
        </p:spPr>
        <p:txBody>
          <a:bodyPr wrap="square" rtlCol="0">
            <a:spAutoFit/>
          </a:bodyPr>
          <a:lstStyle/>
          <a:p>
            <a:r>
              <a:rPr lang="pt-BR" dirty="0"/>
              <a:t>Elaborado pelo autor. Baseado nos dados CGI.br/NIC.br – CEITC 2017</a:t>
            </a:r>
          </a:p>
        </p:txBody>
      </p:sp>
      <p:sp>
        <p:nvSpPr>
          <p:cNvPr id="8" name="CaixaDeTexto 7"/>
          <p:cNvSpPr txBox="1"/>
          <p:nvPr/>
        </p:nvSpPr>
        <p:spPr>
          <a:xfrm>
            <a:off x="4995744" y="6454864"/>
            <a:ext cx="6356740" cy="369332"/>
          </a:xfrm>
          <a:prstGeom prst="rect">
            <a:avLst/>
          </a:prstGeom>
          <a:noFill/>
        </p:spPr>
        <p:txBody>
          <a:bodyPr wrap="none" rtlCol="0">
            <a:spAutoFit/>
          </a:bodyPr>
          <a:lstStyle/>
          <a:p>
            <a:r>
              <a:rPr lang="pt-BR" dirty="0"/>
              <a:t>Fonte: Núcleo de Informação e Coordenação do Ponto BR (NIC.br)</a:t>
            </a:r>
          </a:p>
        </p:txBody>
      </p:sp>
      <p:pic>
        <p:nvPicPr>
          <p:cNvPr id="16" name="Espaço Reservado para Conteúdo 15" descr="Linha do tempo&#10;&#10;Descrição gerada automaticamente">
            <a:extLst>
              <a:ext uri="{FF2B5EF4-FFF2-40B4-BE49-F238E27FC236}">
                <a16:creationId xmlns:a16="http://schemas.microsoft.com/office/drawing/2014/main" id="{138441E1-5896-4BAD-95BF-C3FB339732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1886" y="199750"/>
            <a:ext cx="8139973" cy="5551954"/>
          </a:xfrm>
        </p:spPr>
      </p:pic>
    </p:spTree>
    <p:extLst>
      <p:ext uri="{BB962C8B-B14F-4D97-AF65-F5344CB8AC3E}">
        <p14:creationId xmlns:p14="http://schemas.microsoft.com/office/powerpoint/2010/main" val="474795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p:cNvSpPr/>
          <p:nvPr/>
        </p:nvSpPr>
        <p:spPr>
          <a:xfrm>
            <a:off x="6727666" y="6377499"/>
            <a:ext cx="5442387" cy="369332"/>
          </a:xfrm>
          <a:prstGeom prst="rect">
            <a:avLst/>
          </a:prstGeom>
        </p:spPr>
        <p:txBody>
          <a:bodyPr wrap="none">
            <a:spAutoFit/>
          </a:bodyPr>
          <a:lstStyle/>
          <a:p>
            <a:r>
              <a:rPr lang="pt-BR" dirty="0"/>
              <a:t>http://data.cetic.br/cetic/explore?idPesquisa=TIC_EMP</a:t>
            </a:r>
          </a:p>
        </p:txBody>
      </p:sp>
      <p:sp>
        <p:nvSpPr>
          <p:cNvPr id="10" name="CaixaDeTexto 9"/>
          <p:cNvSpPr txBox="1"/>
          <p:nvPr/>
        </p:nvSpPr>
        <p:spPr>
          <a:xfrm>
            <a:off x="130629" y="5841253"/>
            <a:ext cx="6705599" cy="369332"/>
          </a:xfrm>
          <a:prstGeom prst="rect">
            <a:avLst/>
          </a:prstGeom>
          <a:noFill/>
        </p:spPr>
        <p:txBody>
          <a:bodyPr wrap="square" rtlCol="0">
            <a:spAutoFit/>
          </a:bodyPr>
          <a:lstStyle/>
          <a:p>
            <a:r>
              <a:rPr lang="pt-BR" dirty="0"/>
              <a:t>Elaborado pelo autor. Baseado nos dados CGI.br/NIC.br – CEITC 2017</a:t>
            </a:r>
          </a:p>
        </p:txBody>
      </p:sp>
      <p:sp>
        <p:nvSpPr>
          <p:cNvPr id="11" name="CaixaDeTexto 10"/>
          <p:cNvSpPr txBox="1"/>
          <p:nvPr/>
        </p:nvSpPr>
        <p:spPr>
          <a:xfrm>
            <a:off x="278602" y="6377499"/>
            <a:ext cx="6356740" cy="369332"/>
          </a:xfrm>
          <a:prstGeom prst="rect">
            <a:avLst/>
          </a:prstGeom>
          <a:noFill/>
        </p:spPr>
        <p:txBody>
          <a:bodyPr wrap="none" rtlCol="0">
            <a:spAutoFit/>
          </a:bodyPr>
          <a:lstStyle/>
          <a:p>
            <a:r>
              <a:rPr lang="pt-BR" dirty="0"/>
              <a:t>Fonte: Núcleo de Informação e Coordenação do Ponto BR (NIC.br)</a:t>
            </a:r>
          </a:p>
        </p:txBody>
      </p:sp>
      <p:pic>
        <p:nvPicPr>
          <p:cNvPr id="16" name="Espaço Reservado para Conteúdo 15" descr="Interface gráfica do usuário&#10;&#10;Descrição gerada automaticamente">
            <a:extLst>
              <a:ext uri="{FF2B5EF4-FFF2-40B4-BE49-F238E27FC236}">
                <a16:creationId xmlns:a16="http://schemas.microsoft.com/office/drawing/2014/main" id="{0A8EC190-B70F-49EC-8E8D-8AD867832D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9239" y="479094"/>
            <a:ext cx="6223819" cy="5406405"/>
          </a:xfrm>
        </p:spPr>
      </p:pic>
    </p:spTree>
    <p:extLst>
      <p:ext uri="{BB962C8B-B14F-4D97-AF65-F5344CB8AC3E}">
        <p14:creationId xmlns:p14="http://schemas.microsoft.com/office/powerpoint/2010/main" val="1377841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a:t>Mercado dos Servidores WEB</a:t>
            </a:r>
          </a:p>
        </p:txBody>
      </p:sp>
      <p:pic>
        <p:nvPicPr>
          <p:cNvPr id="7" name="Espaço Reservado para Conteúdo 6" descr="Gráfico, Gráfico de linhas&#10;&#10;Descrição gerada automaticamente">
            <a:extLst>
              <a:ext uri="{FF2B5EF4-FFF2-40B4-BE49-F238E27FC236}">
                <a16:creationId xmlns:a16="http://schemas.microsoft.com/office/drawing/2014/main" id="{BA04AE18-CC76-4E96-AB38-164B988A40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2629" y="1836431"/>
            <a:ext cx="6704541" cy="4022725"/>
          </a:xfrm>
        </p:spPr>
      </p:pic>
    </p:spTree>
    <p:extLst>
      <p:ext uri="{BB962C8B-B14F-4D97-AF65-F5344CB8AC3E}">
        <p14:creationId xmlns:p14="http://schemas.microsoft.com/office/powerpoint/2010/main" val="3897727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a:t>Redes Sociais</a:t>
            </a:r>
          </a:p>
        </p:txBody>
      </p:sp>
      <p:sp>
        <p:nvSpPr>
          <p:cNvPr id="4" name="Retângulo 3"/>
          <p:cNvSpPr/>
          <p:nvPr/>
        </p:nvSpPr>
        <p:spPr>
          <a:xfrm>
            <a:off x="3119716" y="5696337"/>
            <a:ext cx="8283388" cy="646331"/>
          </a:xfrm>
          <a:prstGeom prst="rect">
            <a:avLst/>
          </a:prstGeom>
        </p:spPr>
        <p:txBody>
          <a:bodyPr wrap="square">
            <a:spAutoFit/>
          </a:bodyPr>
          <a:lstStyle/>
          <a:p>
            <a:r>
              <a:rPr lang="pt-BR" dirty="0"/>
              <a:t>Fonte: https://canaltech.com.br/redes-sociais/facebook-chega-a-127-milhoes-de-usuarios-mensais-no-brasil-118358/</a:t>
            </a:r>
          </a:p>
        </p:txBody>
      </p:sp>
      <p:pic>
        <p:nvPicPr>
          <p:cNvPr id="8" name="Espaço Reservado para Conteúdo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0829" y="1854742"/>
            <a:ext cx="8830982" cy="3939977"/>
          </a:xfrm>
        </p:spPr>
      </p:pic>
    </p:spTree>
    <p:extLst>
      <p:ext uri="{BB962C8B-B14F-4D97-AF65-F5344CB8AC3E}">
        <p14:creationId xmlns:p14="http://schemas.microsoft.com/office/powerpoint/2010/main" val="1377667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a:extLst>
              <a:ext uri="{FF2B5EF4-FFF2-40B4-BE49-F238E27FC236}">
                <a16:creationId xmlns:a16="http://schemas.microsoft.com/office/drawing/2014/main" id="{01ADD563-5CED-1094-5303-1DDDB086C1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0000" y="1846263"/>
            <a:ext cx="8066714" cy="4451449"/>
          </a:xfrm>
        </p:spPr>
      </p:pic>
      <p:sp>
        <p:nvSpPr>
          <p:cNvPr id="3" name="Título 2">
            <a:extLst>
              <a:ext uri="{FF2B5EF4-FFF2-40B4-BE49-F238E27FC236}">
                <a16:creationId xmlns:a16="http://schemas.microsoft.com/office/drawing/2014/main" id="{E3ECE942-1773-CAC7-3710-967783084CFA}"/>
              </a:ext>
            </a:extLst>
          </p:cNvPr>
          <p:cNvSpPr>
            <a:spLocks noGrp="1"/>
          </p:cNvSpPr>
          <p:nvPr>
            <p:ph type="title"/>
          </p:nvPr>
        </p:nvSpPr>
        <p:spPr/>
        <p:txBody>
          <a:bodyPr/>
          <a:lstStyle/>
          <a:p>
            <a:r>
              <a:rPr lang="pt-BR" dirty="0"/>
              <a:t>TIC Domicílios 2023</a:t>
            </a:r>
          </a:p>
        </p:txBody>
      </p:sp>
    </p:spTree>
    <p:extLst>
      <p:ext uri="{BB962C8B-B14F-4D97-AF65-F5344CB8AC3E}">
        <p14:creationId xmlns:p14="http://schemas.microsoft.com/office/powerpoint/2010/main" val="3498085446"/>
      </p:ext>
    </p:extLst>
  </p:cSld>
  <p:clrMapOvr>
    <a:masterClrMapping/>
  </p:clrMapOvr>
</p:sld>
</file>

<file path=ppt/theme/theme1.xml><?xml version="1.0" encoding="utf-8"?>
<a:theme xmlns:a="http://schemas.openxmlformats.org/drawingml/2006/main" name="Retrospectiva">
  <a:themeElements>
    <a:clrScheme name="Amarelo Verde">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1298</TotalTime>
  <Words>2404</Words>
  <Application>Microsoft Office PowerPoint</Application>
  <PresentationFormat>Widescreen</PresentationFormat>
  <Paragraphs>131</Paragraphs>
  <Slides>45</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45</vt:i4>
      </vt:variant>
    </vt:vector>
  </HeadingPairs>
  <TitlesOfParts>
    <vt:vector size="52" baseType="lpstr">
      <vt:lpstr>Arial</vt:lpstr>
      <vt:lpstr>Calibri</vt:lpstr>
      <vt:lpstr>Google Sans</vt:lpstr>
      <vt:lpstr>Myriad Pro</vt:lpstr>
      <vt:lpstr>Poppins</vt:lpstr>
      <vt:lpstr>Wingdings</vt:lpstr>
      <vt:lpstr>Retrospectiva</vt:lpstr>
      <vt:lpstr>Tópicos em Segurança da Informação</vt:lpstr>
      <vt:lpstr>Antes de começar</vt:lpstr>
      <vt:lpstr>Informação é poder</vt:lpstr>
      <vt:lpstr>Mercado de TI</vt:lpstr>
      <vt:lpstr>Apresentação do PowerPoint</vt:lpstr>
      <vt:lpstr>Apresentação do PowerPoint</vt:lpstr>
      <vt:lpstr>Mercado dos Servidores WEB</vt:lpstr>
      <vt:lpstr>Redes Sociais</vt:lpstr>
      <vt:lpstr>TIC Domicílios 2023</vt:lpstr>
      <vt:lpstr>Apresentação do PowerPoint</vt:lpstr>
      <vt:lpstr>Domicílios com acesso a Internet (2015 -2023)</vt:lpstr>
      <vt:lpstr>TIPO DA CONEXÃO, POR REGIÃO (2023) </vt:lpstr>
      <vt:lpstr>Usuários de Internet (2015-2023)</vt:lpstr>
      <vt:lpstr>Não Usuários de Internet (2023)</vt:lpstr>
      <vt:lpstr>HABILIDADES DIGITAIS, POR DISPOSITIVO DE ACESSO(2023)</vt:lpstr>
      <vt:lpstr>COMPRA DE PRODUTOS E SERVIÇOS PELA INTERNET NOS ÚLTIMOS 12 MESES (2015-2023)</vt:lpstr>
      <vt:lpstr>Uso Governo Eletrônica X Tipo Informação Serviço Público</vt:lpstr>
      <vt:lpstr>Segundo Cert.br</vt:lpstr>
      <vt:lpstr>Incidentes – entre 10 países Jan-Jul/24</vt:lpstr>
      <vt:lpstr>Incidentes – Categorias </vt:lpstr>
      <vt:lpstr>Incidentes –Portas Varreduras (scan)</vt:lpstr>
      <vt:lpstr>Incidentes –Malware - Phishing</vt:lpstr>
      <vt:lpstr>Páginas Falsas (Phishing) - Semanais</vt:lpstr>
      <vt:lpstr>Páginas Falsas(Phishing) – Por categoria </vt:lpstr>
      <vt:lpstr>Paginas Falsas (Phishing)– afetando Organização Brasil </vt:lpstr>
      <vt:lpstr>Paginas Falsas (Phishing)– afetando Organização no Exterior </vt:lpstr>
      <vt:lpstr>Paginas Falsas (Phishing)– Entre Países - alocação dos endereços Ips </vt:lpstr>
      <vt:lpstr>Apresentação do PowerPoint</vt:lpstr>
      <vt:lpstr>Qual é a importância da segurança da informação para as empresas? </vt:lpstr>
      <vt:lpstr>O que é Malware</vt:lpstr>
      <vt:lpstr>o que é o Ransomware? </vt:lpstr>
      <vt:lpstr>Como aprimorar a segurança da informação </vt:lpstr>
      <vt:lpstr>2. Mantenhas os softwares e drives atualizados </vt:lpstr>
      <vt:lpstr>3. Estabeleça controle de acesso para os colaboradores </vt:lpstr>
      <vt:lpstr>4. Estabeleça bloqueio de sistemas de saída </vt:lpstr>
      <vt:lpstr>5. Crie políticas de segurança na empresa </vt:lpstr>
      <vt:lpstr>6. Alinhe os processos às políticas de segurança </vt:lpstr>
      <vt:lpstr>7. Treine os colaboradores para medidas de segurança </vt:lpstr>
      <vt:lpstr>8. Tenha ferramentas de monitoramento </vt:lpstr>
      <vt:lpstr>9. Utilize a criptografia de dados </vt:lpstr>
      <vt:lpstr>10. Conte com ajuda de empresas especializadas em segurança da informação </vt:lpstr>
      <vt:lpstr>11. Crie planos de contingência </vt:lpstr>
      <vt:lpstr>12. Invista em backup </vt:lpstr>
      <vt:lpstr>Quais as consequências de não investir em segurança da informação? </vt:lpstr>
      <vt:lpstr>Quais as consequências de não investir em segurança da informação?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Robson Ferreira Lopes</dc:creator>
  <cp:lastModifiedBy>ASUS</cp:lastModifiedBy>
  <cp:revision>103</cp:revision>
  <cp:lastPrinted>2019-04-15T23:39:14Z</cp:lastPrinted>
  <dcterms:created xsi:type="dcterms:W3CDTF">2017-07-21T00:27:31Z</dcterms:created>
  <dcterms:modified xsi:type="dcterms:W3CDTF">2024-08-24T19:44:16Z</dcterms:modified>
</cp:coreProperties>
</file>