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32399288" cy="43200638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C53DE66-ABC1-4BEA-ACC9-81DFFFB6A16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2271600" y="1143000"/>
            <a:ext cx="2313360" cy="3085200"/>
          </a:xfrm>
          <a:prstGeom prst="rect">
            <a:avLst/>
          </a:prstGeom>
          <a:ln w="0">
            <a:noFill/>
          </a:ln>
        </p:spPr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A1062B6-3F1C-4AA1-9E65-C336B8B4270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A169C8-E438-4F36-B20D-DB922BA67C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2915892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82CEF1-FE07-47ED-B6FB-7972BCA6D6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9B17B3-7E42-444D-9C0D-56EFFEF67CD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1478240" y="1010880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21336840" y="1010880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619640" y="2319624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11478240" y="2319624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21336840" y="2319624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8F5EBB-41CB-490F-96C2-E6DC6D09FC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D2F438-5809-4EE2-8EB7-4EBA0439FC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3901E8-60BC-4B58-9535-3EEC5062DD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BC3AEF-387B-4F9C-8BC7-774868656B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9F7E1-10D6-42C3-9327-A1AF2EDC20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19640" y="1723680"/>
            <a:ext cx="29158920" cy="3344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C78C99-DB25-4866-8226-502BA5CE25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E19414-A14D-4D28-9D2E-D4F671633D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244F01-F102-4B33-938A-0F35D7CC7B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B2DC6E-DB19-4C31-87A5-2DAA1CEFFE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21;p3" descr=""/>
          <p:cNvPicPr/>
          <p:nvPr/>
        </p:nvPicPr>
        <p:blipFill>
          <a:blip r:embed="rId2"/>
          <a:stretch/>
        </p:blipFill>
        <p:spPr>
          <a:xfrm>
            <a:off x="0" y="5040"/>
            <a:ext cx="32398200" cy="431895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10732320" y="40040640"/>
            <a:ext cx="10933560" cy="229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22881960" y="40040640"/>
            <a:ext cx="7288920" cy="229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pt-BR" sz="425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164BA9E-1F62-4846-931C-3D76D50E87D9}" type="slidenum">
              <a:rPr b="0" lang="pt-BR" sz="425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425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227320" y="40040640"/>
            <a:ext cx="7288920" cy="2298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91;p1"/>
          <p:cNvSpPr/>
          <p:nvPr/>
        </p:nvSpPr>
        <p:spPr>
          <a:xfrm>
            <a:off x="632160" y="4550040"/>
            <a:ext cx="31133880" cy="24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5560" bIns="45000" anchor="t">
            <a:noAutofit/>
          </a:bodyPr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pt-BR" sz="5400" spc="-1" strike="noStrike">
                <a:solidFill>
                  <a:srgbClr val="000000"/>
                </a:solidFill>
                <a:latin typeface="Arial"/>
                <a:ea typeface="Arial"/>
              </a:rPr>
              <a:t>TÍTULO DO PROJETO </a:t>
            </a:r>
            <a:endParaRPr b="0" lang="pt-BR" sz="5400" spc="-1" strike="noStrike">
              <a:latin typeface="Arial"/>
            </a:endParaRPr>
          </a:p>
          <a:p>
            <a:pPr algn="ctr"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pt-BR" sz="5400" spc="-1" strike="noStrike">
                <a:solidFill>
                  <a:srgbClr val="000000"/>
                </a:solidFill>
                <a:latin typeface="Arial"/>
                <a:ea typeface="Arial"/>
              </a:rPr>
              <a:t>EM LETRAS MAIUSCULAS, NEGRITO E CENTRALIZADO</a:t>
            </a:r>
            <a:endParaRPr b="0" lang="pt-BR" sz="5400" spc="-1" strike="noStrike">
              <a:latin typeface="Arial"/>
            </a:endParaRPr>
          </a:p>
        </p:txBody>
      </p:sp>
      <p:sp>
        <p:nvSpPr>
          <p:cNvPr id="49" name="Google Shape;92;p1"/>
          <p:cNvSpPr/>
          <p:nvPr/>
        </p:nvSpPr>
        <p:spPr>
          <a:xfrm>
            <a:off x="2135880" y="6662520"/>
            <a:ext cx="27959400" cy="33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128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Fulano C. Silva</a:t>
            </a:r>
            <a:r>
              <a:rPr b="0" lang="pt-BR" sz="4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, Ciclano S. Souza</a:t>
            </a:r>
            <a:r>
              <a:rPr b="0" lang="pt-BR" sz="4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, *Beltrano M. Moura</a:t>
            </a:r>
            <a:r>
              <a:rPr b="0" lang="pt-BR" sz="4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, Autor</a:t>
            </a:r>
            <a:r>
              <a:rPr b="0" lang="pt-BR" sz="40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4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 EXEMPLO Estudante em Tecnologia de Recursos Humanos, Bolsista PIBIFSP, IFSP Câmpus XXX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2 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EXEMPLO Estudante do curso Técnico em Mecatrônica, bolsista PIBIC, Campus XXX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600" spc="-1" strike="noStrike" baseline="3000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b="0" lang="pt-BR" sz="3600" spc="-1" strike="noStrike">
                <a:solidFill>
                  <a:srgbClr val="000000"/>
                </a:solidFill>
                <a:latin typeface="Arial"/>
                <a:ea typeface="Arial"/>
              </a:rPr>
              <a:t> EXEMPLO Professor orientador, Doutor em Ciências Humanas, IFSP Câmpus XXX</a:t>
            </a:r>
            <a:endParaRPr b="0" lang="pt-BR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*Email do autor correspondente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0" name="Google Shape;93;p1"/>
          <p:cNvSpPr/>
          <p:nvPr/>
        </p:nvSpPr>
        <p:spPr>
          <a:xfrm>
            <a:off x="1158840" y="11596680"/>
            <a:ext cx="14141880" cy="31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1280" bIns="4500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A década de 60 foi um marco histórico conhecido como “Crise de Software”, caracterizado por problemas recorrentes na construção, implantação e manutenção do software, pois pouco se falava em modelos de engenharia de software. Na década 90, começa a surgir modelos como o CMM (Capability Maturity Model) para melhoria no processo de construção do software. Em 2003, surge o modelo de Melhoria de Processo de Software Brasileiro (MPS.BR) a partir do CMMI (Capability Maturity Model Integration). O intuito do MPS.BR é promover boas práticas baseando-se por padrões internacionais para garantir a qualidade do software. Nesse sentido, a proposta desse trabalho é elucidar o modelo MPS.BR nível G, que através do mapeamento de processos.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1" name="Google Shape;94;p1"/>
          <p:cNvSpPr/>
          <p:nvPr/>
        </p:nvSpPr>
        <p:spPr>
          <a:xfrm>
            <a:off x="1166760" y="10840680"/>
            <a:ext cx="14133960" cy="10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748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pt-BR" sz="4800" spc="-1" strike="noStrike" u="sng" cap="small">
                <a:solidFill>
                  <a:srgbClr val="584e8a"/>
                </a:solidFill>
                <a:uFillTx/>
                <a:latin typeface="Arial"/>
                <a:ea typeface="Arial"/>
              </a:rPr>
              <a:t>Introdução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</p:txBody>
      </p:sp>
      <p:sp>
        <p:nvSpPr>
          <p:cNvPr id="52" name="Google Shape;95;p1"/>
          <p:cNvSpPr/>
          <p:nvPr/>
        </p:nvSpPr>
        <p:spPr>
          <a:xfrm>
            <a:off x="16922880" y="33658920"/>
            <a:ext cx="1413396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748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pt-BR" sz="4800" spc="-1" strike="noStrike" u="sng" cap="small">
                <a:solidFill>
                  <a:srgbClr val="594e8a"/>
                </a:solidFill>
                <a:uFillTx/>
                <a:latin typeface="Arial"/>
                <a:ea typeface="Arial"/>
              </a:rPr>
              <a:t>Conclusão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53" name="Google Shape;96;p1"/>
          <p:cNvSpPr/>
          <p:nvPr/>
        </p:nvSpPr>
        <p:spPr>
          <a:xfrm>
            <a:off x="16930800" y="34757640"/>
            <a:ext cx="14133960" cy="38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1280" bIns="4500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Quando utilizar figuras e tabelas, as legendas devem ser centralizadas. No caso de figuras,  as legendas devem ficar abaixo. No caso de tabelas, estas devem estar posicionadas acima.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4" name="Google Shape;97;p1"/>
          <p:cNvSpPr/>
          <p:nvPr/>
        </p:nvSpPr>
        <p:spPr>
          <a:xfrm>
            <a:off x="1189080" y="19800000"/>
            <a:ext cx="14122800" cy="9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748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pt-BR" sz="4800" spc="-1" strike="noStrike" u="sng" cap="small">
                <a:solidFill>
                  <a:srgbClr val="594e8a"/>
                </a:solidFill>
                <a:uFillTx/>
                <a:latin typeface="Arial"/>
                <a:ea typeface="Arial"/>
              </a:rPr>
              <a:t>Objetivos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Espera-se auxiliar empresas micro, pequenas e médias (mPME) na implementação da área de processo do MPS.BR nível G com a utilização de metodologias  para mapeamento de processos. Sendo uma proposta de melhoria contínua na implementação dos processos de elicitação de requisitos a ser seguido por modelo referencial no âmbito da Engenharia de Software.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55" name="Google Shape;98;p1"/>
          <p:cNvSpPr/>
          <p:nvPr/>
        </p:nvSpPr>
        <p:spPr>
          <a:xfrm>
            <a:off x="1170000" y="20127960"/>
            <a:ext cx="14141880" cy="31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1280" bIns="4500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56" name="Google Shape;99;p1"/>
          <p:cNvSpPr/>
          <p:nvPr/>
        </p:nvSpPr>
        <p:spPr>
          <a:xfrm>
            <a:off x="1158840" y="22349880"/>
            <a:ext cx="1413396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748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pt-BR" sz="4800" spc="-1" strike="noStrike" u="sng" cap="small">
                <a:solidFill>
                  <a:srgbClr val="594e8a"/>
                </a:solidFill>
                <a:uFillTx/>
                <a:latin typeface="Arial"/>
                <a:ea typeface="Arial"/>
              </a:rPr>
              <a:t>Material e M</a:t>
            </a:r>
            <a:r>
              <a:rPr b="1" lang="pt-BR" sz="4700" spc="-1" strike="noStrike" u="sng" cap="small">
                <a:solidFill>
                  <a:srgbClr val="594e8a"/>
                </a:solidFill>
                <a:uFillTx/>
                <a:latin typeface="Arial"/>
                <a:ea typeface="Arial"/>
              </a:rPr>
              <a:t>é</a:t>
            </a:r>
            <a:r>
              <a:rPr b="1" lang="pt-BR" sz="4800" spc="-1" strike="noStrike" u="sng" cap="small">
                <a:solidFill>
                  <a:srgbClr val="594e8a"/>
                </a:solidFill>
                <a:uFillTx/>
                <a:latin typeface="Arial"/>
                <a:ea typeface="Arial"/>
              </a:rPr>
              <a:t>todo</a:t>
            </a:r>
            <a:endParaRPr b="0" lang="pt-BR" sz="48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Esse trabalho tem um caráter de pesquisa exploratória, ou seja, o procedimento adotado foi por meio da revisão bibliográfica por meio de artigos, livros, monografias, tese de mestrado que abordam sobre o tema proposto dessa pesquisa.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57" name="Google Shape;100;p1"/>
          <p:cNvSpPr/>
          <p:nvPr/>
        </p:nvSpPr>
        <p:spPr>
          <a:xfrm>
            <a:off x="2880000" y="22564080"/>
            <a:ext cx="14133960" cy="31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1280" bIns="4500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58" name="Google Shape;101;p1"/>
          <p:cNvSpPr/>
          <p:nvPr/>
        </p:nvSpPr>
        <p:spPr>
          <a:xfrm>
            <a:off x="16465320" y="10913040"/>
            <a:ext cx="14133960" cy="9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7480" bIns="45000" anchor="t">
            <a:noAutofit/>
          </a:bodyPr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pt-BR" sz="4800" spc="-1" strike="noStrike" u="sng" cap="small">
                <a:solidFill>
                  <a:srgbClr val="594e8a"/>
                </a:solidFill>
                <a:uFillTx/>
                <a:latin typeface="Arial"/>
                <a:ea typeface="Arial"/>
              </a:rPr>
              <a:t>Resultados e </a:t>
            </a:r>
            <a:r>
              <a:rPr b="1" lang="pt-BR" sz="4800" spc="-1" strike="noStrike" u="sng">
                <a:solidFill>
                  <a:srgbClr val="594e8a"/>
                </a:solidFill>
                <a:uFillTx/>
                <a:latin typeface="Arial"/>
                <a:ea typeface="Arial"/>
              </a:rPr>
              <a:t>DISCUSSÕES</a:t>
            </a:r>
            <a:endParaRPr b="0" lang="pt-BR" sz="48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800" spc="-1" strike="noStrike">
              <a:latin typeface="Arial"/>
            </a:endParaRPr>
          </a:p>
        </p:txBody>
      </p:sp>
      <p:sp>
        <p:nvSpPr>
          <p:cNvPr id="59" name="Google Shape;102;p1"/>
          <p:cNvSpPr/>
          <p:nvPr/>
        </p:nvSpPr>
        <p:spPr>
          <a:xfrm>
            <a:off x="17105400" y="11589480"/>
            <a:ext cx="14133960" cy="195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1280" bIns="45000" anchor="t">
            <a:noAutofit/>
          </a:bodyPr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pt-BR" sz="4000" spc="-1" strike="noStrike">
              <a:latin typeface="Arial"/>
            </a:endParaRPr>
          </a:p>
        </p:txBody>
      </p:sp>
      <p:grpSp>
        <p:nvGrpSpPr>
          <p:cNvPr id="60" name="Google Shape;103;p1"/>
          <p:cNvGrpSpPr/>
          <p:nvPr/>
        </p:nvGrpSpPr>
        <p:grpSpPr>
          <a:xfrm>
            <a:off x="659160" y="10972800"/>
            <a:ext cx="31085640" cy="32329440"/>
            <a:chOff x="659160" y="10972800"/>
            <a:chExt cx="31085640" cy="32329440"/>
          </a:xfrm>
        </p:grpSpPr>
        <p:sp>
          <p:nvSpPr>
            <p:cNvPr id="61" name="Google Shape;104;p1"/>
            <p:cNvSpPr/>
            <p:nvPr/>
          </p:nvSpPr>
          <p:spPr>
            <a:xfrm>
              <a:off x="16199640" y="10972800"/>
              <a:ext cx="82440" cy="303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584e8a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Google Shape;105;p1"/>
            <p:cNvSpPr/>
            <p:nvPr/>
          </p:nvSpPr>
          <p:spPr>
            <a:xfrm>
              <a:off x="659160" y="41434200"/>
              <a:ext cx="31085640" cy="186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7480" bIns="45000" anchor="t">
              <a:noAutofit/>
            </a:bodyPr>
            <a:p>
              <a:pPr algn="ctr">
                <a:lnSpc>
                  <a:spcPct val="93000"/>
                </a:lnSpc>
                <a:buNone/>
                <a:tabLst>
                  <a:tab algn="l" pos="0"/>
                </a:tabLst>
              </a:pPr>
              <a:r>
                <a:rPr b="1" lang="pt-BR" sz="4800" spc="-1" strike="noStrike">
                  <a:solidFill>
                    <a:srgbClr val="000000"/>
                  </a:solidFill>
                  <a:latin typeface="Arial"/>
                  <a:ea typeface="Arial"/>
                </a:rPr>
                <a:t>22, Junho e 2024 – CONPOG</a:t>
              </a:r>
              <a:endParaRPr b="0" lang="pt-BR" sz="4800" spc="-1" strike="noStrike">
                <a:latin typeface="Arial"/>
              </a:endParaRPr>
            </a:p>
            <a:p>
              <a:pPr algn="ctr">
                <a:lnSpc>
                  <a:spcPct val="93000"/>
                </a:lnSpc>
                <a:buNone/>
                <a:tabLst>
                  <a:tab algn="l" pos="0"/>
                </a:tabLst>
              </a:pPr>
              <a:r>
                <a:rPr b="1" lang="pt-BR" sz="4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pt-BR" sz="4800" spc="-1" strike="noStrike">
                  <a:solidFill>
                    <a:srgbClr val="000000"/>
                  </a:solidFill>
                  <a:latin typeface="Arial"/>
                  <a:ea typeface="Arial"/>
                </a:rPr>
                <a:t>Medida do Pôster (Formato padrão ABNT</a:t>
              </a:r>
              <a:r>
                <a:rPr b="0" lang="pt-BR" sz="4800" spc="-1" strike="noStrike">
                  <a:solidFill>
                    <a:srgbClr val="000000"/>
                  </a:solidFill>
                  <a:latin typeface="Arial"/>
                  <a:ea typeface="Arial"/>
                </a:rPr>
                <a:t>) - 90cm x 120cm com orientação retrato (Vertical).</a:t>
              </a:r>
              <a:endParaRPr b="0" lang="pt-BR" sz="4800" spc="-1" strike="noStrike">
                <a:latin typeface="Arial"/>
              </a:endParaRPr>
            </a:p>
          </p:txBody>
        </p:sp>
      </p:grpSp>
      <p:pic>
        <p:nvPicPr>
          <p:cNvPr id="63" name="Google Shape;108;p1" descr=""/>
          <p:cNvPicPr/>
          <p:nvPr/>
        </p:nvPicPr>
        <p:blipFill>
          <a:blip r:embed="rId1"/>
          <a:stretch/>
        </p:blipFill>
        <p:spPr>
          <a:xfrm>
            <a:off x="1666080" y="152280"/>
            <a:ext cx="4938840" cy="4890240"/>
          </a:xfrm>
          <a:prstGeom prst="rect">
            <a:avLst/>
          </a:prstGeom>
          <a:ln w="0">
            <a:noFill/>
          </a:ln>
        </p:spPr>
      </p:pic>
      <p:sp>
        <p:nvSpPr>
          <p:cNvPr id="64" name=""/>
          <p:cNvSpPr/>
          <p:nvPr/>
        </p:nvSpPr>
        <p:spPr>
          <a:xfrm>
            <a:off x="16465320" y="11569680"/>
            <a:ext cx="15393960" cy="167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O resultado esperado dessa pesquisa é elucidar as boas práticas especificadas pelo MPS.BR propriamente no nível G por meio da modelagem de mapeamento de processo BPMN (Business Process Model and Notation), em função de contribuir na comunicação e identificação de problemas na cadeia de atividades na gerência de requisitos, em que empresas possam modelar o fluxo (As is) e por meio desse modelo propor melhorias em seus processos (To be). Portanto, mesmo que equipes utilizem o MR-MPS-SW, que é o modelo para de desenvolvimento de software, ainda sim, há dificuldades de implementá-lo, pela escassez de ferramentas de apoio ao entendimento de processos do MPS.BR.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93000"/>
              </a:lnSpc>
              <a:buNone/>
              <a:tabLst>
                <a:tab algn="l" pos="0"/>
              </a:tabLst>
            </a:pPr>
            <a:r>
              <a:rPr b="1" lang="pt-BR" sz="4800" spc="-1" strike="noStrike" u="sng" cap="small">
                <a:solidFill>
                  <a:srgbClr val="594e8a"/>
                </a:solidFill>
                <a:uFillTx/>
                <a:latin typeface="Arial"/>
                <a:ea typeface="Arial"/>
              </a:rPr>
              <a:t>Conclusão</a:t>
            </a:r>
            <a:endParaRPr b="0" lang="pt-BR" sz="48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Através do presente trabalho foi possível realizar o estudo sobre a área de processo do MPS.BR nível G e sobre as modelagens de processos de negócios, sendo que a modelagem utilizada neste trabalho foi a notação BPMN que viabilizou a representação de métodos técnicos através de um modelo visual para contribuir na compreensão e completude das atividades a serem executadas no processo de levantamento, mudança e priorização de requisitos tendo como base o modelo MR-MPS-SW com foco na engenharia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de requisitos.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93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6337160" y="26460000"/>
            <a:ext cx="5622480" cy="7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4800" spc="-1" strike="noStrike" u="sng" cap="small">
                <a:solidFill>
                  <a:srgbClr val="584e8a"/>
                </a:solidFill>
                <a:uFillTx/>
                <a:latin typeface="Arial"/>
                <a:ea typeface="Arial"/>
              </a:rPr>
              <a:t>Agradecimento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560000" y="27180000"/>
            <a:ext cx="15479640" cy="40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000000"/>
                </a:solidFill>
                <a:latin typeface="Arial"/>
                <a:ea typeface="Arial"/>
              </a:rPr>
              <a:t>Primeiramente sou grato a Deus por me proporcionar de trabalhar juntamente com o Profº Rodrigo Bortoletto que propôs a iniciativa de publicar essa pesquisa no CONPOG. E também sou dedico os agradecimentos ao meu orientador Profº Rodrigo Bortoletto por me auxiliar, orientar, sugerir melhorias sobre a temática da minha pesquisa.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2019-09-27T17:58:16Z</dcterms:created>
  <dc:creator>Luciana Franciosi</dc:creator>
  <dc:description/>
  <dc:language>pt-BR</dc:language>
  <cp:lastModifiedBy/>
  <dcterms:modified xsi:type="dcterms:W3CDTF">2024-06-19T18:19:16Z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