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3200625" cx="323992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w8DPzvqhZyMjy9dw4MlaFKOA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2271600" y="1143000"/>
            <a:ext cx="231336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619640" y="10108800"/>
            <a:ext cx="2915892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3" type="body"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4" type="body"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619640" y="1010880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11478240" y="1010880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body"/>
          </p:nvPr>
        </p:nvSpPr>
        <p:spPr>
          <a:xfrm>
            <a:off x="21336840" y="1010880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body"/>
          </p:nvPr>
        </p:nvSpPr>
        <p:spPr>
          <a:xfrm>
            <a:off x="1619640" y="2319624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body"/>
          </p:nvPr>
        </p:nvSpPr>
        <p:spPr>
          <a:xfrm>
            <a:off x="11478240" y="2319624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body"/>
          </p:nvPr>
        </p:nvSpPr>
        <p:spPr>
          <a:xfrm>
            <a:off x="21336840" y="23196240"/>
            <a:ext cx="938880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1619640" y="1723680"/>
            <a:ext cx="29158920" cy="3344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3" type="body"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sz="425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040"/>
            <a:ext cx="32398200" cy="431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1" type="ftr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4250"/>
              <a:buFont typeface="Calibri"/>
              <a:buNone/>
              <a:defRPr b="0" i="0" sz="42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632150" y="5007248"/>
            <a:ext cx="31134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1155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pt-BR" sz="5400"/>
              <a:t>IMPLEMENTAÇÃO DA ÁREA DE PROCESSO DO MPS.BR NÍVEL G COM UTILIZAÇÃO DE METODOLOGIAS PARA MAPEAMENTO DE PROCESSOS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135875" y="6891125"/>
            <a:ext cx="279594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1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/>
              <a:t>Claudio Santos Cabral</a:t>
            </a:r>
            <a:r>
              <a:rPr baseline="30000" lang="pt-BR" sz="3600">
                <a:solidFill>
                  <a:schemeClr val="dk1"/>
                </a:solidFill>
              </a:rPr>
              <a:t>1</a:t>
            </a:r>
            <a:r>
              <a:rPr lang="pt-BR" sz="3600">
                <a:solidFill>
                  <a:schemeClr val="dk1"/>
                </a:solidFill>
              </a:rPr>
              <a:t> </a:t>
            </a:r>
            <a:r>
              <a:rPr lang="pt-BR" sz="4000"/>
              <a:t>, Rodrigo Campos Bortoletto</a:t>
            </a:r>
            <a:r>
              <a:rPr baseline="30000" lang="pt-BR" sz="3600">
                <a:solidFill>
                  <a:schemeClr val="dk1"/>
                </a:solidFill>
              </a:rPr>
              <a:t>2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baseline="3000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BR" sz="3600">
                <a:solidFill>
                  <a:schemeClr val="dk1"/>
                </a:solidFill>
              </a:rPr>
              <a:t>Estudante em Gestão de Sistemas de Informação, IFSP Câmpus Guarulhos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baseline="3000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 orientador, Doutor em </a:t>
            </a:r>
            <a:r>
              <a:rPr lang="pt-BR" sz="3600"/>
              <a:t>Engenharia da Informação</a:t>
            </a: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IFSP Câmpus </a:t>
            </a:r>
            <a:r>
              <a:rPr lang="pt-BR" sz="3600"/>
              <a:t>Guarulhos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claudio.cabral@aluno.ifsp.edu.br.</a:t>
            </a:r>
            <a:endParaRPr b="1" i="1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1" sz="4000"/>
          </a:p>
        </p:txBody>
      </p:sp>
      <p:sp>
        <p:nvSpPr>
          <p:cNvPr id="107" name="Google Shape;107;p1"/>
          <p:cNvSpPr/>
          <p:nvPr/>
        </p:nvSpPr>
        <p:spPr>
          <a:xfrm>
            <a:off x="760450" y="11139475"/>
            <a:ext cx="15015900" cy="20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12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década de 60 foi um marco histórico conhecido como “Crise de Software”, caracterizado por problemas recorrentes na construção, implantação e manutenção do software, pois pouco se falava em modelos de engenharia de software. Na década 90, começa a surgir modelos como o CMM (Capability Maturity Model) para melhoria no processo de construção do software. Em 2003, surge o modelo de Melhoria de Processo de Software Brasileiro (MPS.BR) a partir do CMMI (Capability Maturity Model Integration)</a:t>
            </a:r>
            <a:r>
              <a:rPr lang="pt-BR" sz="4400"/>
              <a:t>, o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intuito do MPS.BR é promover boas práticas baseando-se por padrões internacionais para garantir a qualidade do</a:t>
            </a:r>
            <a:r>
              <a:rPr lang="pt-BR" sz="4400"/>
              <a:t> software. Nesse sentido, a proposta desse trabalho é elucidar o modelo MPS.BR nível G através do mapeamento do processo BPMN (</a:t>
            </a:r>
            <a:r>
              <a:rPr lang="pt-BR" sz="4300">
                <a:solidFill>
                  <a:schemeClr val="dk1"/>
                </a:solidFill>
              </a:rPr>
              <a:t>Business Process Model and Notation).</a:t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                             </a:t>
            </a:r>
            <a:r>
              <a:rPr lang="pt-BR" sz="2600">
                <a:solidFill>
                  <a:schemeClr val="dk1"/>
                </a:solidFill>
              </a:rPr>
              <a:t>Figura 1: Evolução dos Processos nos Níveis de Maturidade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/>
              <a:t>                                     </a:t>
            </a:r>
            <a:endParaRPr sz="4000"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/>
              <a:t> </a:t>
            </a:r>
            <a:r>
              <a:rPr lang="pt-BR" sz="2600">
                <a:solidFill>
                  <a:schemeClr val="dk1"/>
                </a:solidFill>
              </a:rPr>
              <a:t>Fonte: (SOFTEX 2021)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60450" y="10307275"/>
            <a:ext cx="14540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74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8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84E8A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82950" y="30136975"/>
            <a:ext cx="15197700" cy="7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74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t/>
            </a:r>
            <a:endParaRPr b="1" sz="3500" u="sng" cap="small">
              <a:solidFill>
                <a:srgbClr val="594E8A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94E8A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Espera-se auxiliar empresas micro, pequenas e médias (mPME) na implementação da área de processo do MPS.BR nível G com a utilização de metodologias  para mapeamento de processos. Sendo uma proposta de melhoria contínua na implementação dos processos de elicitação de requisitos a ser seguido por um modelo referencial no âmbito da Engenharia de Software.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82975" y="37323475"/>
            <a:ext cx="151977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74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94E8A"/>
                </a:solidFill>
                <a:latin typeface="Arial"/>
                <a:ea typeface="Arial"/>
                <a:cs typeface="Arial"/>
                <a:sym typeface="Arial"/>
              </a:rPr>
              <a:t>Material e Método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trabalho tem um caráter de pesquisa exploratória, ou seja, o procedimento adotado foi por meio da revisão </a:t>
            </a:r>
            <a:r>
              <a:rPr lang="pt-BR" sz="4400">
                <a:solidFill>
                  <a:schemeClr val="dk1"/>
                </a:solidFill>
              </a:rPr>
              <a:t>bibliográfica por meio de artigos, livros, monografias, tese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6465325" y="10456600"/>
            <a:ext cx="150159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874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400">
                <a:solidFill>
                  <a:schemeClr val="dk1"/>
                </a:solidFill>
              </a:rPr>
              <a:t>de </a:t>
            </a:r>
            <a:r>
              <a:rPr lang="pt-BR" sz="4400">
                <a:solidFill>
                  <a:schemeClr val="dk1"/>
                </a:solidFill>
              </a:rPr>
              <a:t>mestrado que abordam sobre o tema proposto dessa pesquisa.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t/>
            </a:r>
            <a:endParaRPr b="1" sz="2600" u="sng" cap="small">
              <a:solidFill>
                <a:srgbClr val="594E8A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94E8A"/>
                </a:solidFill>
                <a:latin typeface="Arial"/>
                <a:ea typeface="Arial"/>
                <a:cs typeface="Arial"/>
                <a:sym typeface="Arial"/>
              </a:rPr>
              <a:t>Resultados e </a:t>
            </a:r>
            <a:r>
              <a:rPr b="1" i="0" lang="pt-BR" sz="5200" u="sng" cap="none" strike="noStrike">
                <a:solidFill>
                  <a:srgbClr val="594E8A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r>
              <a:rPr b="1" lang="pt-BR" sz="5200" u="sng">
                <a:solidFill>
                  <a:srgbClr val="594E8A"/>
                </a:solidFill>
              </a:rPr>
              <a:t>ões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582960" y="10972800"/>
            <a:ext cx="31085640" cy="32329440"/>
            <a:chOff x="659160" y="10972800"/>
            <a:chExt cx="31085640" cy="32329440"/>
          </a:xfrm>
        </p:grpSpPr>
        <p:sp>
          <p:nvSpPr>
            <p:cNvPr id="113" name="Google Shape;113;p1"/>
            <p:cNvSpPr/>
            <p:nvPr/>
          </p:nvSpPr>
          <p:spPr>
            <a:xfrm>
              <a:off x="16199640" y="10972800"/>
              <a:ext cx="82440" cy="30384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rgbClr val="584E8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4" name="Google Shape;114;p1"/>
            <p:cNvSpPr/>
            <p:nvPr/>
          </p:nvSpPr>
          <p:spPr>
            <a:xfrm>
              <a:off x="659160" y="41434200"/>
              <a:ext cx="31085640" cy="1868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87475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1" sz="2100"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pt-BR" sz="4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r>
                <a:rPr b="1" lang="pt-BR" sz="4800"/>
                <a:t> de</a:t>
              </a:r>
              <a:r>
                <a:rPr b="1" i="0" lang="pt-BR" sz="4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Junho de 2024 – CONPO</a:t>
              </a:r>
              <a:r>
                <a:rPr b="1" i="0" lang="pt-BR" sz="4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pt-BR" sz="4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080" y="152280"/>
            <a:ext cx="4938840" cy="489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6465325" y="13182600"/>
            <a:ext cx="15015900" cy="24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esperado dessa pesquisa é elucidar as boas práticas especificadas pelo MPS.BR propriamente no nível G por meio da modelagem de mapeamento de processo BPMN (Business Process Model and Notation), em função de contribuir na comunicação e identificação de problemas na cadeia de atividades na gerência de requisitos, em que empresas possam modelar o fluxo (As is) e por meio desse modelo propor melhorias em seus processos (To be). Portanto, mesmo que equipes utilizem o MR-MPS-SW, que é o modelo para</a:t>
            </a:r>
            <a:r>
              <a:rPr lang="pt-BR" sz="4300"/>
              <a:t> </a:t>
            </a:r>
            <a:r>
              <a:rPr b="0" i="0" lang="pt-BR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de software, ainda sim, há dificuldades de implementá-lo, pela escassez de ferramentas de apoio </a:t>
            </a:r>
            <a:r>
              <a:rPr lang="pt-BR" sz="4300"/>
              <a:t>n</a:t>
            </a:r>
            <a:r>
              <a:rPr b="0" i="0" lang="pt-BR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entendimento de processos do MPS.BR.</a:t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Figura 2: Notação BPMN no processo de GRE</a:t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2600"/>
              <a:t> </a:t>
            </a:r>
            <a:r>
              <a:rPr lang="pt-BR" sz="2600">
                <a:solidFill>
                  <a:schemeClr val="dk1"/>
                </a:solidFill>
              </a:rPr>
              <a:t>Fonte: os autores.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94E8A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Através do presente trabalho foi possível realizar o estudo sobre a área de processo do MPS.BR nível G e sobre as modelagens de processos de negócios, sendo que a modelagem utilizada neste trabalho foi a notação BPMN que viabilizou a representação de métodos e técnicos através de um modelo visual para contribuir na compreensão e completude das atividades a serem executadas no processo de levantamento, mudança e priorização de requisitos tendo como base o modelo MR-MPS-SW com foco na engenharia</a:t>
            </a:r>
            <a:r>
              <a:rPr lang="pt-BR" sz="4400"/>
              <a:t> </a:t>
            </a: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requisitos.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417648" y="37143825"/>
            <a:ext cx="5622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4E8A"/>
              </a:buClr>
              <a:buSzPts val="4800"/>
              <a:buFont typeface="Arial"/>
              <a:buNone/>
            </a:pPr>
            <a:r>
              <a:rPr b="1" i="0" lang="pt-BR" sz="5200" u="sng" cap="small" strike="noStrike">
                <a:solidFill>
                  <a:srgbClr val="584E8A"/>
                </a:solidFill>
                <a:latin typeface="Arial"/>
                <a:ea typeface="Arial"/>
                <a:cs typeface="Arial"/>
                <a:sym typeface="Arial"/>
              </a:rPr>
              <a:t>Agradecimento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6513013" y="37952250"/>
            <a:ext cx="150159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200">
                <a:solidFill>
                  <a:schemeClr val="dk1"/>
                </a:solidFill>
              </a:rPr>
              <a:t>Os autores agradecem o Instituto Federal de Educação, Ciência e Tecnologia de São Paulo (IFSP) - Campus Guarulhos pelo suporte para o desenvolvimento do projeto.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 b="11487" l="0" r="0" t="7442"/>
          <a:stretch/>
        </p:blipFill>
        <p:spPr>
          <a:xfrm>
            <a:off x="16664438" y="23288479"/>
            <a:ext cx="14617675" cy="336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5">
            <a:alphaModFix/>
          </a:blip>
          <a:srcRect b="0" l="4492" r="10255" t="0"/>
          <a:stretch/>
        </p:blipFill>
        <p:spPr>
          <a:xfrm>
            <a:off x="1201438" y="23764497"/>
            <a:ext cx="14133901" cy="581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2019-09-27T17:58:16Z</dcterms:created>
  <dc:creator>Luciana Franciosi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