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92" r:id="rId2"/>
    <p:sldMasterId id="2147483810" r:id="rId3"/>
  </p:sldMasterIdLst>
  <p:notesMasterIdLst>
    <p:notesMasterId r:id="rId22"/>
  </p:notesMasterIdLst>
  <p:sldIdLst>
    <p:sldId id="277" r:id="rId4"/>
    <p:sldId id="257" r:id="rId5"/>
    <p:sldId id="258" r:id="rId6"/>
    <p:sldId id="274" r:id="rId7"/>
    <p:sldId id="278" r:id="rId8"/>
    <p:sldId id="261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9" r:id="rId17"/>
    <p:sldId id="288" r:id="rId18"/>
    <p:sldId id="287" r:id="rId19"/>
    <p:sldId id="286" r:id="rId20"/>
    <p:sldId id="271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0459-DF5F-45BE-8E81-B74A957CEFCD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F496-93D4-4886-BA23-338920D0E9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9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F496-93D4-4886-BA23-338920D0E95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6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F496-93D4-4886-BA23-338920D0E95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65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F496-93D4-4886-BA23-338920D0E95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6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E60669-2BEF-EFA5-6D5F-C5921954C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03F25-2FD3-5412-E18F-F3464F2D0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DAC0C5-DF1F-035F-8211-5132E67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F77E86-E973-E7D8-41A4-E7C79FC0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9493E7-D361-2F10-D460-B93CA31A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20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29F485-A87F-7513-D80C-0FF81EF7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B2B778-10AB-162B-E3C3-7451899A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F0E313-2FB8-BECB-F6C5-34077BE1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ECF12-2CF0-E8B5-0427-F8E9AC89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119374-FCB7-0FAE-EA33-ECD8658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40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D1193B-E290-4293-1CB3-AA6910F14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9599FF-5912-6D31-FB83-9A2D34B1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DA20EA-AB97-464D-5F9C-40B41962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35EF55-F9BD-DB9C-451B-8776B5BE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FAB8E3-AFF5-34AE-1C9C-9BE50276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57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9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87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09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70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76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36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675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89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F0BCC-0638-0664-65B1-E04E45DB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3F84E1-0BE8-26FB-3A26-C7A4449D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363371-7AC8-1130-FD80-0BE955D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F834D-D7D4-441B-36A1-BDB95BD7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D5CEEF-D1CE-1DAD-BAFD-B5316F1D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824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51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60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2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425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427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125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129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26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33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606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A70ED-117C-CD3C-0D4D-C444BA6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48368-3912-A02F-B1FB-D6880F43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C4C89D-2452-6B8F-8826-3B542B6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9DEC17-A1BF-D9E3-AFC5-1FEB4616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BC01A6-E5BB-66BA-3B0A-1CFA02A6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007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2343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3462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173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332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500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0642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53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473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297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02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D36FB-5858-8CCA-A890-2770A60B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A52B7-D58B-F228-AF51-C936171CA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4CBFE3-5A8A-A65F-4B69-49E3C336C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76F1DA-BE74-5632-18BB-0E75A42F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BECE6D-D434-925B-FC9C-6EB5EA07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F31554-3629-C506-D669-66EDFF6C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140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5663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857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29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076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98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68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826C8-B23E-FE17-6C70-133E913E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79D61F-8D92-2D81-EF3F-ADA43B98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D0458A-4BF7-A340-021A-A8093D9DF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D39D5F-29B6-CC58-BF49-00C425D5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A25CDA-C0E5-E4B8-2D23-1AEB8207B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F86919C-F7A9-0285-6E61-3707CFA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3DD819-43AA-B3DE-1DFF-8DED6994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FF83361-F0DF-4059-8F84-2ADD2FDB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73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EC661-005C-9347-BCFF-A765B9E3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2C3ADC-A435-DC76-E5DB-92466EA1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34EB78-3233-8454-2FDB-AE8E681B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3158DA-430B-E14C-E1F6-8801A59A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95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AD2CC4-2A50-F2C3-429B-F18A3B0B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87F926-4333-8314-4C00-941FF324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A6C54E-413E-E8F6-25E7-D7422F4B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34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14CF0-F3DB-5ED8-01F7-1272D8A9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E09B7E-F0E9-AB44-F854-F5E11C80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0A8818-96F9-69E1-F391-8B1807671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086D55-D5E5-15EA-CDBB-3A15A14C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89DE23-27F4-8031-5307-9F500967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063A14-A569-5EB9-D1EC-E47E74FD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03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A4799-B642-15FC-7E15-3C1D8EE6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64D429-C258-ADBC-BC5D-5C5AEF085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F178B3-4EC2-32D8-B076-7F15062A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9A222B-183E-72D5-3BDA-C48EF40B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8D3262-9D37-842E-B153-E61DBA4F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8B5069-EF80-C87C-232B-4406C806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2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93B15B-9A7B-E631-FF12-D878244B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97130C-2374-9F4E-400B-F3F5E2643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FD6D0B-6AE6-6C04-B01A-037B7C39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D3D666-2307-DC6D-DF68-9D2F7ACD1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1AA46-EE72-108F-161F-740103EF9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3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946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DAA8A9-9584-48CF-87E7-CEC7D76A5D75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A345A-690B-406C-971D-057524ED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218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hermata, Blu elettrico, Elementi grafici, persona&#10;&#10;Descrizione generata automaticamente">
            <a:extLst>
              <a:ext uri="{FF2B5EF4-FFF2-40B4-BE49-F238E27FC236}">
                <a16:creationId xmlns:a16="http://schemas.microsoft.com/office/drawing/2014/main" id="{134DE2D7-1C80-F35E-E072-E98AA441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8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0804ACA-D199-1E81-4F5F-7A95DC01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03" y="4970835"/>
            <a:ext cx="7279531" cy="987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Email Spam Detection</a:t>
            </a:r>
          </a:p>
        </p:txBody>
      </p:sp>
    </p:spTree>
    <p:extLst>
      <p:ext uri="{BB962C8B-B14F-4D97-AF65-F5344CB8AC3E}">
        <p14:creationId xmlns:p14="http://schemas.microsoft.com/office/powerpoint/2010/main" val="237611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3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igital financial graph">
            <a:extLst>
              <a:ext uri="{FF2B5EF4-FFF2-40B4-BE49-F238E27FC236}">
                <a16:creationId xmlns:a16="http://schemas.microsoft.com/office/drawing/2014/main" id="{A4BB0BFC-6013-19C7-8462-10936F2EB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573949" y="10"/>
            <a:ext cx="6618051" cy="6857990"/>
          </a:xfrm>
          <a:prstGeom prst="rect">
            <a:avLst/>
          </a:prstGeom>
        </p:spPr>
      </p:pic>
      <p:sp>
        <p:nvSpPr>
          <p:cNvPr id="111" name="Rectangle 105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7949CF-E016-D5E7-94F5-DAA16B24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24" y="262647"/>
            <a:ext cx="5193076" cy="864677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3D916C-F8F4-4EE1-181D-7A9211DA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24" y="1274778"/>
            <a:ext cx="4724400" cy="52391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Out Approach: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- 70% training set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- 30% test set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Classifiers: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Multinomial Naïve Bayes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Logistic Regression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Support Vector Classifier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Decision Tree Classifier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Random Forest Classifier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10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5209B6-84A1-0669-85C4-814A3503D658}"/>
              </a:ext>
            </a:extLst>
          </p:cNvPr>
          <p:cNvSpPr txBox="1"/>
          <p:nvPr/>
        </p:nvSpPr>
        <p:spPr>
          <a:xfrm>
            <a:off x="2694884" y="219552"/>
            <a:ext cx="68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Perfomance</a:t>
            </a:r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70E3DA-C381-FB90-2B62-873DE7BEF58D}"/>
              </a:ext>
            </a:extLst>
          </p:cNvPr>
          <p:cNvSpPr txBox="1"/>
          <p:nvPr/>
        </p:nvSpPr>
        <p:spPr>
          <a:xfrm>
            <a:off x="1567471" y="5316696"/>
            <a:ext cx="9057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different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0B7F34E-F625-5CA1-F1AB-29FEB1DD1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15153"/>
              </p:ext>
            </p:extLst>
          </p:nvPr>
        </p:nvGraphicFramePr>
        <p:xfrm>
          <a:off x="1567471" y="1687398"/>
          <a:ext cx="9126654" cy="315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230">
                  <a:extLst>
                    <a:ext uri="{9D8B030D-6E8A-4147-A177-3AD203B41FA5}">
                      <a16:colId xmlns:a16="http://schemas.microsoft.com/office/drawing/2014/main" val="4028253756"/>
                    </a:ext>
                  </a:extLst>
                </a:gridCol>
                <a:gridCol w="1631106">
                  <a:extLst>
                    <a:ext uri="{9D8B030D-6E8A-4147-A177-3AD203B41FA5}">
                      <a16:colId xmlns:a16="http://schemas.microsoft.com/office/drawing/2014/main" val="2546578325"/>
                    </a:ext>
                  </a:extLst>
                </a:gridCol>
                <a:gridCol w="1631106">
                  <a:extLst>
                    <a:ext uri="{9D8B030D-6E8A-4147-A177-3AD203B41FA5}">
                      <a16:colId xmlns:a16="http://schemas.microsoft.com/office/drawing/2014/main" val="3397441959"/>
                    </a:ext>
                  </a:extLst>
                </a:gridCol>
                <a:gridCol w="1631106">
                  <a:extLst>
                    <a:ext uri="{9D8B030D-6E8A-4147-A177-3AD203B41FA5}">
                      <a16:colId xmlns:a16="http://schemas.microsoft.com/office/drawing/2014/main" val="963894587"/>
                    </a:ext>
                  </a:extLst>
                </a:gridCol>
                <a:gridCol w="1631106">
                  <a:extLst>
                    <a:ext uri="{9D8B030D-6E8A-4147-A177-3AD203B41FA5}">
                      <a16:colId xmlns:a16="http://schemas.microsoft.com/office/drawing/2014/main" val="2859080815"/>
                    </a:ext>
                  </a:extLst>
                </a:gridCol>
              </a:tblGrid>
              <a:tr h="526330">
                <a:tc>
                  <a:txBody>
                    <a:bodyPr/>
                    <a:lstStyle/>
                    <a:p>
                      <a:r>
                        <a:rPr lang="it-IT" dirty="0"/>
                        <a:t>             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     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Recall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F1-Measure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18918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Multinomial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14036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0.9833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0.9714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0.9945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0.9828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12708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        0.9886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79612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        0.9552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0.9490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0.9579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0.9534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20898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r>
                        <a:rPr lang="it-IT" dirty="0"/>
                        <a:t> 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0.988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50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4" name="Picture 113" descr="Blurred financial stock market data and graph">
            <a:extLst>
              <a:ext uri="{FF2B5EF4-FFF2-40B4-BE49-F238E27FC236}">
                <a16:creationId xmlns:a16="http://schemas.microsoft.com/office/drawing/2014/main" id="{7311092D-7212-FCBC-06B6-EBF4E9C9D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7" b="115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7949CF-E016-D5E7-94F5-DAA16B24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68" y="282102"/>
            <a:ext cx="4724400" cy="845227"/>
          </a:xfrm>
        </p:spPr>
        <p:txBody>
          <a:bodyPr anchor="b">
            <a:no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3D916C-F8F4-4EE1-181D-7A9211DA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68" y="1848485"/>
            <a:ext cx="4724400" cy="41731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K-fold Cross-Validation Approach: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 = 10 folds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Classifiers: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Multinomial Naïve Bayes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Logistic Regression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Support Vector Classifier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Decision Tree Classifier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Random Forest Classifier  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5209B6-84A1-0669-85C4-814A3503D658}"/>
              </a:ext>
            </a:extLst>
          </p:cNvPr>
          <p:cNvSpPr txBox="1"/>
          <p:nvPr/>
        </p:nvSpPr>
        <p:spPr>
          <a:xfrm>
            <a:off x="2694884" y="219552"/>
            <a:ext cx="68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Perfomance</a:t>
            </a:r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70E3DA-C381-FB90-2B62-873DE7BEF58D}"/>
              </a:ext>
            </a:extLst>
          </p:cNvPr>
          <p:cNvSpPr txBox="1"/>
          <p:nvPr/>
        </p:nvSpPr>
        <p:spPr>
          <a:xfrm>
            <a:off x="1567471" y="5316696"/>
            <a:ext cx="9057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different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folds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0B7F34E-F625-5CA1-F1AB-29FEB1DD1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78209"/>
              </p:ext>
            </p:extLst>
          </p:nvPr>
        </p:nvGraphicFramePr>
        <p:xfrm>
          <a:off x="1567471" y="1687398"/>
          <a:ext cx="9126654" cy="315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230">
                  <a:extLst>
                    <a:ext uri="{9D8B030D-6E8A-4147-A177-3AD203B41FA5}">
                      <a16:colId xmlns:a16="http://schemas.microsoft.com/office/drawing/2014/main" val="4028253756"/>
                    </a:ext>
                  </a:extLst>
                </a:gridCol>
                <a:gridCol w="1631106">
                  <a:extLst>
                    <a:ext uri="{9D8B030D-6E8A-4147-A177-3AD203B41FA5}">
                      <a16:colId xmlns:a16="http://schemas.microsoft.com/office/drawing/2014/main" val="2546578325"/>
                    </a:ext>
                  </a:extLst>
                </a:gridCol>
                <a:gridCol w="1631106">
                  <a:extLst>
                    <a:ext uri="{9D8B030D-6E8A-4147-A177-3AD203B41FA5}">
                      <a16:colId xmlns:a16="http://schemas.microsoft.com/office/drawing/2014/main" val="3397441959"/>
                    </a:ext>
                  </a:extLst>
                </a:gridCol>
                <a:gridCol w="1631106">
                  <a:extLst>
                    <a:ext uri="{9D8B030D-6E8A-4147-A177-3AD203B41FA5}">
                      <a16:colId xmlns:a16="http://schemas.microsoft.com/office/drawing/2014/main" val="963894587"/>
                    </a:ext>
                  </a:extLst>
                </a:gridCol>
                <a:gridCol w="1631106">
                  <a:extLst>
                    <a:ext uri="{9D8B030D-6E8A-4147-A177-3AD203B41FA5}">
                      <a16:colId xmlns:a16="http://schemas.microsoft.com/office/drawing/2014/main" val="2859080815"/>
                    </a:ext>
                  </a:extLst>
                </a:gridCol>
              </a:tblGrid>
              <a:tr h="526330">
                <a:tc>
                  <a:txBody>
                    <a:bodyPr/>
                    <a:lstStyle/>
                    <a:p>
                      <a:r>
                        <a:rPr lang="it-IT" dirty="0"/>
                        <a:t>             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     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Recall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F1-Measure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18918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Multinomial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0.9865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14036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0.9855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0.9754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0.9948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0.9850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12708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        0.9901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79612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        0.9512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0.9482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0.9498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0.9490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20898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r>
                        <a:rPr lang="it-IT" dirty="0"/>
                        <a:t> 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0.9848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0.9841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8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87EF5-DF1F-39E1-669E-E9580784F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D1E0CC-D854-BE14-5D76-6C2A265C3FB2}"/>
              </a:ext>
            </a:extLst>
          </p:cNvPr>
          <p:cNvSpPr txBox="1"/>
          <p:nvPr/>
        </p:nvSpPr>
        <p:spPr>
          <a:xfrm>
            <a:off x="4494657" y="125532"/>
            <a:ext cx="327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DF534C6-E66D-40F2-F731-4C85A3670B64}"/>
              </a:ext>
            </a:extLst>
          </p:cNvPr>
          <p:cNvSpPr txBox="1"/>
          <p:nvPr/>
        </p:nvSpPr>
        <p:spPr>
          <a:xfrm>
            <a:off x="177145" y="1100157"/>
            <a:ext cx="58823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Wilcoxon test, except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pairs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give a p-value that is lower than the confidence level α (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tipically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0.05)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can reject the Null Hypothesis for all the other and we can conclude that the result is statistically significant.</a:t>
            </a:r>
          </a:p>
          <a:p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can identify the best classifier as the one that will have the lowest error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3 pairs with p-value higher than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cannot reject the Null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we cannot say nothing from the statistical point of view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69A0245-C4D3-6F89-AF18-06EF5EAA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38179"/>
              </p:ext>
            </p:extLst>
          </p:nvPr>
        </p:nvGraphicFramePr>
        <p:xfrm>
          <a:off x="6096000" y="1850656"/>
          <a:ext cx="5767609" cy="315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382">
                  <a:extLst>
                    <a:ext uri="{9D8B030D-6E8A-4147-A177-3AD203B41FA5}">
                      <a16:colId xmlns:a16="http://schemas.microsoft.com/office/drawing/2014/main" val="2912069212"/>
                    </a:ext>
                  </a:extLst>
                </a:gridCol>
                <a:gridCol w="935972">
                  <a:extLst>
                    <a:ext uri="{9D8B030D-6E8A-4147-A177-3AD203B41FA5}">
                      <a16:colId xmlns:a16="http://schemas.microsoft.com/office/drawing/2014/main" val="203544891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1753281522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4147757719"/>
                    </a:ext>
                  </a:extLst>
                </a:gridCol>
                <a:gridCol w="978442">
                  <a:extLst>
                    <a:ext uri="{9D8B030D-6E8A-4147-A177-3AD203B41FA5}">
                      <a16:colId xmlns:a16="http://schemas.microsoft.com/office/drawing/2014/main" val="2592995181"/>
                    </a:ext>
                  </a:extLst>
                </a:gridCol>
                <a:gridCol w="1112715">
                  <a:extLst>
                    <a:ext uri="{9D8B030D-6E8A-4147-A177-3AD203B41FA5}">
                      <a16:colId xmlns:a16="http://schemas.microsoft.com/office/drawing/2014/main" val="4028253756"/>
                    </a:ext>
                  </a:extLst>
                </a:gridCol>
              </a:tblGrid>
              <a:tr h="515164">
                <a:tc>
                  <a:txBody>
                    <a:bodyPr/>
                    <a:lstStyle/>
                    <a:p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18918"/>
                  </a:ext>
                </a:extLst>
              </a:tr>
              <a:tr h="580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MNB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it-IT" sz="2400" b="1" i="0" u="none" dirty="0"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0" u="none" dirty="0">
                          <a:latin typeface="+mn-lt"/>
                          <a:cs typeface="Times New Roman" panose="02020603050405020304" pitchFamily="18" charset="0"/>
                        </a:rPr>
                        <a:t> 0.0506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0" u="none" dirty="0">
                          <a:latin typeface="+mn-lt"/>
                          <a:cs typeface="Times New Roman" panose="02020603050405020304" pitchFamily="18" charset="0"/>
                        </a:rPr>
                        <a:t>  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0" u="none" dirty="0">
                          <a:latin typeface="+mn-lt"/>
                          <a:cs typeface="Times New Roman" panose="02020603050405020304" pitchFamily="18" charset="0"/>
                        </a:rPr>
                        <a:t> 0.0019</a:t>
                      </a:r>
                      <a:endParaRPr lang="it-IT" sz="2400" i="0" u="none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0" u="none" dirty="0">
                          <a:latin typeface="+mn-lt"/>
                          <a:cs typeface="Times New Roman" panose="02020603050405020304" pitchFamily="18" charset="0"/>
                        </a:rPr>
                        <a:t> 0.0858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14036"/>
                  </a:ext>
                </a:extLst>
              </a:tr>
              <a:tr h="5151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LR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0.0506</a:t>
                      </a:r>
                      <a:endParaRPr lang="it-IT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it-IT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2400" b="1" i="0" u="none" dirty="0"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endParaRPr lang="it-IT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it-IT" dirty="0">
                          <a:latin typeface="+mn-lt"/>
                          <a:cs typeface="Times New Roman" panose="02020603050405020304" pitchFamily="18" charset="0"/>
                        </a:rPr>
                        <a:t>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+mn-lt"/>
                          <a:cs typeface="Times New Roman" panose="02020603050405020304" pitchFamily="18" charset="0"/>
                        </a:rPr>
                        <a:t> 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dirty="0">
                          <a:latin typeface="+mn-lt"/>
                          <a:cs typeface="Times New Roman" panose="02020603050405020304" pitchFamily="18" charset="0"/>
                        </a:rPr>
                        <a:t>0.3222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259932"/>
                  </a:ext>
                </a:extLst>
              </a:tr>
              <a:tr h="5151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SVC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+mn-lt"/>
                          <a:cs typeface="Times New Roman" panose="02020603050405020304" pitchFamily="18" charset="0"/>
                        </a:rPr>
                        <a:t>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+mn-lt"/>
                          <a:cs typeface="Times New Roman" panose="02020603050405020304" pitchFamily="18" charset="0"/>
                        </a:rPr>
                        <a:t> 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i="0" u="none" dirty="0">
                          <a:latin typeface="+mn-lt"/>
                          <a:cs typeface="Times New Roman" panose="02020603050405020304" pitchFamily="18" charset="0"/>
                        </a:rPr>
                        <a:t>     -</a:t>
                      </a:r>
                      <a:endParaRPr lang="it-IT" sz="2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dirty="0">
                          <a:latin typeface="+mn-lt"/>
                          <a:cs typeface="Times New Roman" panose="02020603050405020304" pitchFamily="18" charset="0"/>
                        </a:rPr>
                        <a:t>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800" i="0" u="none" dirty="0">
                          <a:latin typeface="+mn-lt"/>
                          <a:cs typeface="Times New Roman" panose="02020603050405020304" pitchFamily="18" charset="0"/>
                        </a:rPr>
                        <a:t>0.0019</a:t>
                      </a:r>
                      <a:r>
                        <a:rPr lang="it-IT" sz="180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02789"/>
                  </a:ext>
                </a:extLst>
              </a:tr>
              <a:tr h="5151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0" u="none" dirty="0">
                          <a:latin typeface="+mn-lt"/>
                          <a:cs typeface="Times New Roman" panose="02020603050405020304" pitchFamily="18" charset="0"/>
                        </a:rPr>
                        <a:t>0.0019</a:t>
                      </a:r>
                      <a:endParaRPr lang="it-IT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+mn-lt"/>
                          <a:cs typeface="Times New Roman" panose="02020603050405020304" pitchFamily="18" charset="0"/>
                        </a:rPr>
                        <a:t> 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+mn-lt"/>
                          <a:cs typeface="Times New Roman" panose="02020603050405020304" pitchFamily="18" charset="0"/>
                        </a:rPr>
                        <a:t>  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i="0" u="none" dirty="0">
                          <a:latin typeface="+mn-lt"/>
                          <a:cs typeface="Times New Roman" panose="02020603050405020304" pitchFamily="18" charset="0"/>
                        </a:rPr>
                        <a:t>     -</a:t>
                      </a:r>
                      <a:endParaRPr lang="it-IT" sz="2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+mn-lt"/>
                          <a:cs typeface="Times New Roman" panose="02020603050405020304" pitchFamily="18" charset="0"/>
                        </a:rPr>
                        <a:t> 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97465"/>
                  </a:ext>
                </a:extLst>
              </a:tr>
              <a:tr h="5151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RFC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0" u="none" dirty="0">
                          <a:latin typeface="+mn-lt"/>
                          <a:cs typeface="Times New Roman" panose="02020603050405020304" pitchFamily="18" charset="0"/>
                        </a:rPr>
                        <a:t>0.0858</a:t>
                      </a:r>
                      <a:endParaRPr lang="it-IT" sz="1800" i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0" dirty="0">
                          <a:latin typeface="+mn-lt"/>
                          <a:cs typeface="Times New Roman" panose="02020603050405020304" pitchFamily="18" charset="0"/>
                        </a:rPr>
                        <a:t> 0.3222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it-IT" sz="1800" i="0" dirty="0">
                          <a:latin typeface="+mn-lt"/>
                          <a:cs typeface="Times New Roman" panose="02020603050405020304" pitchFamily="18" charset="0"/>
                        </a:rPr>
                        <a:t>0.0019</a:t>
                      </a:r>
                      <a:endParaRPr lang="it-IT" sz="2000" i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0" dirty="0">
                          <a:latin typeface="+mn-lt"/>
                          <a:cs typeface="Times New Roman" panose="02020603050405020304" pitchFamily="18" charset="0"/>
                        </a:rPr>
                        <a:t>0.0019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it-IT" sz="2400" b="1" i="0" u="none" dirty="0"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it-IT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0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92A38-D5BD-7A30-B7F0-58CB46AC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9" name="Picture 146" descr="Computer script on a screen">
            <a:extLst>
              <a:ext uri="{FF2B5EF4-FFF2-40B4-BE49-F238E27FC236}">
                <a16:creationId xmlns:a16="http://schemas.microsoft.com/office/drawing/2014/main" id="{D95404BF-5ED5-0A63-7CD5-8C148632B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</a:blip>
          <a:srcRect t="7017" b="8713"/>
          <a:stretch/>
        </p:blipFill>
        <p:spPr>
          <a:xfrm>
            <a:off x="5486400" y="10"/>
            <a:ext cx="6705600" cy="685799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210899-D82D-704B-7028-E1A69D1A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7" y="509048"/>
            <a:ext cx="6161472" cy="8403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Classifier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7E9963-ED71-D460-46A5-8D179B483EB6}"/>
              </a:ext>
            </a:extLst>
          </p:cNvPr>
          <p:cNvSpPr txBox="1"/>
          <p:nvPr/>
        </p:nvSpPr>
        <p:spPr>
          <a:xfrm>
            <a:off x="289868" y="2388386"/>
            <a:ext cx="5834150" cy="279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software that: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     </a:t>
            </a:r>
            <a:r>
              <a:rPr lang="en-US" sz="2200" dirty="0">
                <a:solidFill>
                  <a:schemeClr val="bg1"/>
                </a:solidFill>
              </a:rPr>
              <a:t>- Receives as input a keyboard-typed email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Produces in output the answer (spam or ham)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</a:endParaRP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emails taken from our mailbox, to show how it works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F36818-632C-A2F0-1964-BEE1D12D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48" y="1444989"/>
            <a:ext cx="5343915" cy="4683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9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31E3F-478A-8F73-7B37-5277EBEFC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Many question marks on black background">
            <a:extLst>
              <a:ext uri="{FF2B5EF4-FFF2-40B4-BE49-F238E27FC236}">
                <a16:creationId xmlns:a16="http://schemas.microsoft.com/office/drawing/2014/main" id="{D631EA6C-E17D-1E6F-4AF5-DFC2A1AF4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808CE6-9187-B70A-AD10-A7E1CD52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10" y="452487"/>
            <a:ext cx="3787611" cy="793183"/>
          </a:xfrm>
        </p:spPr>
        <p:txBody>
          <a:bodyPr anchor="b">
            <a:noAutofit/>
          </a:bodyPr>
          <a:lstStyle/>
          <a:p>
            <a:r>
              <a:rPr lang="it-IT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it-IT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34FDB7-A46A-DF6D-E0D6-62B47163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10" y="1635846"/>
            <a:ext cx="5726390" cy="4769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Classifiers performed very well with Accuracy higher than 95%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 3 of them showed the best results: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SVC (99%)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Multinomial Naïve Bayes (98.7%)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Logistic Regression (98.6%)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seemed reasonable compared with other articles related to the same topic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 descr="Blue digital binary data on a screen">
            <a:extLst>
              <a:ext uri="{FF2B5EF4-FFF2-40B4-BE49-F238E27FC236}">
                <a16:creationId xmlns:a16="http://schemas.microsoft.com/office/drawing/2014/main" id="{2DBF83BF-12E0-177C-D113-5DAE44BC6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7949CF-E016-D5E7-94F5-DAA16B24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330335"/>
            <a:ext cx="6220028" cy="723184"/>
          </a:xfrm>
        </p:spPr>
        <p:txBody>
          <a:bodyPr anchor="b">
            <a:normAutofit fontScale="90000"/>
          </a:bodyPr>
          <a:lstStyle/>
          <a:p>
            <a:br>
              <a:rPr lang="it-IT" sz="3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it-IT" sz="6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lang="it-IT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3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3D916C-F8F4-4EE1-181D-7A9211DA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" y="1661342"/>
            <a:ext cx="5334811" cy="4157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Dataset size adding more Spam and Ham email 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different Classifiers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Preprocessing: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Stemming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Lemmatization 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958C228F-B4E5-DEE1-DF2C-CBC2407D7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60BBB33-24EE-77F6-4685-60173B8F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9" y="291581"/>
            <a:ext cx="4395357" cy="1624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    your attention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8A5A69B-695B-8855-81E0-CCC041C6AF52}"/>
              </a:ext>
            </a:extLst>
          </p:cNvPr>
          <p:cNvSpPr txBox="1"/>
          <p:nvPr/>
        </p:nvSpPr>
        <p:spPr>
          <a:xfrm>
            <a:off x="129508" y="5821585"/>
            <a:ext cx="2792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Calogero Costa</a:t>
            </a:r>
          </a:p>
          <a:p>
            <a:r>
              <a:rPr lang="it-IT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Claudio Costanzo</a:t>
            </a:r>
          </a:p>
        </p:txBody>
      </p:sp>
    </p:spTree>
    <p:extLst>
      <p:ext uri="{BB962C8B-B14F-4D97-AF65-F5344CB8AC3E}">
        <p14:creationId xmlns:p14="http://schemas.microsoft.com/office/powerpoint/2010/main" val="9411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shot of a representation of networks with stick figures.">
            <a:extLst>
              <a:ext uri="{FF2B5EF4-FFF2-40B4-BE49-F238E27FC236}">
                <a16:creationId xmlns:a16="http://schemas.microsoft.com/office/drawing/2014/main" id="{D71DD6E1-DE49-16E0-996E-78DB37829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6" b="6618"/>
          <a:stretch/>
        </p:blipFill>
        <p:spPr>
          <a:xfrm>
            <a:off x="0" y="-115183"/>
            <a:ext cx="12192001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92989E-362F-7D09-BE97-AFEEC52F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94" y="191972"/>
            <a:ext cx="4949816" cy="986377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Definition</a:t>
            </a:r>
          </a:p>
        </p:txBody>
      </p:sp>
      <p:sp>
        <p:nvSpPr>
          <p:cNvPr id="35" name="Segnaposto contenuto 2">
            <a:extLst>
              <a:ext uri="{FF2B5EF4-FFF2-40B4-BE49-F238E27FC236}">
                <a16:creationId xmlns:a16="http://schemas.microsoft.com/office/drawing/2014/main" id="{4BAE6CBC-2158-759B-D31F-AC7A6F81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07" y="1791093"/>
            <a:ext cx="4779389" cy="3943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email: </a:t>
            </a: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unwanted message</a:t>
            </a: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malicious/fraudulent message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Söhne"/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Söhne"/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5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goal: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for spam detection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safety of the people</a:t>
            </a:r>
          </a:p>
          <a:p>
            <a:pPr marL="0" indent="0">
              <a:buNone/>
            </a:pP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1020F9-9C85-2C62-83F3-D58ECE72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5" y="1368252"/>
            <a:ext cx="4876446" cy="41214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Enron-Spam  (2006)</a:t>
            </a:r>
          </a:p>
          <a:p>
            <a:pPr marL="0" indent="0" fontAlgn="base">
              <a:buNone/>
            </a:pPr>
            <a:endParaRPr lang="en-US" sz="2200" b="0" i="0" dirty="0">
              <a:effectLst/>
              <a:latin typeface="Inter"/>
            </a:endParaRPr>
          </a:p>
          <a:p>
            <a:pPr marL="0" indent="0" fontAlgn="base">
              <a:buNone/>
            </a:pPr>
            <a:endParaRPr lang="en-US" sz="2200" b="0" i="0" dirty="0">
              <a:effectLst/>
              <a:latin typeface="Inter"/>
            </a:endParaRPr>
          </a:p>
          <a:p>
            <a:pPr marL="0" indent="0" fontAlgn="base">
              <a:buNone/>
            </a:pPr>
            <a:r>
              <a:rPr lang="en-US" sz="3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for spam, 0 for ham</a:t>
            </a: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origin: textual email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inherit"/>
            </a:endParaRPr>
          </a:p>
          <a:p>
            <a:endParaRPr lang="it-IT" sz="2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BE2B6B5-73C0-B6EE-016E-FFA8AB3EBC3F}"/>
              </a:ext>
            </a:extLst>
          </p:cNvPr>
          <p:cNvSpPr txBox="1"/>
          <p:nvPr/>
        </p:nvSpPr>
        <p:spPr>
          <a:xfrm>
            <a:off x="3489488" y="179911"/>
            <a:ext cx="52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8BA333-0FB4-7387-329D-313CBBD9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97" y="1899900"/>
            <a:ext cx="5618027" cy="3058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4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7949CF-E016-D5E7-94F5-DAA16B24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40" y="182966"/>
            <a:ext cx="5553173" cy="967361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3D916C-F8F4-4EE1-181D-7A9211DA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11" y="2148045"/>
            <a:ext cx="5264127" cy="38291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33702 email</a:t>
            </a:r>
          </a:p>
          <a:p>
            <a:pPr marL="0" indent="0">
              <a:buNone/>
            </a:pPr>
            <a:r>
              <a:rPr lang="en-US" sz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3217 </a:t>
            </a:r>
            <a:r>
              <a:rPr lang="it-IT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  <a:endParaRPr lang="it-IT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it-IT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it-IT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it-IT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dataset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- 17157 spam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- 16545 ham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9D1B154-D779-2317-2399-A7330FB1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3" r="36246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Grafico">
            <a:extLst>
              <a:ext uri="{FF2B5EF4-FFF2-40B4-BE49-F238E27FC236}">
                <a16:creationId xmlns:a16="http://schemas.microsoft.com/office/drawing/2014/main" id="{033203C3-FA37-0190-1BAB-ADB8B9C89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" b="6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7949CF-E016-D5E7-94F5-DAA16B24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77" y="131921"/>
            <a:ext cx="5660404" cy="835549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it-IT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it-IT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3D916C-F8F4-4EE1-181D-7A9211DA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17" y="1212638"/>
            <a:ext cx="5555923" cy="5285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Renamed attribute ‘origin’ in ‘email’</a:t>
            </a: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</a:t>
            </a: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again for distribution of dataset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- 15910 spam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- 14575 ham</a:t>
            </a: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creation: 5 new attributes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total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lenght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number of words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number of  special characters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number of hyperlinks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number of digits</a:t>
            </a:r>
          </a:p>
          <a:p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removal</a:t>
            </a:r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0EAD1B7-CB97-BC65-E993-AC1630A3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08" y="1454797"/>
            <a:ext cx="5907063" cy="454843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5209B6-84A1-0669-85C4-814A3503D658}"/>
              </a:ext>
            </a:extLst>
          </p:cNvPr>
          <p:cNvSpPr txBox="1"/>
          <p:nvPr/>
        </p:nvSpPr>
        <p:spPr>
          <a:xfrm>
            <a:off x="3464350" y="176450"/>
            <a:ext cx="526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70E3DA-C381-FB90-2B62-873DE7BEF58D}"/>
              </a:ext>
            </a:extLst>
          </p:cNvPr>
          <p:cNvSpPr txBox="1"/>
          <p:nvPr/>
        </p:nvSpPr>
        <p:spPr>
          <a:xfrm>
            <a:off x="631629" y="2736502"/>
            <a:ext cx="4368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email in the Dataset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5209B6-84A1-0669-85C4-814A3503D658}"/>
              </a:ext>
            </a:extLst>
          </p:cNvPr>
          <p:cNvSpPr txBox="1"/>
          <p:nvPr/>
        </p:nvSpPr>
        <p:spPr>
          <a:xfrm>
            <a:off x="3464348" y="0"/>
            <a:ext cx="526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70E3DA-C381-FB90-2B62-873DE7BEF58D}"/>
              </a:ext>
            </a:extLst>
          </p:cNvPr>
          <p:cNvSpPr txBox="1"/>
          <p:nvPr/>
        </p:nvSpPr>
        <p:spPr>
          <a:xfrm>
            <a:off x="1719679" y="5606734"/>
            <a:ext cx="8752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words in spam and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1FE614-185B-47D6-7CE4-95D0C113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80" y="1116830"/>
            <a:ext cx="8752629" cy="43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4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5209B6-84A1-0669-85C4-814A3503D658}"/>
              </a:ext>
            </a:extLst>
          </p:cNvPr>
          <p:cNvSpPr txBox="1"/>
          <p:nvPr/>
        </p:nvSpPr>
        <p:spPr>
          <a:xfrm>
            <a:off x="3464348" y="0"/>
            <a:ext cx="526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70E3DA-C381-FB90-2B62-873DE7BEF58D}"/>
              </a:ext>
            </a:extLst>
          </p:cNvPr>
          <p:cNvSpPr txBox="1"/>
          <p:nvPr/>
        </p:nvSpPr>
        <p:spPr>
          <a:xfrm>
            <a:off x="1719682" y="5566864"/>
            <a:ext cx="8752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most common 20 words in spam and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E6B2E5-7CDE-57DA-AF3C-EC1319D0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5" y="1057736"/>
            <a:ext cx="11034230" cy="43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5209B6-84A1-0669-85C4-814A3503D658}"/>
              </a:ext>
            </a:extLst>
          </p:cNvPr>
          <p:cNvSpPr txBox="1"/>
          <p:nvPr/>
        </p:nvSpPr>
        <p:spPr>
          <a:xfrm>
            <a:off x="3464350" y="94268"/>
            <a:ext cx="526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70E3DA-C381-FB90-2B62-873DE7BEF58D}"/>
              </a:ext>
            </a:extLst>
          </p:cNvPr>
          <p:cNvSpPr txBox="1"/>
          <p:nvPr/>
        </p:nvSpPr>
        <p:spPr>
          <a:xfrm>
            <a:off x="1893707" y="5618353"/>
            <a:ext cx="8404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100 most common  words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5E05E4-7DBA-0588-1F53-A43DEB3C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24" y="1100330"/>
            <a:ext cx="8689547" cy="4435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8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1_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1109</TotalTime>
  <Words>709</Words>
  <Application>Microsoft Office PowerPoint</Application>
  <PresentationFormat>Widescreen</PresentationFormat>
  <Paragraphs>214</Paragraphs>
  <Slides>18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inherit</vt:lpstr>
      <vt:lpstr>Inter</vt:lpstr>
      <vt:lpstr>Söhne</vt:lpstr>
      <vt:lpstr>Times New Roman</vt:lpstr>
      <vt:lpstr>Tema di Office</vt:lpstr>
      <vt:lpstr>Celestiale</vt:lpstr>
      <vt:lpstr>1_Celestiale</vt:lpstr>
      <vt:lpstr>Email Spam Detection</vt:lpstr>
      <vt:lpstr>Goal Definition</vt:lpstr>
      <vt:lpstr>Presentazione standard di PowerPoint</vt:lpstr>
      <vt:lpstr>Data Exploration </vt:lpstr>
      <vt:lpstr>Data Preprocessing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Data Processing </vt:lpstr>
      <vt:lpstr>Presentazione standard di PowerPoint</vt:lpstr>
      <vt:lpstr>Data Processing </vt:lpstr>
      <vt:lpstr>Presentazione standard di PowerPoint</vt:lpstr>
      <vt:lpstr>Presentazione standard di PowerPoint</vt:lpstr>
      <vt:lpstr>Real Time Classifier</vt:lpstr>
      <vt:lpstr>Conclusions</vt:lpstr>
      <vt:lpstr>  Future Improvements </vt:lpstr>
      <vt:lpstr>Thank you for    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Detection</dc:title>
  <dc:creator>Claudio Costanzo</dc:creator>
  <cp:lastModifiedBy>Claudio Costanzo</cp:lastModifiedBy>
  <cp:revision>59</cp:revision>
  <dcterms:created xsi:type="dcterms:W3CDTF">2024-01-29T16:33:26Z</dcterms:created>
  <dcterms:modified xsi:type="dcterms:W3CDTF">2024-02-14T07:37:19Z</dcterms:modified>
</cp:coreProperties>
</file>