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Fira Code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FiraCode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FiraCode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e7b51334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e7b51334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e7f9c668d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e7f9c668d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e6b9cfce84_3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e6b9cfce84_3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130defb69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130defb69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e7b3cc9d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e7b3cc9d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e7f9c668d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e7f9c668d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2f464abd3c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12f464abd3c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lphaUcPeriod"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 Learns long term dependencies in a sequential form through deep learning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Information can be added or removed with through a layer that gives out a number between 0 and 1 (0 is no information and 1 is all the information)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LSTM makes small modifications on the data by simple addition or multiplication that flow through the cell states. Not changing all the data. With differentiable memory (with the cells)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B. 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larger model using the sequential function adding neural networks ( LSTM) then a dropout function twice (dropout to make the model not see some data points so that the model is not overfitted and more reliable)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Output was words so we decided to join into a paragraph but decided to start doing lines in which we needed the markov model for: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12f6b27500e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12f6b27500e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2f6b27500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12f6b27500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e7f9c668d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e7f9c668d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12f6b27500e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12f6b27500e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e7f9c668d6_0_10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e7f9c668d6_0_10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2" type="subTitle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1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1"/>
          <p:cNvSpPr txBox="1"/>
          <p:nvPr>
            <p:ph hasCustomPrompt="1" type="title"/>
          </p:nvPr>
        </p:nvSpPr>
        <p:spPr>
          <a:xfrm>
            <a:off x="1084225" y="1311425"/>
            <a:ext cx="6379200" cy="10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8" name="Google Shape;168;p11"/>
          <p:cNvSpPr txBox="1"/>
          <p:nvPr>
            <p:ph idx="1" type="body"/>
          </p:nvPr>
        </p:nvSpPr>
        <p:spPr>
          <a:xfrm>
            <a:off x="1554225" y="2486925"/>
            <a:ext cx="6689100" cy="52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accent3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9" name="Google Shape;169;p1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0" name="Google Shape;170;p1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1" name="Google Shape;171;p1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2" name="Google Shape;172;p1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3" name="Google Shape;173;p1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4" name="Google Shape;174;p1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5" name="Google Shape;175;p1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6" name="Google Shape;176;p1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7" name="Google Shape;177;p1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8" name="Google Shape;178;p1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9" name="Google Shape;179;p1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0" name="Google Shape;180;p1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1" name="Google Shape;181;p1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2" name="Google Shape;182;p1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3"/>
          <p:cNvSpPr txBox="1"/>
          <p:nvPr>
            <p:ph hasCustomPrompt="1"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/>
          <p:nvPr>
            <p:ph idx="1" type="subTitle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" name="Google Shape;189;p13"/>
          <p:cNvSpPr txBox="1"/>
          <p:nvPr>
            <p:ph idx="2" type="subTitle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0" name="Google Shape;190;p13"/>
          <p:cNvSpPr txBox="1"/>
          <p:nvPr>
            <p:ph hasCustomPrompt="1" idx="3" type="title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/>
          <p:nvPr>
            <p:ph idx="4" type="subTitle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2" name="Google Shape;192;p13"/>
          <p:cNvSpPr txBox="1"/>
          <p:nvPr>
            <p:ph idx="5" type="subTitle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3" name="Google Shape;193;p13"/>
          <p:cNvSpPr txBox="1"/>
          <p:nvPr>
            <p:ph hasCustomPrompt="1" idx="6" type="title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/>
          <p:nvPr>
            <p:ph idx="7" type="subTitle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5" name="Google Shape;195;p13"/>
          <p:cNvSpPr txBox="1"/>
          <p:nvPr>
            <p:ph idx="8" type="subTitle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/>
          <p:nvPr>
            <p:ph idx="9"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4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4"/>
          <p:cNvSpPr txBox="1"/>
          <p:nvPr>
            <p:ph type="title"/>
          </p:nvPr>
        </p:nvSpPr>
        <p:spPr>
          <a:xfrm>
            <a:off x="1752950" y="3005100"/>
            <a:ext cx="6109200" cy="3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5" name="Google Shape;215;p14"/>
          <p:cNvSpPr txBox="1"/>
          <p:nvPr>
            <p:ph idx="1" type="subTitle"/>
          </p:nvPr>
        </p:nvSpPr>
        <p:spPr>
          <a:xfrm>
            <a:off x="1752950" y="1764900"/>
            <a:ext cx="6109200" cy="12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6" name="Google Shape;216;p1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7" name="Google Shape;217;p1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8" name="Google Shape;218;p1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9" name="Google Shape;219;p1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0" name="Google Shape;220;p1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1" name="Google Shape;221;p1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2" name="Google Shape;222;p1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3" name="Google Shape;223;p1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4" name="Google Shape;224;p1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5" name="Google Shape;225;p1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6" name="Google Shape;226;p1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7" name="Google Shape;227;p1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8" name="Google Shape;228;p1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9" name="Google Shape;229;p1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5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5"/>
          <p:cNvSpPr txBox="1"/>
          <p:nvPr>
            <p:ph idx="1" type="subTitle"/>
          </p:nvPr>
        </p:nvSpPr>
        <p:spPr>
          <a:xfrm>
            <a:off x="3443750" y="3621269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4" name="Google Shape;234;p15"/>
          <p:cNvSpPr txBox="1"/>
          <p:nvPr>
            <p:ph idx="2" type="subTitle"/>
          </p:nvPr>
        </p:nvSpPr>
        <p:spPr>
          <a:xfrm>
            <a:off x="3051250" y="2638350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5" name="Google Shape;235;p15"/>
          <p:cNvSpPr txBox="1"/>
          <p:nvPr>
            <p:ph idx="3" type="subTitle"/>
          </p:nvPr>
        </p:nvSpPr>
        <p:spPr>
          <a:xfrm>
            <a:off x="3051250" y="2330425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6" name="Google Shape;236;p15"/>
          <p:cNvSpPr txBox="1"/>
          <p:nvPr>
            <p:ph idx="4" type="subTitle"/>
          </p:nvPr>
        </p:nvSpPr>
        <p:spPr>
          <a:xfrm>
            <a:off x="2624725" y="1655450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7" name="Google Shape;237;p15"/>
          <p:cNvSpPr txBox="1"/>
          <p:nvPr>
            <p:ph idx="5" type="subTitle"/>
          </p:nvPr>
        </p:nvSpPr>
        <p:spPr>
          <a:xfrm>
            <a:off x="2624725" y="1347525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8" name="Google Shape;238;p15"/>
          <p:cNvSpPr txBox="1"/>
          <p:nvPr>
            <p:ph idx="6" type="subTitle"/>
          </p:nvPr>
        </p:nvSpPr>
        <p:spPr>
          <a:xfrm>
            <a:off x="3443750" y="3313350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9" name="Google Shape;239;p1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0" name="Google Shape;240;p1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1" name="Google Shape;241;p1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2" name="Google Shape;242;p1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3" name="Google Shape;243;p1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4" name="Google Shape;244;p1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5" name="Google Shape;245;p1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6" name="Google Shape;246;p1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7" name="Google Shape;247;p1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8" name="Google Shape;248;p1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9" name="Google Shape;249;p1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0" name="Google Shape;250;p1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1" name="Google Shape;251;p1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2" name="Google Shape;252;p1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3" name="Google Shape;253;p15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6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6"/>
          <p:cNvSpPr txBox="1"/>
          <p:nvPr>
            <p:ph idx="1" type="subTitle"/>
          </p:nvPr>
        </p:nvSpPr>
        <p:spPr>
          <a:xfrm>
            <a:off x="5596231" y="1767554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58" name="Google Shape;258;p16"/>
          <p:cNvSpPr txBox="1"/>
          <p:nvPr>
            <p:ph idx="2" type="subTitle"/>
          </p:nvPr>
        </p:nvSpPr>
        <p:spPr>
          <a:xfrm>
            <a:off x="2494725" y="1767558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59" name="Google Shape;259;p16"/>
          <p:cNvSpPr txBox="1"/>
          <p:nvPr>
            <p:ph idx="3" type="subTitle"/>
          </p:nvPr>
        </p:nvSpPr>
        <p:spPr>
          <a:xfrm>
            <a:off x="2494725" y="1389663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0" name="Google Shape;260;p16"/>
          <p:cNvSpPr txBox="1"/>
          <p:nvPr>
            <p:ph idx="4" type="subTitle"/>
          </p:nvPr>
        </p:nvSpPr>
        <p:spPr>
          <a:xfrm>
            <a:off x="5596225" y="1389663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1" name="Google Shape;261;p16"/>
          <p:cNvSpPr txBox="1"/>
          <p:nvPr>
            <p:ph idx="5" type="subTitle"/>
          </p:nvPr>
        </p:nvSpPr>
        <p:spPr>
          <a:xfrm>
            <a:off x="6030031" y="3371329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62" name="Google Shape;262;p16"/>
          <p:cNvSpPr txBox="1"/>
          <p:nvPr>
            <p:ph idx="6" type="subTitle"/>
          </p:nvPr>
        </p:nvSpPr>
        <p:spPr>
          <a:xfrm>
            <a:off x="2928525" y="3371333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63" name="Google Shape;263;p16"/>
          <p:cNvSpPr txBox="1"/>
          <p:nvPr>
            <p:ph idx="7" type="subTitle"/>
          </p:nvPr>
        </p:nvSpPr>
        <p:spPr>
          <a:xfrm>
            <a:off x="2928525" y="2993438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4" name="Google Shape;264;p16"/>
          <p:cNvSpPr txBox="1"/>
          <p:nvPr>
            <p:ph idx="8" type="subTitle"/>
          </p:nvPr>
        </p:nvSpPr>
        <p:spPr>
          <a:xfrm>
            <a:off x="6030025" y="2993438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5" name="Google Shape;265;p1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6" name="Google Shape;266;p1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7" name="Google Shape;267;p1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8" name="Google Shape;268;p1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9" name="Google Shape;269;p1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0" name="Google Shape;270;p1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1" name="Google Shape;271;p1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2" name="Google Shape;272;p1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3" name="Google Shape;273;p1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4" name="Google Shape;274;p1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5" name="Google Shape;275;p1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6" name="Google Shape;276;p1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7" name="Google Shape;277;p1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8" name="Google Shape;278;p1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9" name="Google Shape;279;p16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7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7"/>
          <p:cNvSpPr txBox="1"/>
          <p:nvPr>
            <p:ph idx="1" type="subTitle"/>
          </p:nvPr>
        </p:nvSpPr>
        <p:spPr>
          <a:xfrm>
            <a:off x="1679425" y="1587644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4" name="Google Shape;284;p17"/>
          <p:cNvSpPr txBox="1"/>
          <p:nvPr>
            <p:ph idx="2" type="subTitle"/>
          </p:nvPr>
        </p:nvSpPr>
        <p:spPr>
          <a:xfrm>
            <a:off x="1679425" y="1269900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5" name="Google Shape;285;p17"/>
          <p:cNvSpPr txBox="1"/>
          <p:nvPr>
            <p:ph idx="3" type="subTitle"/>
          </p:nvPr>
        </p:nvSpPr>
        <p:spPr>
          <a:xfrm>
            <a:off x="2536285" y="3541351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6" name="Google Shape;286;p17"/>
          <p:cNvSpPr txBox="1"/>
          <p:nvPr>
            <p:ph idx="4" type="subTitle"/>
          </p:nvPr>
        </p:nvSpPr>
        <p:spPr>
          <a:xfrm>
            <a:off x="2536286" y="3221450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7" name="Google Shape;287;p17"/>
          <p:cNvSpPr txBox="1"/>
          <p:nvPr>
            <p:ph idx="5" type="subTitle"/>
          </p:nvPr>
        </p:nvSpPr>
        <p:spPr>
          <a:xfrm>
            <a:off x="4994100" y="1577676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8" name="Google Shape;288;p17"/>
          <p:cNvSpPr txBox="1"/>
          <p:nvPr>
            <p:ph idx="6" type="subTitle"/>
          </p:nvPr>
        </p:nvSpPr>
        <p:spPr>
          <a:xfrm>
            <a:off x="4994100" y="1257775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9" name="Google Shape;289;p17"/>
          <p:cNvSpPr txBox="1"/>
          <p:nvPr>
            <p:ph idx="7" type="subTitle"/>
          </p:nvPr>
        </p:nvSpPr>
        <p:spPr>
          <a:xfrm>
            <a:off x="2099975" y="256449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0" name="Google Shape;290;p17"/>
          <p:cNvSpPr txBox="1"/>
          <p:nvPr>
            <p:ph idx="8" type="subTitle"/>
          </p:nvPr>
        </p:nvSpPr>
        <p:spPr>
          <a:xfrm>
            <a:off x="2099975" y="2244588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1" name="Google Shape;291;p17"/>
          <p:cNvSpPr txBox="1"/>
          <p:nvPr>
            <p:ph idx="9" type="subTitle"/>
          </p:nvPr>
        </p:nvSpPr>
        <p:spPr>
          <a:xfrm>
            <a:off x="5414650" y="256449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2" name="Google Shape;292;p17"/>
          <p:cNvSpPr txBox="1"/>
          <p:nvPr>
            <p:ph idx="13" type="subTitle"/>
          </p:nvPr>
        </p:nvSpPr>
        <p:spPr>
          <a:xfrm>
            <a:off x="5414650" y="2244588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3" name="Google Shape;293;p17"/>
          <p:cNvSpPr txBox="1"/>
          <p:nvPr>
            <p:ph idx="14" type="subTitle"/>
          </p:nvPr>
        </p:nvSpPr>
        <p:spPr>
          <a:xfrm>
            <a:off x="5846735" y="355131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4" name="Google Shape;294;p17"/>
          <p:cNvSpPr txBox="1"/>
          <p:nvPr>
            <p:ph idx="15" type="subTitle"/>
          </p:nvPr>
        </p:nvSpPr>
        <p:spPr>
          <a:xfrm>
            <a:off x="5846736" y="3233575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5" name="Google Shape;295;p1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6" name="Google Shape;296;p1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7" name="Google Shape;297;p1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8" name="Google Shape;298;p1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9" name="Google Shape;299;p1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0" name="Google Shape;300;p1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1" name="Google Shape;301;p1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2" name="Google Shape;302;p1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3" name="Google Shape;303;p1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4" name="Google Shape;304;p1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5" name="Google Shape;305;p1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6" name="Google Shape;306;p1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7" name="Google Shape;307;p1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8" name="Google Shape;308;p1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9" name="Google Shape;309;p17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7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8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8"/>
          <p:cNvSpPr txBox="1"/>
          <p:nvPr>
            <p:ph hasCustomPrompt="1" type="title"/>
          </p:nvPr>
        </p:nvSpPr>
        <p:spPr>
          <a:xfrm>
            <a:off x="1134200" y="686250"/>
            <a:ext cx="5341200" cy="63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5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4" name="Google Shape;314;p18"/>
          <p:cNvSpPr txBox="1"/>
          <p:nvPr>
            <p:ph idx="1" type="subTitle"/>
          </p:nvPr>
        </p:nvSpPr>
        <p:spPr>
          <a:xfrm>
            <a:off x="1664475" y="1323750"/>
            <a:ext cx="48108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5" name="Google Shape;315;p1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6" name="Google Shape;316;p1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7" name="Google Shape;317;p1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8" name="Google Shape;318;p1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9" name="Google Shape;319;p1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0" name="Google Shape;320;p1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1" name="Google Shape;321;p1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2" name="Google Shape;322;p1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3" name="Google Shape;323;p1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4" name="Google Shape;324;p1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5" name="Google Shape;325;p1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6" name="Google Shape;326;p1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7" name="Google Shape;327;p1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8" name="Google Shape;328;p1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9" name="Google Shape;329;p18"/>
          <p:cNvSpPr txBox="1"/>
          <p:nvPr>
            <p:ph hasCustomPrompt="1" idx="2" type="title"/>
          </p:nvPr>
        </p:nvSpPr>
        <p:spPr>
          <a:xfrm>
            <a:off x="2100875" y="2016175"/>
            <a:ext cx="51060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0" name="Google Shape;330;p18"/>
          <p:cNvSpPr txBox="1"/>
          <p:nvPr>
            <p:ph idx="3" type="subTitle"/>
          </p:nvPr>
        </p:nvSpPr>
        <p:spPr>
          <a:xfrm>
            <a:off x="2100875" y="2506366"/>
            <a:ext cx="51060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1" name="Google Shape;331;p18"/>
          <p:cNvSpPr txBox="1"/>
          <p:nvPr>
            <p:ph hasCustomPrompt="1" idx="4" type="title"/>
          </p:nvPr>
        </p:nvSpPr>
        <p:spPr>
          <a:xfrm>
            <a:off x="2100875" y="3013959"/>
            <a:ext cx="51060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2" name="Google Shape;332;p18"/>
          <p:cNvSpPr txBox="1"/>
          <p:nvPr>
            <p:ph idx="5" type="subTitle"/>
          </p:nvPr>
        </p:nvSpPr>
        <p:spPr>
          <a:xfrm>
            <a:off x="2100875" y="3504150"/>
            <a:ext cx="51060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8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9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9"/>
          <p:cNvSpPr txBox="1"/>
          <p:nvPr>
            <p:ph idx="1" type="body"/>
          </p:nvPr>
        </p:nvSpPr>
        <p:spPr>
          <a:xfrm>
            <a:off x="3306200" y="2227588"/>
            <a:ext cx="4694400" cy="7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sp>
        <p:nvSpPr>
          <p:cNvPr id="337" name="Google Shape;337;p1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8" name="Google Shape;338;p1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9" name="Google Shape;339;p1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0" name="Google Shape;340;p1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1" name="Google Shape;341;p1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2" name="Google Shape;342;p1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3" name="Google Shape;343;p1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4" name="Google Shape;344;p1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5" name="Google Shape;345;p1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6" name="Google Shape;346;p1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7" name="Google Shape;347;p1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8" name="Google Shape;348;p1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9" name="Google Shape;349;p1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0" name="Google Shape;350;p1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1" name="Google Shape;351;p19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2" name="Google Shape;352;p19"/>
          <p:cNvSpPr txBox="1"/>
          <p:nvPr>
            <p:ph hasCustomPrompt="1" idx="2" type="title"/>
          </p:nvPr>
        </p:nvSpPr>
        <p:spPr>
          <a:xfrm flipH="1">
            <a:off x="2091200" y="2372263"/>
            <a:ext cx="1215000" cy="4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3" name="Google Shape;353;p19"/>
          <p:cNvSpPr txBox="1"/>
          <p:nvPr>
            <p:ph idx="3" type="body"/>
          </p:nvPr>
        </p:nvSpPr>
        <p:spPr>
          <a:xfrm>
            <a:off x="3739600" y="3164425"/>
            <a:ext cx="4694400" cy="7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sp>
        <p:nvSpPr>
          <p:cNvPr id="354" name="Google Shape;354;p19"/>
          <p:cNvSpPr txBox="1"/>
          <p:nvPr>
            <p:ph hasCustomPrompt="1" idx="4" type="title"/>
          </p:nvPr>
        </p:nvSpPr>
        <p:spPr>
          <a:xfrm flipH="1">
            <a:off x="2524600" y="3309175"/>
            <a:ext cx="1215000" cy="4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5" name="Google Shape;355;p19"/>
          <p:cNvSpPr txBox="1"/>
          <p:nvPr>
            <p:ph idx="5" type="subTitle"/>
          </p:nvPr>
        </p:nvSpPr>
        <p:spPr>
          <a:xfrm>
            <a:off x="1672200" y="1245150"/>
            <a:ext cx="5922000" cy="5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9_1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0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0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0"/>
          <p:cNvSpPr txBox="1"/>
          <p:nvPr>
            <p:ph idx="1" type="subTitle"/>
          </p:nvPr>
        </p:nvSpPr>
        <p:spPr>
          <a:xfrm>
            <a:off x="1667256" y="2355825"/>
            <a:ext cx="2891100" cy="156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0" name="Google Shape;360;p20"/>
          <p:cNvSpPr txBox="1"/>
          <p:nvPr>
            <p:ph type="title"/>
          </p:nvPr>
        </p:nvSpPr>
        <p:spPr>
          <a:xfrm>
            <a:off x="1121875" y="1183920"/>
            <a:ext cx="28911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1" name="Google Shape;361;p20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2" name="Google Shape;362;p20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3" name="Google Shape;363;p20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4" name="Google Shape;364;p20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5" name="Google Shape;365;p20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6" name="Google Shape;366;p20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7" name="Google Shape;367;p20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8" name="Google Shape;368;p20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9" name="Google Shape;369;p20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0" name="Google Shape;370;p20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1" name="Google Shape;371;p20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2" name="Google Shape;372;p20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3" name="Google Shape;373;p20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4" name="Google Shape;374;p20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 txBox="1"/>
          <p:nvPr>
            <p:ph hasCustomPrompt="1"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/>
          <p:nvPr>
            <p:ph idx="2" type="title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" name="Google Shape;33;p3"/>
          <p:cNvSpPr txBox="1"/>
          <p:nvPr>
            <p:ph idx="1" type="subTitle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9_1_1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1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9" name="Google Shape;379;p2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0" name="Google Shape;380;p2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1" name="Google Shape;381;p2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2" name="Google Shape;382;p2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3" name="Google Shape;383;p2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4" name="Google Shape;384;p2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5" name="Google Shape;385;p2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6" name="Google Shape;386;p2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7" name="Google Shape;387;p2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8" name="Google Shape;388;p2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9" name="Google Shape;389;p2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0" name="Google Shape;390;p2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1" name="Google Shape;391;p2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2" name="Google Shape;392;p21"/>
          <p:cNvSpPr txBox="1"/>
          <p:nvPr>
            <p:ph idx="1" type="body"/>
          </p:nvPr>
        </p:nvSpPr>
        <p:spPr>
          <a:xfrm>
            <a:off x="2090500" y="1956600"/>
            <a:ext cx="5111400" cy="21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∗"/>
              <a:defRPr sz="2000">
                <a:solidFill>
                  <a:schemeClr val="accent3"/>
                </a:solidFill>
              </a:defRPr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 sz="1200">
                <a:solidFill>
                  <a:schemeClr val="accent3"/>
                </a:solidFill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93" name="Google Shape;393;p21"/>
          <p:cNvSpPr txBox="1"/>
          <p:nvPr>
            <p:ph idx="2" type="subTitle"/>
          </p:nvPr>
        </p:nvSpPr>
        <p:spPr>
          <a:xfrm>
            <a:off x="1676975" y="1309850"/>
            <a:ext cx="54507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94" name="Google Shape;394;p21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2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2"/>
          <p:cNvSpPr txBox="1"/>
          <p:nvPr>
            <p:ph type="ctrTitle"/>
          </p:nvPr>
        </p:nvSpPr>
        <p:spPr>
          <a:xfrm>
            <a:off x="1139125" y="582056"/>
            <a:ext cx="3064500" cy="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99" name="Google Shape;399;p22"/>
          <p:cNvSpPr txBox="1"/>
          <p:nvPr>
            <p:ph idx="1" type="subTitle"/>
          </p:nvPr>
        </p:nvSpPr>
        <p:spPr>
          <a:xfrm>
            <a:off x="2064825" y="1695725"/>
            <a:ext cx="3720600" cy="7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0" name="Google Shape;400;p22"/>
          <p:cNvSpPr txBox="1"/>
          <p:nvPr>
            <p:ph idx="2" type="subTitle"/>
          </p:nvPr>
        </p:nvSpPr>
        <p:spPr>
          <a:xfrm>
            <a:off x="1570575" y="1261025"/>
            <a:ext cx="4572000" cy="43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1" name="Google Shape;401;p2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2" name="Google Shape;402;p2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3" name="Google Shape;403;p2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4" name="Google Shape;404;p2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5" name="Google Shape;405;p2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6" name="Google Shape;406;p2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7" name="Google Shape;407;p2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8" name="Google Shape;408;p2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9" name="Google Shape;409;p2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0" name="Google Shape;410;p2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1" name="Google Shape;411;p2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2" name="Google Shape;412;p2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3" name="Google Shape;413;p2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4" name="Google Shape;414;p2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5" name="Google Shape;415;p22"/>
          <p:cNvSpPr txBox="1"/>
          <p:nvPr/>
        </p:nvSpPr>
        <p:spPr>
          <a:xfrm>
            <a:off x="2912425" y="3087263"/>
            <a:ext cx="44181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including icons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 u="sng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9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 1">
  <p:cSld name="CUSTOM_9_2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4"/>
          <p:cNvSpPr txBox="1"/>
          <p:nvPr>
            <p:ph idx="1" type="body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∗"/>
              <a:defRPr sz="10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" name="Google Shape;54;p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" name="Google Shape;55;p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" name="Google Shape;56;p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" name="Google Shape;57;p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" name="Google Shape;58;p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" name="Google Shape;59;p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" name="Google Shape;60;p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" name="Google Shape;61;p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" name="Google Shape;62;p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5"/>
          <p:cNvSpPr txBox="1"/>
          <p:nvPr>
            <p:ph idx="1" type="subTitle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1" name="Google Shape;71;p5"/>
          <p:cNvSpPr txBox="1"/>
          <p:nvPr>
            <p:ph idx="2" type="subTitle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2" name="Google Shape;72;p5"/>
          <p:cNvSpPr txBox="1"/>
          <p:nvPr>
            <p:ph idx="3" type="subTitle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" name="Google Shape;73;p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" name="Google Shape;74;p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" name="Google Shape;75;p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" name="Google Shape;76;p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7" name="Google Shape;77;p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5"/>
          <p:cNvSpPr txBox="1"/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 txBox="1"/>
          <p:nvPr>
            <p:ph idx="1" type="subTitle"/>
          </p:nvPr>
        </p:nvSpPr>
        <p:spPr>
          <a:xfrm>
            <a:off x="1674500" y="2736550"/>
            <a:ext cx="3627600" cy="10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0" name="Google Shape;110;p7"/>
          <p:cNvSpPr txBox="1"/>
          <p:nvPr>
            <p:ph type="title"/>
          </p:nvPr>
        </p:nvSpPr>
        <p:spPr>
          <a:xfrm>
            <a:off x="1154275" y="1137700"/>
            <a:ext cx="3969900" cy="142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" name="Google Shape;111;p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2" name="Google Shape;112;p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3" name="Google Shape;113;p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4" name="Google Shape;114;p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5" name="Google Shape;115;p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6" name="Google Shape;116;p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7" name="Google Shape;117;p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8" name="Google Shape;118;p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9" name="Google Shape;119;p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0" name="Google Shape;120;p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1" name="Google Shape;121;p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2" name="Google Shape;122;p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3" name="Google Shape;123;p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4" name="Google Shape;124;p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"/>
          <p:cNvSpPr txBox="1"/>
          <p:nvPr>
            <p:ph type="title"/>
          </p:nvPr>
        </p:nvSpPr>
        <p:spPr>
          <a:xfrm>
            <a:off x="2673350" y="1194150"/>
            <a:ext cx="4281300" cy="16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9" name="Google Shape;129;p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0" name="Google Shape;130;p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1" name="Google Shape;131;p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2" name="Google Shape;132;p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3" name="Google Shape;133;p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4" name="Google Shape;134;p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5" name="Google Shape;135;p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6" name="Google Shape;136;p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7" name="Google Shape;137;p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8" name="Google Shape;138;p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0" name="Google Shape;140;p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1" name="Google Shape;141;p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2" name="Google Shape;142;p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"/>
          <p:cNvSpPr txBox="1"/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7" name="Google Shape;147;p9"/>
          <p:cNvSpPr txBox="1"/>
          <p:nvPr>
            <p:ph idx="1" type="subTitle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8" name="Google Shape;148;p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0" name="Google Shape;150;p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1" name="Google Shape;151;p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4" name="Google Shape;154;p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/>
          <p:nvPr>
            <p:ph type="title"/>
          </p:nvPr>
        </p:nvSpPr>
        <p:spPr>
          <a:xfrm>
            <a:off x="710125" y="542575"/>
            <a:ext cx="3861900" cy="14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5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create.kahoot.it/share/text-mining/b6d7ecb6-1d5a-4097-b80a-bea0841d6111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5"/>
          <p:cNvSpPr txBox="1"/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Mining</a:t>
            </a:r>
            <a:r>
              <a:rPr lang="en"/>
              <a:t> </a:t>
            </a:r>
            <a:r>
              <a:rPr lang="en">
                <a:solidFill>
                  <a:schemeClr val="accent2"/>
                </a:solidFill>
              </a:rPr>
              <a:t>‘Project</a:t>
            </a:r>
            <a:r>
              <a:rPr lang="en">
                <a:solidFill>
                  <a:schemeClr val="accent2"/>
                </a:solidFill>
              </a:rPr>
              <a:t>’ </a:t>
            </a:r>
            <a:r>
              <a:rPr lang="en">
                <a:solidFill>
                  <a:schemeClr val="accent3"/>
                </a:solidFill>
              </a:rPr>
              <a:t>{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55" name="Google Shape;455;p25"/>
          <p:cNvSpPr txBox="1"/>
          <p:nvPr>
            <p:ph idx="1" type="subTitle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Claudio Creis , Davide Convertino</a:t>
            </a:r>
            <a:r>
              <a:rPr lang="en"/>
              <a:t> &gt;</a:t>
            </a:r>
            <a:endParaRPr/>
          </a:p>
        </p:txBody>
      </p:sp>
      <p:sp>
        <p:nvSpPr>
          <p:cNvPr id="456" name="Google Shape;456;p25"/>
          <p:cNvSpPr txBox="1"/>
          <p:nvPr>
            <p:ph idx="2" type="subTitle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[</a:t>
            </a:r>
            <a:r>
              <a:rPr lang="en">
                <a:solidFill>
                  <a:schemeClr val="accent1"/>
                </a:solidFill>
              </a:rPr>
              <a:t>Rap Lyrics Generator</a:t>
            </a:r>
            <a:r>
              <a:rPr lang="en">
                <a:solidFill>
                  <a:schemeClr val="accent6"/>
                </a:solidFill>
              </a:rPr>
              <a:t>] 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457" name="Google Shape;457;p25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58" name="Google Shape;458;p25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59" name="Google Shape;459;p25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4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</a:t>
            </a:r>
            <a:r>
              <a:rPr lang="en">
                <a:solidFill>
                  <a:schemeClr val="accent2"/>
                </a:solidFill>
              </a:rPr>
              <a:t>‘Journey’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588" name="Google Shape;588;p34"/>
          <p:cNvSpPr txBox="1"/>
          <p:nvPr/>
        </p:nvSpPr>
        <p:spPr>
          <a:xfrm>
            <a:off x="1084825" y="3954425"/>
            <a:ext cx="50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28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9" name="Google Shape;589;p34"/>
          <p:cNvSpPr txBox="1"/>
          <p:nvPr/>
        </p:nvSpPr>
        <p:spPr>
          <a:xfrm>
            <a:off x="1630375" y="1261475"/>
            <a:ext cx="33270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The rhyme problem</a:t>
            </a:r>
            <a:endParaRPr sz="200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0" name="Google Shape;590;p34"/>
          <p:cNvSpPr txBox="1"/>
          <p:nvPr/>
        </p:nvSpPr>
        <p:spPr>
          <a:xfrm>
            <a:off x="4661975" y="1261750"/>
            <a:ext cx="44322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At the beginning we did not know </a:t>
            </a: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how</a:t>
            </a: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to make rhymes or where to put them in the code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1" name="Google Shape;591;p34"/>
          <p:cNvSpPr txBox="1"/>
          <p:nvPr/>
        </p:nvSpPr>
        <p:spPr>
          <a:xfrm>
            <a:off x="2068425" y="1984000"/>
            <a:ext cx="36222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Building a new model</a:t>
            </a:r>
            <a:endParaRPr sz="20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2" name="Google Shape;592;p34"/>
          <p:cNvSpPr txBox="1"/>
          <p:nvPr/>
        </p:nvSpPr>
        <p:spPr>
          <a:xfrm>
            <a:off x="5331750" y="1984158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We built a new model (RNN and Markov) and a new dataset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3" name="Google Shape;593;p34"/>
          <p:cNvSpPr txBox="1"/>
          <p:nvPr/>
        </p:nvSpPr>
        <p:spPr>
          <a:xfrm>
            <a:off x="2505725" y="2706550"/>
            <a:ext cx="26598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Model Problems</a:t>
            </a:r>
            <a:endParaRPr sz="20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4" name="Google Shape;594;p34"/>
          <p:cNvSpPr txBox="1"/>
          <p:nvPr/>
        </p:nvSpPr>
        <p:spPr>
          <a:xfrm>
            <a:off x="5003425" y="2706642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The model did not use the trained model to generate the Lyrics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5" name="Google Shape;595;p34"/>
          <p:cNvSpPr txBox="1"/>
          <p:nvPr/>
        </p:nvSpPr>
        <p:spPr>
          <a:xfrm>
            <a:off x="2924775" y="3429125"/>
            <a:ext cx="22953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Changing everything</a:t>
            </a:r>
            <a:endParaRPr sz="2000">
              <a:solidFill>
                <a:schemeClr val="accen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6" name="Google Shape;596;p34"/>
          <p:cNvSpPr txBox="1"/>
          <p:nvPr/>
        </p:nvSpPr>
        <p:spPr>
          <a:xfrm>
            <a:off x="4848025" y="3429150"/>
            <a:ext cx="41367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Given how slow the model was and the problem we had, we changed the model again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97" name="Google Shape;597;p34"/>
          <p:cNvCxnSpPr/>
          <p:nvPr/>
        </p:nvCxnSpPr>
        <p:spPr>
          <a:xfrm>
            <a:off x="1337875" y="1154900"/>
            <a:ext cx="0" cy="27786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8" name="Google Shape;598;p34"/>
          <p:cNvCxnSpPr>
            <a:stCxn id="599" idx="2"/>
            <a:endCxn id="589" idx="1"/>
          </p:cNvCxnSpPr>
          <p:nvPr/>
        </p:nvCxnSpPr>
        <p:spPr>
          <a:xfrm>
            <a:off x="1337875" y="1553675"/>
            <a:ext cx="2925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0" name="Google Shape;600;p34"/>
          <p:cNvCxnSpPr/>
          <p:nvPr/>
        </p:nvCxnSpPr>
        <p:spPr>
          <a:xfrm>
            <a:off x="1337875" y="2276200"/>
            <a:ext cx="6984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1" name="Google Shape;601;p34"/>
          <p:cNvSpPr/>
          <p:nvPr/>
        </p:nvSpPr>
        <p:spPr>
          <a:xfrm>
            <a:off x="1280125" y="2218446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2" name="Google Shape;602;p34"/>
          <p:cNvCxnSpPr/>
          <p:nvPr/>
        </p:nvCxnSpPr>
        <p:spPr>
          <a:xfrm>
            <a:off x="1337875" y="2998763"/>
            <a:ext cx="1152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3" name="Google Shape;603;p34"/>
          <p:cNvSpPr/>
          <p:nvPr/>
        </p:nvSpPr>
        <p:spPr>
          <a:xfrm>
            <a:off x="1280125" y="2941004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4" name="Google Shape;604;p34"/>
          <p:cNvCxnSpPr/>
          <p:nvPr/>
        </p:nvCxnSpPr>
        <p:spPr>
          <a:xfrm>
            <a:off x="1337875" y="3721325"/>
            <a:ext cx="1587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5" name="Google Shape;605;p34"/>
          <p:cNvSpPr/>
          <p:nvPr/>
        </p:nvSpPr>
        <p:spPr>
          <a:xfrm>
            <a:off x="1280125" y="3663563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35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listening to us</a:t>
            </a:r>
            <a:r>
              <a:rPr lang="en">
                <a:solidFill>
                  <a:schemeClr val="accent2"/>
                </a:solidFill>
              </a:rPr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611" name="Google Shape;611;p35"/>
          <p:cNvSpPr txBox="1"/>
          <p:nvPr>
            <p:ph idx="2" type="subTitle"/>
          </p:nvPr>
        </p:nvSpPr>
        <p:spPr>
          <a:xfrm>
            <a:off x="2090500" y="1956600"/>
            <a:ext cx="5450700" cy="103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Claudio Creis,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Davide Convertino,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Amsterdam University College (AUC)</a:t>
            </a:r>
            <a:endParaRPr/>
          </a:p>
        </p:txBody>
      </p:sp>
      <p:grpSp>
        <p:nvGrpSpPr>
          <p:cNvPr id="612" name="Google Shape;612;p35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613" name="Google Shape;613;p35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614" name="Google Shape;614;p35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15" name="Google Shape;615;p35"/>
          <p:cNvSpPr txBox="1"/>
          <p:nvPr/>
        </p:nvSpPr>
        <p:spPr>
          <a:xfrm>
            <a:off x="1786075" y="1152525"/>
            <a:ext cx="4723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‘Do you have any questions?’</a:t>
            </a:r>
            <a:endParaRPr sz="2000">
              <a:solidFill>
                <a:schemeClr val="accen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36"/>
          <p:cNvSpPr txBox="1"/>
          <p:nvPr>
            <p:ph idx="1" type="body"/>
          </p:nvPr>
        </p:nvSpPr>
        <p:spPr>
          <a:xfrm>
            <a:off x="1745625" y="1123900"/>
            <a:ext cx="6580500" cy="34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Dolphin, R. (2021, March 26). </a:t>
            </a:r>
            <a:r>
              <a:rPr i="1" lang="en" sz="12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LSTM Networks | A Detailed Explanation</a:t>
            </a:r>
            <a:r>
              <a:rPr lang="en" sz="12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Medium. https://towardsdatascience.com/lstm-networks-a-detailed-explanation-8fae6aefc7f9</a:t>
            </a:r>
            <a:endParaRPr sz="12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Markov Models for Text Analysis</a:t>
            </a:r>
            <a:r>
              <a:rPr lang="en" sz="12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(n.d.). Www.stat.purdue.edu. Retrieved June 2, 2022, from https://www.stat.purdue.edu/~mdw/CSOI/MarkovLab.html</a:t>
            </a:r>
            <a:endParaRPr sz="12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Potash, P., Romanov, A., &amp; Rumshisky, A. (2015). </a:t>
            </a:r>
            <a:r>
              <a:rPr i="1" lang="en" sz="12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GhostWriter: Using an LSTM for Automatic Rap Lyric Generation</a:t>
            </a:r>
            <a:r>
              <a:rPr lang="en" sz="12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(pp. 17–21). Association for Computational Linguistics. https://www.emnlp2015.org/proceedings/EMNLP/pdf/EMNLP221.pdf</a:t>
            </a:r>
            <a:endParaRPr sz="12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Potash, P., Romanov, A., &amp; Rumshisky, A. (2016). </a:t>
            </a:r>
            <a:r>
              <a:rPr i="1" lang="en" sz="12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Evaluating Creative Language Generation: The Case of Rap Lyric Ghostwriting</a:t>
            </a:r>
            <a:r>
              <a:rPr lang="en" sz="12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https://arxiv.org/pdf/1612.03205.pdf</a:t>
            </a:r>
            <a:endParaRPr sz="12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1" name="Google Shape;621;p36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6"/>
          <p:cNvSpPr txBox="1"/>
          <p:nvPr>
            <p:ph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65" name="Google Shape;465;p26"/>
          <p:cNvSpPr txBox="1"/>
          <p:nvPr>
            <p:ph idx="1" type="subTitle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LSTM model&gt;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Markov model</a:t>
            </a:r>
            <a:r>
              <a:rPr lang="en"/>
              <a:t>&gt;</a:t>
            </a:r>
            <a:endParaRPr/>
          </a:p>
        </p:txBody>
      </p:sp>
      <p:sp>
        <p:nvSpPr>
          <p:cNvPr id="466" name="Google Shape;466;p26"/>
          <p:cNvSpPr txBox="1"/>
          <p:nvPr>
            <p:ph idx="2" type="subTitle"/>
          </p:nvPr>
        </p:nvSpPr>
        <p:spPr>
          <a:xfrm>
            <a:off x="2332550" y="1436725"/>
            <a:ext cx="36864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Background</a:t>
            </a:r>
            <a:endParaRPr/>
          </a:p>
        </p:txBody>
      </p:sp>
      <p:sp>
        <p:nvSpPr>
          <p:cNvPr id="467" name="Google Shape;467;p26"/>
          <p:cNvSpPr txBox="1"/>
          <p:nvPr>
            <p:ph idx="3" type="title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r>
              <a:rPr lang="en"/>
              <a:t>2</a:t>
            </a:r>
            <a:endParaRPr/>
          </a:p>
        </p:txBody>
      </p:sp>
      <p:sp>
        <p:nvSpPr>
          <p:cNvPr id="468" name="Google Shape;468;p26"/>
          <p:cNvSpPr txBox="1"/>
          <p:nvPr>
            <p:ph idx="4" type="subTitle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New opportunities</a:t>
            </a:r>
            <a:r>
              <a:rPr lang="en"/>
              <a:t> &gt;</a:t>
            </a:r>
            <a:endParaRPr/>
          </a:p>
        </p:txBody>
      </p:sp>
      <p:sp>
        <p:nvSpPr>
          <p:cNvPr id="469" name="Google Shape;469;p26"/>
          <p:cNvSpPr txBox="1"/>
          <p:nvPr>
            <p:ph idx="5" type="subTitle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Findings</a:t>
            </a:r>
            <a:endParaRPr/>
          </a:p>
        </p:txBody>
      </p:sp>
      <p:sp>
        <p:nvSpPr>
          <p:cNvPr id="470" name="Google Shape;470;p26"/>
          <p:cNvSpPr txBox="1"/>
          <p:nvPr>
            <p:ph idx="6" type="title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71" name="Google Shape;471;p26"/>
          <p:cNvSpPr txBox="1"/>
          <p:nvPr>
            <p:ph idx="7" type="subTitle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FUN THINGS </a:t>
            </a:r>
            <a:r>
              <a:rPr lang="en"/>
              <a:t>&gt;</a:t>
            </a:r>
            <a:endParaRPr/>
          </a:p>
        </p:txBody>
      </p:sp>
      <p:sp>
        <p:nvSpPr>
          <p:cNvPr id="472" name="Google Shape;472;p26"/>
          <p:cNvSpPr txBox="1"/>
          <p:nvPr>
            <p:ph idx="8" type="subTitle"/>
          </p:nvPr>
        </p:nvSpPr>
        <p:spPr>
          <a:xfrm>
            <a:off x="5114975" y="3402975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Critical appraisal</a:t>
            </a:r>
            <a:endParaRPr/>
          </a:p>
        </p:txBody>
      </p:sp>
      <p:sp>
        <p:nvSpPr>
          <p:cNvPr id="473" name="Google Shape;473;p26"/>
          <p:cNvSpPr txBox="1"/>
          <p:nvPr>
            <p:ph idx="9"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 of the</a:t>
            </a:r>
            <a:r>
              <a:rPr lang="en"/>
              <a:t> </a:t>
            </a:r>
            <a:r>
              <a:rPr lang="en">
                <a:solidFill>
                  <a:schemeClr val="accent2"/>
                </a:solidFill>
              </a:rPr>
              <a:t>‘Presentation’</a:t>
            </a:r>
            <a:r>
              <a:rPr lang="en"/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474" name="Google Shape;474;p26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75" name="Google Shape;475;p26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76" name="Google Shape;476;p26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7"/>
          <p:cNvSpPr txBox="1"/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01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482" name="Google Shape;482;p27"/>
          <p:cNvSpPr txBox="1"/>
          <p:nvPr>
            <p:ph idx="2" type="title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</a:rPr>
              <a:t>[</a:t>
            </a:r>
            <a:r>
              <a:rPr lang="en" sz="5000">
                <a:solidFill>
                  <a:schemeClr val="accent1"/>
                </a:solidFill>
              </a:rPr>
              <a:t>Project Background</a:t>
            </a:r>
            <a:r>
              <a:rPr lang="en" sz="5000">
                <a:solidFill>
                  <a:schemeClr val="accent6"/>
                </a:solidFill>
              </a:rPr>
              <a:t>]</a:t>
            </a:r>
            <a:r>
              <a:rPr lang="en" sz="5000">
                <a:solidFill>
                  <a:schemeClr val="accent1"/>
                </a:solidFill>
              </a:rPr>
              <a:t> </a:t>
            </a:r>
            <a:endParaRPr sz="5000">
              <a:solidFill>
                <a:schemeClr val="accent3"/>
              </a:solidFill>
            </a:endParaRPr>
          </a:p>
        </p:txBody>
      </p:sp>
      <p:sp>
        <p:nvSpPr>
          <p:cNvPr id="483" name="Google Shape;483;p27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484" name="Google Shape;484;p27"/>
          <p:cNvCxnSpPr>
            <a:endCxn id="48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8"/>
          <p:cNvSpPr txBox="1"/>
          <p:nvPr>
            <p:ph type="title"/>
          </p:nvPr>
        </p:nvSpPr>
        <p:spPr>
          <a:xfrm flipH="1">
            <a:off x="1172099" y="373875"/>
            <a:ext cx="30345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LSTM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490" name="Google Shape;490;p28"/>
          <p:cNvSpPr txBox="1"/>
          <p:nvPr>
            <p:ph idx="2" type="title"/>
          </p:nvPr>
        </p:nvSpPr>
        <p:spPr>
          <a:xfrm>
            <a:off x="2549375" y="1550525"/>
            <a:ext cx="4967100" cy="266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[</a:t>
            </a:r>
            <a:r>
              <a:rPr lang="en">
                <a:solidFill>
                  <a:schemeClr val="accent1"/>
                </a:solidFill>
              </a:rPr>
              <a:t>How does it work?</a:t>
            </a:r>
            <a:r>
              <a:rPr lang="en">
                <a:solidFill>
                  <a:schemeClr val="accent6"/>
                </a:solidFill>
              </a:rPr>
              <a:t>]</a:t>
            </a:r>
            <a:endParaRPr>
              <a:solidFill>
                <a:schemeClr val="accent6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AutoNum type="arabicPeriod"/>
            </a:pPr>
            <a:r>
              <a:rPr lang="en" sz="1400">
                <a:solidFill>
                  <a:schemeClr val="accent6"/>
                </a:solidFill>
              </a:rPr>
              <a:t>[</a:t>
            </a:r>
            <a:r>
              <a:rPr lang="en" sz="1500">
                <a:solidFill>
                  <a:srgbClr val="F2F2F2"/>
                </a:solidFill>
              </a:rPr>
              <a:t>long short-term memory networks</a:t>
            </a:r>
            <a:r>
              <a:rPr lang="en" sz="1400">
                <a:solidFill>
                  <a:schemeClr val="accent6"/>
                </a:solidFill>
              </a:rPr>
              <a:t>]</a:t>
            </a:r>
            <a:endParaRPr sz="1400">
              <a:solidFill>
                <a:schemeClr val="accent6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AutoNum type="arabicPeriod"/>
            </a:pPr>
            <a:r>
              <a:rPr lang="en" sz="1400">
                <a:solidFill>
                  <a:schemeClr val="accent6"/>
                </a:solidFill>
              </a:rPr>
              <a:t>[Cell state]</a:t>
            </a:r>
            <a:endParaRPr sz="1400">
              <a:solidFill>
                <a:schemeClr val="accent6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AutoNum type="arabicPeriod"/>
            </a:pPr>
            <a:r>
              <a:rPr lang="en" sz="1400">
                <a:solidFill>
                  <a:schemeClr val="accent6"/>
                </a:solidFill>
              </a:rPr>
              <a:t>[Advantages to an RNN]</a:t>
            </a:r>
            <a:endParaRPr sz="14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[</a:t>
            </a:r>
            <a:r>
              <a:rPr lang="en">
                <a:solidFill>
                  <a:schemeClr val="accent1"/>
                </a:solidFill>
              </a:rPr>
              <a:t>How did we use it?</a:t>
            </a:r>
            <a:r>
              <a:rPr lang="en">
                <a:solidFill>
                  <a:schemeClr val="accent6"/>
                </a:solidFill>
              </a:rPr>
              <a:t>]</a:t>
            </a:r>
            <a:endParaRPr>
              <a:solidFill>
                <a:schemeClr val="accent6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AutoNum type="arabicPeriod"/>
            </a:pPr>
            <a:r>
              <a:rPr lang="en" sz="1400">
                <a:solidFill>
                  <a:schemeClr val="accent6"/>
                </a:solidFill>
              </a:rPr>
              <a:t>[Built a larger model]</a:t>
            </a:r>
            <a:endParaRPr sz="1400">
              <a:solidFill>
                <a:schemeClr val="accent6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AutoNum type="arabicPeriod"/>
            </a:pPr>
            <a:r>
              <a:rPr lang="en" sz="1400">
                <a:solidFill>
                  <a:schemeClr val="accent6"/>
                </a:solidFill>
              </a:rPr>
              <a:t>[Post-processing]</a:t>
            </a:r>
            <a:endParaRPr sz="14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91" name="Google Shape;491;p28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492" name="Google Shape;492;p28"/>
          <p:cNvCxnSpPr>
            <a:endCxn id="491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9"/>
          <p:cNvSpPr txBox="1"/>
          <p:nvPr>
            <p:ph type="title"/>
          </p:nvPr>
        </p:nvSpPr>
        <p:spPr>
          <a:xfrm flipH="1">
            <a:off x="1219400" y="586975"/>
            <a:ext cx="69204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The Markov Model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498" name="Google Shape;498;p29"/>
          <p:cNvSpPr txBox="1"/>
          <p:nvPr>
            <p:ph idx="2" type="title"/>
          </p:nvPr>
        </p:nvSpPr>
        <p:spPr>
          <a:xfrm>
            <a:off x="2605800" y="1846625"/>
            <a:ext cx="6305100" cy="159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[</a:t>
            </a:r>
            <a:r>
              <a:rPr lang="en">
                <a:solidFill>
                  <a:schemeClr val="accent1"/>
                </a:solidFill>
              </a:rPr>
              <a:t>How does it work?</a:t>
            </a:r>
            <a:r>
              <a:rPr lang="en">
                <a:solidFill>
                  <a:schemeClr val="accent6"/>
                </a:solidFill>
              </a:rPr>
              <a:t>]</a:t>
            </a:r>
            <a:endParaRPr>
              <a:solidFill>
                <a:schemeClr val="accent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2F2F2"/>
                </a:solidFill>
              </a:rPr>
              <a:t>The model predicts the probability that each letter or word occurs in a word or line</a:t>
            </a:r>
            <a:endParaRPr sz="15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[</a:t>
            </a:r>
            <a:r>
              <a:rPr lang="en">
                <a:solidFill>
                  <a:schemeClr val="accent1"/>
                </a:solidFill>
              </a:rPr>
              <a:t>How did we use it?</a:t>
            </a:r>
            <a:r>
              <a:rPr lang="en">
                <a:solidFill>
                  <a:schemeClr val="accent6"/>
                </a:solidFill>
              </a:rPr>
              <a:t>]</a:t>
            </a:r>
            <a:endParaRPr>
              <a:solidFill>
                <a:schemeClr val="accent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2F2F2"/>
                </a:solidFill>
              </a:rPr>
              <a:t>We combined it with our LSTM model to make rhymes with the lines we were generating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99" name="Google Shape;499;p29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0" name="Google Shape;500;p29"/>
          <p:cNvCxnSpPr>
            <a:endCxn id="499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0"/>
          <p:cNvSpPr txBox="1"/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02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06" name="Google Shape;506;p30"/>
          <p:cNvSpPr txBox="1"/>
          <p:nvPr>
            <p:ph idx="2" type="title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</a:rPr>
              <a:t>[</a:t>
            </a:r>
            <a:r>
              <a:rPr lang="en" sz="5000">
                <a:solidFill>
                  <a:schemeClr val="accent1"/>
                </a:solidFill>
              </a:rPr>
              <a:t>Key Findings</a:t>
            </a:r>
            <a:r>
              <a:rPr lang="en" sz="5000">
                <a:solidFill>
                  <a:schemeClr val="accent6"/>
                </a:solidFill>
              </a:rPr>
              <a:t>]</a:t>
            </a:r>
            <a:r>
              <a:rPr lang="en" sz="5000">
                <a:solidFill>
                  <a:schemeClr val="accent1"/>
                </a:solidFill>
              </a:rPr>
              <a:t> </a:t>
            </a:r>
            <a:endParaRPr sz="500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8" name="Google Shape;508;p30"/>
          <p:cNvCxnSpPr>
            <a:endCxn id="507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1"/>
          <p:cNvSpPr txBox="1"/>
          <p:nvPr>
            <p:ph idx="2" type="subTitle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Using two different Machine Learning Models to adapt to a more complex task such as generating lyrics with rhymes </a:t>
            </a:r>
            <a:r>
              <a:rPr lang="en"/>
              <a:t>&gt;</a:t>
            </a:r>
            <a:endParaRPr/>
          </a:p>
        </p:txBody>
      </p:sp>
      <p:sp>
        <p:nvSpPr>
          <p:cNvPr id="514" name="Google Shape;514;p31"/>
          <p:cNvSpPr txBox="1"/>
          <p:nvPr>
            <p:ph idx="1" type="subTitle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We expect the lyrics generated by the two models to be very similar and almost </a:t>
            </a:r>
            <a:r>
              <a:rPr lang="en"/>
              <a:t>indistinguishable</a:t>
            </a:r>
            <a:r>
              <a:rPr lang="en"/>
              <a:t> from human created lyrics</a:t>
            </a:r>
            <a:r>
              <a:rPr lang="en"/>
              <a:t>&gt;</a:t>
            </a:r>
            <a:endParaRPr/>
          </a:p>
        </p:txBody>
      </p:sp>
      <p:sp>
        <p:nvSpPr>
          <p:cNvPr id="515" name="Google Shape;515;p31"/>
          <p:cNvSpPr txBox="1"/>
          <p:nvPr>
            <p:ph idx="3" type="subTitle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2nd Key Finding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516" name="Google Shape;516;p31"/>
          <p:cNvSpPr txBox="1"/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1st Key Finding</a:t>
            </a:r>
            <a:r>
              <a:rPr lang="en">
                <a:solidFill>
                  <a:schemeClr val="accent6"/>
                </a:solidFill>
              </a:rPr>
              <a:t>{</a:t>
            </a:r>
            <a:r>
              <a:rPr lang="en"/>
              <a:t> </a:t>
            </a:r>
            <a:endParaRPr/>
          </a:p>
        </p:txBody>
      </p:sp>
      <p:grpSp>
        <p:nvGrpSpPr>
          <p:cNvPr id="517" name="Google Shape;517;p31"/>
          <p:cNvGrpSpPr/>
          <p:nvPr/>
        </p:nvGrpSpPr>
        <p:grpSpPr>
          <a:xfrm>
            <a:off x="1707884" y="1417701"/>
            <a:ext cx="320076" cy="320076"/>
            <a:chOff x="1562938" y="4248450"/>
            <a:chExt cx="475950" cy="475950"/>
          </a:xfrm>
        </p:grpSpPr>
        <p:sp>
          <p:nvSpPr>
            <p:cNvPr id="518" name="Google Shape;518;p31"/>
            <p:cNvSpPr/>
            <p:nvPr/>
          </p:nvSpPr>
          <p:spPr>
            <a:xfrm>
              <a:off x="1571938" y="4257450"/>
              <a:ext cx="457475" cy="290150"/>
            </a:xfrm>
            <a:custGeom>
              <a:rect b="b" l="l" r="r" t="t"/>
              <a:pathLst>
                <a:path extrusionOk="0" h="11606" w="18299">
                  <a:moveTo>
                    <a:pt x="740" y="1"/>
                  </a:moveTo>
                  <a:cubicBezTo>
                    <a:pt x="342" y="1"/>
                    <a:pt x="1" y="342"/>
                    <a:pt x="1" y="740"/>
                  </a:cubicBezTo>
                  <a:lnTo>
                    <a:pt x="1" y="11605"/>
                  </a:lnTo>
                  <a:lnTo>
                    <a:pt x="18299" y="11605"/>
                  </a:lnTo>
                  <a:lnTo>
                    <a:pt x="18299" y="740"/>
                  </a:lnTo>
                  <a:cubicBezTo>
                    <a:pt x="18299" y="342"/>
                    <a:pt x="17976" y="1"/>
                    <a:pt x="17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1"/>
            <p:cNvSpPr/>
            <p:nvPr/>
          </p:nvSpPr>
          <p:spPr>
            <a:xfrm>
              <a:off x="1611763" y="4294900"/>
              <a:ext cx="377825" cy="252700"/>
            </a:xfrm>
            <a:custGeom>
              <a:rect b="b" l="l" r="r" t="t"/>
              <a:pathLst>
                <a:path extrusionOk="0" h="10108" w="15113">
                  <a:moveTo>
                    <a:pt x="1" y="1"/>
                  </a:moveTo>
                  <a:lnTo>
                    <a:pt x="1" y="10107"/>
                  </a:lnTo>
                  <a:lnTo>
                    <a:pt x="15113" y="10107"/>
                  </a:lnTo>
                  <a:lnTo>
                    <a:pt x="15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1"/>
            <p:cNvSpPr/>
            <p:nvPr/>
          </p:nvSpPr>
          <p:spPr>
            <a:xfrm>
              <a:off x="1875338" y="4356050"/>
              <a:ext cx="73975" cy="92950"/>
            </a:xfrm>
            <a:custGeom>
              <a:rect b="b" l="l" r="r" t="t"/>
              <a:pathLst>
                <a:path extrusionOk="0" h="3718" w="2959">
                  <a:moveTo>
                    <a:pt x="0" y="1"/>
                  </a:moveTo>
                  <a:lnTo>
                    <a:pt x="0" y="3717"/>
                  </a:lnTo>
                  <a:lnTo>
                    <a:pt x="2958" y="371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1"/>
            <p:cNvSpPr/>
            <p:nvPr/>
          </p:nvSpPr>
          <p:spPr>
            <a:xfrm>
              <a:off x="1571938" y="4547575"/>
              <a:ext cx="457475" cy="167350"/>
            </a:xfrm>
            <a:custGeom>
              <a:rect b="b" l="l" r="r" t="t"/>
              <a:pathLst>
                <a:path extrusionOk="0" h="6694" w="18299">
                  <a:moveTo>
                    <a:pt x="1" y="0"/>
                  </a:moveTo>
                  <a:lnTo>
                    <a:pt x="1" y="2238"/>
                  </a:lnTo>
                  <a:cubicBezTo>
                    <a:pt x="1" y="2636"/>
                    <a:pt x="342" y="2977"/>
                    <a:pt x="740" y="2977"/>
                  </a:cubicBezTo>
                  <a:lnTo>
                    <a:pt x="7661" y="2977"/>
                  </a:lnTo>
                  <a:lnTo>
                    <a:pt x="7661" y="3717"/>
                  </a:lnTo>
                  <a:cubicBezTo>
                    <a:pt x="7661" y="4551"/>
                    <a:pt x="6998" y="5215"/>
                    <a:pt x="6182" y="5215"/>
                  </a:cubicBezTo>
                  <a:cubicBezTo>
                    <a:pt x="5348" y="5215"/>
                    <a:pt x="4684" y="5878"/>
                    <a:pt x="4684" y="6694"/>
                  </a:cubicBezTo>
                  <a:lnTo>
                    <a:pt x="13615" y="6694"/>
                  </a:lnTo>
                  <a:cubicBezTo>
                    <a:pt x="13615" y="5878"/>
                    <a:pt x="12952" y="5215"/>
                    <a:pt x="12136" y="5215"/>
                  </a:cubicBezTo>
                  <a:cubicBezTo>
                    <a:pt x="11302" y="5215"/>
                    <a:pt x="10638" y="4551"/>
                    <a:pt x="10638" y="3717"/>
                  </a:cubicBezTo>
                  <a:lnTo>
                    <a:pt x="10638" y="2977"/>
                  </a:lnTo>
                  <a:lnTo>
                    <a:pt x="17559" y="2977"/>
                  </a:lnTo>
                  <a:cubicBezTo>
                    <a:pt x="17976" y="2977"/>
                    <a:pt x="18299" y="2636"/>
                    <a:pt x="18299" y="2238"/>
                  </a:cubicBezTo>
                  <a:lnTo>
                    <a:pt x="18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1"/>
            <p:cNvSpPr/>
            <p:nvPr/>
          </p:nvSpPr>
          <p:spPr>
            <a:xfrm>
              <a:off x="1763463" y="4356050"/>
              <a:ext cx="74450" cy="92950"/>
            </a:xfrm>
            <a:custGeom>
              <a:rect b="b" l="l" r="r" t="t"/>
              <a:pathLst>
                <a:path extrusionOk="0" h="3718" w="2978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1"/>
            <p:cNvSpPr/>
            <p:nvPr/>
          </p:nvSpPr>
          <p:spPr>
            <a:xfrm>
              <a:off x="1652063" y="4356050"/>
              <a:ext cx="74450" cy="92950"/>
            </a:xfrm>
            <a:custGeom>
              <a:rect b="b" l="l" r="r" t="t"/>
              <a:pathLst>
                <a:path extrusionOk="0" h="3718" w="2978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1"/>
            <p:cNvSpPr/>
            <p:nvPr/>
          </p:nvSpPr>
          <p:spPr>
            <a:xfrm>
              <a:off x="1828413" y="4575450"/>
              <a:ext cx="21825" cy="18600"/>
            </a:xfrm>
            <a:custGeom>
              <a:rect b="b" l="l" r="r" t="t"/>
              <a:pathLst>
                <a:path extrusionOk="0" h="744" w="873">
                  <a:moveTo>
                    <a:pt x="384" y="0"/>
                  </a:moveTo>
                  <a:cubicBezTo>
                    <a:pt x="198" y="0"/>
                    <a:pt x="19" y="148"/>
                    <a:pt x="19" y="364"/>
                  </a:cubicBezTo>
                  <a:cubicBezTo>
                    <a:pt x="0" y="573"/>
                    <a:pt x="171" y="743"/>
                    <a:pt x="379" y="743"/>
                  </a:cubicBezTo>
                  <a:cubicBezTo>
                    <a:pt x="721" y="743"/>
                    <a:pt x="872" y="345"/>
                    <a:pt x="645" y="118"/>
                  </a:cubicBezTo>
                  <a:cubicBezTo>
                    <a:pt x="570" y="36"/>
                    <a:pt x="476" y="0"/>
                    <a:pt x="3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1"/>
            <p:cNvSpPr/>
            <p:nvPr/>
          </p:nvSpPr>
          <p:spPr>
            <a:xfrm>
              <a:off x="1562938" y="4248450"/>
              <a:ext cx="475950" cy="475950"/>
            </a:xfrm>
            <a:custGeom>
              <a:rect b="b" l="l" r="r" t="t"/>
              <a:pathLst>
                <a:path extrusionOk="0" h="19038" w="19038">
                  <a:moveTo>
                    <a:pt x="16687" y="2219"/>
                  </a:moveTo>
                  <a:lnTo>
                    <a:pt x="16687" y="11605"/>
                  </a:lnTo>
                  <a:lnTo>
                    <a:pt x="2333" y="11605"/>
                  </a:lnTo>
                  <a:lnTo>
                    <a:pt x="2333" y="2219"/>
                  </a:lnTo>
                  <a:close/>
                  <a:moveTo>
                    <a:pt x="17919" y="740"/>
                  </a:moveTo>
                  <a:cubicBezTo>
                    <a:pt x="18128" y="740"/>
                    <a:pt x="18279" y="911"/>
                    <a:pt x="18279" y="1100"/>
                  </a:cubicBezTo>
                  <a:lnTo>
                    <a:pt x="18279" y="11605"/>
                  </a:lnTo>
                  <a:lnTo>
                    <a:pt x="17426" y="11605"/>
                  </a:lnTo>
                  <a:lnTo>
                    <a:pt x="17426" y="1859"/>
                  </a:lnTo>
                  <a:cubicBezTo>
                    <a:pt x="17426" y="1650"/>
                    <a:pt x="17274" y="1480"/>
                    <a:pt x="17066" y="1480"/>
                  </a:cubicBezTo>
                  <a:lnTo>
                    <a:pt x="1954" y="1480"/>
                  </a:lnTo>
                  <a:cubicBezTo>
                    <a:pt x="1764" y="1480"/>
                    <a:pt x="1593" y="1650"/>
                    <a:pt x="1593" y="1859"/>
                  </a:cubicBezTo>
                  <a:lnTo>
                    <a:pt x="1593" y="11605"/>
                  </a:lnTo>
                  <a:lnTo>
                    <a:pt x="740" y="11605"/>
                  </a:lnTo>
                  <a:lnTo>
                    <a:pt x="740" y="1100"/>
                  </a:lnTo>
                  <a:cubicBezTo>
                    <a:pt x="740" y="911"/>
                    <a:pt x="911" y="740"/>
                    <a:pt x="1100" y="740"/>
                  </a:cubicBezTo>
                  <a:close/>
                  <a:moveTo>
                    <a:pt x="18279" y="12344"/>
                  </a:moveTo>
                  <a:lnTo>
                    <a:pt x="18279" y="14184"/>
                  </a:lnTo>
                  <a:cubicBezTo>
                    <a:pt x="18279" y="14392"/>
                    <a:pt x="18128" y="14563"/>
                    <a:pt x="17919" y="14563"/>
                  </a:cubicBezTo>
                  <a:lnTo>
                    <a:pt x="1100" y="14563"/>
                  </a:lnTo>
                  <a:cubicBezTo>
                    <a:pt x="911" y="14563"/>
                    <a:pt x="740" y="14392"/>
                    <a:pt x="740" y="14184"/>
                  </a:cubicBezTo>
                  <a:lnTo>
                    <a:pt x="740" y="12344"/>
                  </a:lnTo>
                  <a:close/>
                  <a:moveTo>
                    <a:pt x="10638" y="15321"/>
                  </a:moveTo>
                  <a:lnTo>
                    <a:pt x="10638" y="15682"/>
                  </a:lnTo>
                  <a:cubicBezTo>
                    <a:pt x="10619" y="16080"/>
                    <a:pt x="10752" y="16478"/>
                    <a:pt x="10998" y="16800"/>
                  </a:cubicBezTo>
                  <a:lnTo>
                    <a:pt x="8021" y="16800"/>
                  </a:lnTo>
                  <a:cubicBezTo>
                    <a:pt x="8268" y="16478"/>
                    <a:pt x="8401" y="16080"/>
                    <a:pt x="8401" y="15682"/>
                  </a:cubicBezTo>
                  <a:lnTo>
                    <a:pt x="8401" y="15321"/>
                  </a:lnTo>
                  <a:close/>
                  <a:moveTo>
                    <a:pt x="12496" y="17540"/>
                  </a:moveTo>
                  <a:cubicBezTo>
                    <a:pt x="12951" y="17540"/>
                    <a:pt x="13387" y="17843"/>
                    <a:pt x="13539" y="18279"/>
                  </a:cubicBezTo>
                  <a:lnTo>
                    <a:pt x="5480" y="18279"/>
                  </a:lnTo>
                  <a:cubicBezTo>
                    <a:pt x="5632" y="17843"/>
                    <a:pt x="6068" y="17540"/>
                    <a:pt x="6542" y="17540"/>
                  </a:cubicBezTo>
                  <a:close/>
                  <a:moveTo>
                    <a:pt x="1100" y="1"/>
                  </a:moveTo>
                  <a:cubicBezTo>
                    <a:pt x="494" y="1"/>
                    <a:pt x="1" y="494"/>
                    <a:pt x="1" y="1100"/>
                  </a:cubicBezTo>
                  <a:lnTo>
                    <a:pt x="1" y="14203"/>
                  </a:lnTo>
                  <a:cubicBezTo>
                    <a:pt x="1" y="14809"/>
                    <a:pt x="494" y="15321"/>
                    <a:pt x="1100" y="15321"/>
                  </a:cubicBezTo>
                  <a:lnTo>
                    <a:pt x="7661" y="15321"/>
                  </a:lnTo>
                  <a:lnTo>
                    <a:pt x="7661" y="15682"/>
                  </a:lnTo>
                  <a:cubicBezTo>
                    <a:pt x="7642" y="16307"/>
                    <a:pt x="7149" y="16800"/>
                    <a:pt x="6542" y="16800"/>
                  </a:cubicBezTo>
                  <a:cubicBezTo>
                    <a:pt x="5518" y="16800"/>
                    <a:pt x="4684" y="17635"/>
                    <a:pt x="4684" y="18659"/>
                  </a:cubicBezTo>
                  <a:cubicBezTo>
                    <a:pt x="4684" y="18867"/>
                    <a:pt x="4836" y="19038"/>
                    <a:pt x="5044" y="19038"/>
                  </a:cubicBezTo>
                  <a:lnTo>
                    <a:pt x="13975" y="19038"/>
                  </a:lnTo>
                  <a:cubicBezTo>
                    <a:pt x="14184" y="19038"/>
                    <a:pt x="14354" y="18867"/>
                    <a:pt x="14354" y="18659"/>
                  </a:cubicBezTo>
                  <a:cubicBezTo>
                    <a:pt x="14354" y="17635"/>
                    <a:pt x="13520" y="16800"/>
                    <a:pt x="12496" y="16800"/>
                  </a:cubicBezTo>
                  <a:cubicBezTo>
                    <a:pt x="11870" y="16800"/>
                    <a:pt x="11377" y="16307"/>
                    <a:pt x="11377" y="15682"/>
                  </a:cubicBezTo>
                  <a:lnTo>
                    <a:pt x="11377" y="15321"/>
                  </a:lnTo>
                  <a:lnTo>
                    <a:pt x="17919" y="15321"/>
                  </a:lnTo>
                  <a:cubicBezTo>
                    <a:pt x="18526" y="15321"/>
                    <a:pt x="19038" y="14809"/>
                    <a:pt x="19038" y="14203"/>
                  </a:cubicBezTo>
                  <a:lnTo>
                    <a:pt x="19038" y="1100"/>
                  </a:lnTo>
                  <a:cubicBezTo>
                    <a:pt x="19038" y="494"/>
                    <a:pt x="18526" y="1"/>
                    <a:pt x="179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1"/>
            <p:cNvSpPr/>
            <p:nvPr/>
          </p:nvSpPr>
          <p:spPr>
            <a:xfrm>
              <a:off x="1642588" y="4346575"/>
              <a:ext cx="92925" cy="111900"/>
            </a:xfrm>
            <a:custGeom>
              <a:rect b="b" l="l" r="r" t="t"/>
              <a:pathLst>
                <a:path extrusionOk="0" h="4476" w="3717">
                  <a:moveTo>
                    <a:pt x="2977" y="759"/>
                  </a:moveTo>
                  <a:lnTo>
                    <a:pt x="2977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79" y="1"/>
                  </a:moveTo>
                  <a:cubicBezTo>
                    <a:pt x="171" y="1"/>
                    <a:pt x="0" y="171"/>
                    <a:pt x="0" y="380"/>
                  </a:cubicBezTo>
                  <a:lnTo>
                    <a:pt x="0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1"/>
            <p:cNvSpPr/>
            <p:nvPr/>
          </p:nvSpPr>
          <p:spPr>
            <a:xfrm>
              <a:off x="1753988" y="4346575"/>
              <a:ext cx="93400" cy="111900"/>
            </a:xfrm>
            <a:custGeom>
              <a:rect b="b" l="l" r="r" t="t"/>
              <a:pathLst>
                <a:path extrusionOk="0" h="4476" w="3736">
                  <a:moveTo>
                    <a:pt x="2996" y="759"/>
                  </a:moveTo>
                  <a:lnTo>
                    <a:pt x="2996" y="3736"/>
                  </a:lnTo>
                  <a:lnTo>
                    <a:pt x="759" y="3736"/>
                  </a:lnTo>
                  <a:lnTo>
                    <a:pt x="759" y="759"/>
                  </a:lnTo>
                  <a:close/>
                  <a:moveTo>
                    <a:pt x="379" y="1"/>
                  </a:moveTo>
                  <a:cubicBezTo>
                    <a:pt x="171" y="1"/>
                    <a:pt x="19" y="171"/>
                    <a:pt x="19" y="380"/>
                  </a:cubicBezTo>
                  <a:lnTo>
                    <a:pt x="19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35" y="4305"/>
                    <a:pt x="3735" y="4096"/>
                  </a:cubicBezTo>
                  <a:lnTo>
                    <a:pt x="3735" y="380"/>
                  </a:lnTo>
                  <a:cubicBezTo>
                    <a:pt x="3735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1"/>
            <p:cNvSpPr/>
            <p:nvPr/>
          </p:nvSpPr>
          <p:spPr>
            <a:xfrm>
              <a:off x="1865838" y="4346575"/>
              <a:ext cx="92950" cy="111900"/>
            </a:xfrm>
            <a:custGeom>
              <a:rect b="b" l="l" r="r" t="t"/>
              <a:pathLst>
                <a:path extrusionOk="0" h="4476" w="3718">
                  <a:moveTo>
                    <a:pt x="2978" y="759"/>
                  </a:moveTo>
                  <a:lnTo>
                    <a:pt x="2978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80" y="1"/>
                  </a:moveTo>
                  <a:cubicBezTo>
                    <a:pt x="172" y="1"/>
                    <a:pt x="1" y="171"/>
                    <a:pt x="1" y="380"/>
                  </a:cubicBezTo>
                  <a:lnTo>
                    <a:pt x="1" y="4096"/>
                  </a:lnTo>
                  <a:cubicBezTo>
                    <a:pt x="1" y="4305"/>
                    <a:pt x="172" y="4476"/>
                    <a:pt x="380" y="4476"/>
                  </a:cubicBezTo>
                  <a:lnTo>
                    <a:pt x="3357" y="4476"/>
                  </a:lnTo>
                  <a:cubicBezTo>
                    <a:pt x="3547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47" y="1"/>
                    <a:pt x="3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1"/>
            <p:cNvSpPr/>
            <p:nvPr/>
          </p:nvSpPr>
          <p:spPr>
            <a:xfrm>
              <a:off x="1639738" y="4476950"/>
              <a:ext cx="99100" cy="18500"/>
            </a:xfrm>
            <a:custGeom>
              <a:rect b="b" l="l" r="r" t="t"/>
              <a:pathLst>
                <a:path extrusionOk="0" h="740" w="3964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1"/>
            <p:cNvSpPr/>
            <p:nvPr/>
          </p:nvSpPr>
          <p:spPr>
            <a:xfrm>
              <a:off x="1751138" y="4476950"/>
              <a:ext cx="99100" cy="18500"/>
            </a:xfrm>
            <a:custGeom>
              <a:rect b="b" l="l" r="r" t="t"/>
              <a:pathLst>
                <a:path extrusionOk="0" h="740" w="3964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1"/>
            <p:cNvSpPr/>
            <p:nvPr/>
          </p:nvSpPr>
          <p:spPr>
            <a:xfrm>
              <a:off x="1862538" y="4476950"/>
              <a:ext cx="99575" cy="18500"/>
            </a:xfrm>
            <a:custGeom>
              <a:rect b="b" l="l" r="r" t="t"/>
              <a:pathLst>
                <a:path extrusionOk="0" h="740" w="3983">
                  <a:moveTo>
                    <a:pt x="512" y="0"/>
                  </a:moveTo>
                  <a:cubicBezTo>
                    <a:pt x="0" y="0"/>
                    <a:pt x="0" y="740"/>
                    <a:pt x="512" y="740"/>
                  </a:cubicBezTo>
                  <a:lnTo>
                    <a:pt x="3489" y="740"/>
                  </a:lnTo>
                  <a:cubicBezTo>
                    <a:pt x="3982" y="740"/>
                    <a:pt x="3982" y="0"/>
                    <a:pt x="34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1"/>
            <p:cNvSpPr/>
            <p:nvPr/>
          </p:nvSpPr>
          <p:spPr>
            <a:xfrm>
              <a:off x="1751138" y="4575525"/>
              <a:ext cx="62125" cy="18525"/>
            </a:xfrm>
            <a:custGeom>
              <a:rect b="b" l="l" r="r" t="t"/>
              <a:pathLst>
                <a:path extrusionOk="0" h="741" w="2485">
                  <a:moveTo>
                    <a:pt x="493" y="1"/>
                  </a:moveTo>
                  <a:cubicBezTo>
                    <a:pt x="0" y="1"/>
                    <a:pt x="0" y="740"/>
                    <a:pt x="493" y="740"/>
                  </a:cubicBezTo>
                  <a:lnTo>
                    <a:pt x="1991" y="740"/>
                  </a:lnTo>
                  <a:cubicBezTo>
                    <a:pt x="2484" y="740"/>
                    <a:pt x="2484" y="1"/>
                    <a:pt x="19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3" name="Google Shape;533;p31"/>
          <p:cNvGrpSpPr/>
          <p:nvPr/>
        </p:nvGrpSpPr>
        <p:grpSpPr>
          <a:xfrm>
            <a:off x="1707878" y="3444511"/>
            <a:ext cx="320088" cy="260682"/>
            <a:chOff x="5899913" y="4248925"/>
            <a:chExt cx="639025" cy="524300"/>
          </a:xfrm>
        </p:grpSpPr>
        <p:sp>
          <p:nvSpPr>
            <p:cNvPr id="534" name="Google Shape;534;p31"/>
            <p:cNvSpPr/>
            <p:nvPr/>
          </p:nvSpPr>
          <p:spPr>
            <a:xfrm>
              <a:off x="5937363" y="4261725"/>
              <a:ext cx="564600" cy="399175"/>
            </a:xfrm>
            <a:custGeom>
              <a:rect b="b" l="l" r="r" t="t"/>
              <a:pathLst>
                <a:path extrusionOk="0" h="15967" w="22584">
                  <a:moveTo>
                    <a:pt x="1005" y="1"/>
                  </a:moveTo>
                  <a:cubicBezTo>
                    <a:pt x="455" y="1"/>
                    <a:pt x="0" y="437"/>
                    <a:pt x="19" y="986"/>
                  </a:cubicBezTo>
                  <a:lnTo>
                    <a:pt x="19" y="15966"/>
                  </a:lnTo>
                  <a:lnTo>
                    <a:pt x="22584" y="15966"/>
                  </a:lnTo>
                  <a:lnTo>
                    <a:pt x="22584" y="986"/>
                  </a:lnTo>
                  <a:cubicBezTo>
                    <a:pt x="22584" y="437"/>
                    <a:pt x="22128" y="1"/>
                    <a:pt x="215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1"/>
            <p:cNvSpPr/>
            <p:nvPr/>
          </p:nvSpPr>
          <p:spPr>
            <a:xfrm>
              <a:off x="6070088" y="4498750"/>
              <a:ext cx="299150" cy="112375"/>
            </a:xfrm>
            <a:custGeom>
              <a:rect b="b" l="l" r="r" t="t"/>
              <a:pathLst>
                <a:path extrusionOk="0" h="4495" w="11966">
                  <a:moveTo>
                    <a:pt x="2997" y="0"/>
                  </a:moveTo>
                  <a:lnTo>
                    <a:pt x="1" y="1498"/>
                  </a:lnTo>
                  <a:lnTo>
                    <a:pt x="5992" y="4494"/>
                  </a:lnTo>
                  <a:lnTo>
                    <a:pt x="11965" y="1498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1"/>
            <p:cNvSpPr/>
            <p:nvPr/>
          </p:nvSpPr>
          <p:spPr>
            <a:xfrm>
              <a:off x="6070088" y="4423850"/>
              <a:ext cx="299150" cy="112375"/>
            </a:xfrm>
            <a:custGeom>
              <a:rect b="b" l="l" r="r" t="t"/>
              <a:pathLst>
                <a:path extrusionOk="0" h="4495" w="11966">
                  <a:moveTo>
                    <a:pt x="2997" y="0"/>
                  </a:moveTo>
                  <a:lnTo>
                    <a:pt x="1" y="1517"/>
                  </a:lnTo>
                  <a:lnTo>
                    <a:pt x="5992" y="4494"/>
                  </a:lnTo>
                  <a:lnTo>
                    <a:pt x="11965" y="1517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rgbClr val="DBA0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1"/>
            <p:cNvSpPr/>
            <p:nvPr/>
          </p:nvSpPr>
          <p:spPr>
            <a:xfrm>
              <a:off x="6070088" y="4311975"/>
              <a:ext cx="299150" cy="149825"/>
            </a:xfrm>
            <a:custGeom>
              <a:rect b="b" l="l" r="r" t="t"/>
              <a:pathLst>
                <a:path extrusionOk="0" h="5993" w="11966">
                  <a:moveTo>
                    <a:pt x="5992" y="0"/>
                  </a:moveTo>
                  <a:lnTo>
                    <a:pt x="1" y="2996"/>
                  </a:lnTo>
                  <a:lnTo>
                    <a:pt x="5992" y="5992"/>
                  </a:lnTo>
                  <a:lnTo>
                    <a:pt x="11965" y="2977"/>
                  </a:lnTo>
                  <a:lnTo>
                    <a:pt x="59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1"/>
            <p:cNvSpPr/>
            <p:nvPr/>
          </p:nvSpPr>
          <p:spPr>
            <a:xfrm>
              <a:off x="5912713" y="4660875"/>
              <a:ext cx="613900" cy="100025"/>
            </a:xfrm>
            <a:custGeom>
              <a:rect b="b" l="l" r="r" t="t"/>
              <a:pathLst>
                <a:path extrusionOk="0" h="4001" w="24556">
                  <a:moveTo>
                    <a:pt x="0" y="0"/>
                  </a:moveTo>
                  <a:lnTo>
                    <a:pt x="0" y="1005"/>
                  </a:lnTo>
                  <a:cubicBezTo>
                    <a:pt x="0" y="2655"/>
                    <a:pt x="1347" y="4001"/>
                    <a:pt x="2996" y="4001"/>
                  </a:cubicBezTo>
                  <a:lnTo>
                    <a:pt x="21560" y="4001"/>
                  </a:lnTo>
                  <a:cubicBezTo>
                    <a:pt x="23209" y="4001"/>
                    <a:pt x="24556" y="2655"/>
                    <a:pt x="24556" y="1005"/>
                  </a:cubicBezTo>
                  <a:lnTo>
                    <a:pt x="245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1"/>
            <p:cNvSpPr/>
            <p:nvPr/>
          </p:nvSpPr>
          <p:spPr>
            <a:xfrm>
              <a:off x="6157313" y="4698300"/>
              <a:ext cx="29425" cy="25150"/>
            </a:xfrm>
            <a:custGeom>
              <a:rect b="b" l="l" r="r" t="t"/>
              <a:pathLst>
                <a:path extrusionOk="0" h="1006" w="1177">
                  <a:moveTo>
                    <a:pt x="498" y="1"/>
                  </a:moveTo>
                  <a:cubicBezTo>
                    <a:pt x="242" y="1"/>
                    <a:pt x="1" y="200"/>
                    <a:pt x="1" y="494"/>
                  </a:cubicBezTo>
                  <a:cubicBezTo>
                    <a:pt x="1" y="778"/>
                    <a:pt x="228" y="1006"/>
                    <a:pt x="494" y="1006"/>
                  </a:cubicBezTo>
                  <a:cubicBezTo>
                    <a:pt x="949" y="1006"/>
                    <a:pt x="1176" y="456"/>
                    <a:pt x="854" y="153"/>
                  </a:cubicBezTo>
                  <a:cubicBezTo>
                    <a:pt x="749" y="48"/>
                    <a:pt x="621" y="1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1"/>
            <p:cNvSpPr/>
            <p:nvPr/>
          </p:nvSpPr>
          <p:spPr>
            <a:xfrm>
              <a:off x="5899913" y="4248925"/>
              <a:ext cx="639025" cy="524300"/>
            </a:xfrm>
            <a:custGeom>
              <a:rect b="b" l="l" r="r" t="t"/>
              <a:pathLst>
                <a:path extrusionOk="0" h="20972" w="25561">
                  <a:moveTo>
                    <a:pt x="23077" y="1006"/>
                  </a:moveTo>
                  <a:cubicBezTo>
                    <a:pt x="23342" y="1006"/>
                    <a:pt x="23570" y="1233"/>
                    <a:pt x="23570" y="1498"/>
                  </a:cubicBezTo>
                  <a:lnTo>
                    <a:pt x="23570" y="15985"/>
                  </a:lnTo>
                  <a:lnTo>
                    <a:pt x="2010" y="15985"/>
                  </a:lnTo>
                  <a:lnTo>
                    <a:pt x="2010" y="1498"/>
                  </a:lnTo>
                  <a:cubicBezTo>
                    <a:pt x="2010" y="1233"/>
                    <a:pt x="2238" y="1006"/>
                    <a:pt x="2503" y="1006"/>
                  </a:cubicBezTo>
                  <a:close/>
                  <a:moveTo>
                    <a:pt x="24575" y="16971"/>
                  </a:moveTo>
                  <a:lnTo>
                    <a:pt x="24575" y="17483"/>
                  </a:lnTo>
                  <a:cubicBezTo>
                    <a:pt x="24575" y="18848"/>
                    <a:pt x="23456" y="19967"/>
                    <a:pt x="22072" y="19967"/>
                  </a:cubicBezTo>
                  <a:lnTo>
                    <a:pt x="3508" y="19967"/>
                  </a:lnTo>
                  <a:cubicBezTo>
                    <a:pt x="2124" y="19967"/>
                    <a:pt x="1005" y="18848"/>
                    <a:pt x="1005" y="17483"/>
                  </a:cubicBezTo>
                  <a:lnTo>
                    <a:pt x="1005" y="16971"/>
                  </a:lnTo>
                  <a:close/>
                  <a:moveTo>
                    <a:pt x="2503" y="1"/>
                  </a:moveTo>
                  <a:cubicBezTo>
                    <a:pt x="1688" y="1"/>
                    <a:pt x="1005" y="683"/>
                    <a:pt x="1005" y="1498"/>
                  </a:cubicBezTo>
                  <a:lnTo>
                    <a:pt x="1005" y="15985"/>
                  </a:lnTo>
                  <a:lnTo>
                    <a:pt x="512" y="15985"/>
                  </a:lnTo>
                  <a:cubicBezTo>
                    <a:pt x="228" y="15985"/>
                    <a:pt x="0" y="16194"/>
                    <a:pt x="0" y="16478"/>
                  </a:cubicBezTo>
                  <a:lnTo>
                    <a:pt x="0" y="17483"/>
                  </a:lnTo>
                  <a:cubicBezTo>
                    <a:pt x="19" y="19398"/>
                    <a:pt x="1574" y="20972"/>
                    <a:pt x="3508" y="20972"/>
                  </a:cubicBezTo>
                  <a:lnTo>
                    <a:pt x="22072" y="20972"/>
                  </a:lnTo>
                  <a:cubicBezTo>
                    <a:pt x="24006" y="20972"/>
                    <a:pt x="25561" y="19417"/>
                    <a:pt x="25561" y="17483"/>
                  </a:cubicBezTo>
                  <a:lnTo>
                    <a:pt x="25561" y="16478"/>
                  </a:lnTo>
                  <a:cubicBezTo>
                    <a:pt x="25561" y="16194"/>
                    <a:pt x="25352" y="15985"/>
                    <a:pt x="25068" y="15985"/>
                  </a:cubicBezTo>
                  <a:lnTo>
                    <a:pt x="24575" y="15985"/>
                  </a:lnTo>
                  <a:lnTo>
                    <a:pt x="24575" y="1498"/>
                  </a:lnTo>
                  <a:cubicBezTo>
                    <a:pt x="24575" y="683"/>
                    <a:pt x="23892" y="1"/>
                    <a:pt x="230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1"/>
            <p:cNvSpPr/>
            <p:nvPr/>
          </p:nvSpPr>
          <p:spPr>
            <a:xfrm>
              <a:off x="6202813" y="4698325"/>
              <a:ext cx="83475" cy="25125"/>
            </a:xfrm>
            <a:custGeom>
              <a:rect b="b" l="l" r="r" t="t"/>
              <a:pathLst>
                <a:path extrusionOk="0" h="1005" w="3339">
                  <a:moveTo>
                    <a:pt x="683" y="0"/>
                  </a:moveTo>
                  <a:cubicBezTo>
                    <a:pt x="1" y="0"/>
                    <a:pt x="1" y="1005"/>
                    <a:pt x="683" y="1005"/>
                  </a:cubicBezTo>
                  <a:lnTo>
                    <a:pt x="2674" y="1005"/>
                  </a:lnTo>
                  <a:cubicBezTo>
                    <a:pt x="3338" y="1005"/>
                    <a:pt x="3338" y="0"/>
                    <a:pt x="26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1"/>
            <p:cNvSpPr/>
            <p:nvPr/>
          </p:nvSpPr>
          <p:spPr>
            <a:xfrm>
              <a:off x="6054913" y="4299050"/>
              <a:ext cx="329500" cy="324400"/>
            </a:xfrm>
            <a:custGeom>
              <a:rect b="b" l="l" r="r" t="t"/>
              <a:pathLst>
                <a:path extrusionOk="0" h="12976" w="13180">
                  <a:moveTo>
                    <a:pt x="6599" y="1048"/>
                  </a:moveTo>
                  <a:lnTo>
                    <a:pt x="11454" y="3494"/>
                  </a:lnTo>
                  <a:lnTo>
                    <a:pt x="6599" y="5921"/>
                  </a:lnTo>
                  <a:lnTo>
                    <a:pt x="1707" y="3494"/>
                  </a:lnTo>
                  <a:lnTo>
                    <a:pt x="6599" y="1048"/>
                  </a:lnTo>
                  <a:close/>
                  <a:moveTo>
                    <a:pt x="9595" y="5561"/>
                  </a:moveTo>
                  <a:lnTo>
                    <a:pt x="11454" y="6490"/>
                  </a:lnTo>
                  <a:lnTo>
                    <a:pt x="6599" y="8917"/>
                  </a:lnTo>
                  <a:lnTo>
                    <a:pt x="1707" y="6509"/>
                  </a:lnTo>
                  <a:lnTo>
                    <a:pt x="3604" y="5561"/>
                  </a:lnTo>
                  <a:lnTo>
                    <a:pt x="6372" y="6945"/>
                  </a:lnTo>
                  <a:cubicBezTo>
                    <a:pt x="6429" y="6964"/>
                    <a:pt x="6505" y="6983"/>
                    <a:pt x="6599" y="6983"/>
                  </a:cubicBezTo>
                  <a:cubicBezTo>
                    <a:pt x="6675" y="6983"/>
                    <a:pt x="6751" y="6964"/>
                    <a:pt x="6808" y="6945"/>
                  </a:cubicBezTo>
                  <a:lnTo>
                    <a:pt x="9595" y="5561"/>
                  </a:lnTo>
                  <a:close/>
                  <a:moveTo>
                    <a:pt x="9595" y="8538"/>
                  </a:moveTo>
                  <a:lnTo>
                    <a:pt x="11454" y="9486"/>
                  </a:lnTo>
                  <a:lnTo>
                    <a:pt x="6599" y="11913"/>
                  </a:lnTo>
                  <a:lnTo>
                    <a:pt x="1707" y="9486"/>
                  </a:lnTo>
                  <a:lnTo>
                    <a:pt x="3585" y="8538"/>
                  </a:lnTo>
                  <a:lnTo>
                    <a:pt x="6372" y="9922"/>
                  </a:lnTo>
                  <a:cubicBezTo>
                    <a:pt x="6429" y="9960"/>
                    <a:pt x="6505" y="9979"/>
                    <a:pt x="6599" y="9979"/>
                  </a:cubicBezTo>
                  <a:cubicBezTo>
                    <a:pt x="6675" y="9979"/>
                    <a:pt x="6751" y="9960"/>
                    <a:pt x="6808" y="9922"/>
                  </a:cubicBezTo>
                  <a:lnTo>
                    <a:pt x="9595" y="8538"/>
                  </a:lnTo>
                  <a:close/>
                  <a:moveTo>
                    <a:pt x="6590" y="1"/>
                  </a:moveTo>
                  <a:cubicBezTo>
                    <a:pt x="6514" y="1"/>
                    <a:pt x="6438" y="15"/>
                    <a:pt x="6372" y="43"/>
                  </a:cubicBezTo>
                  <a:lnTo>
                    <a:pt x="380" y="3039"/>
                  </a:lnTo>
                  <a:cubicBezTo>
                    <a:pt x="209" y="3134"/>
                    <a:pt x="96" y="3305"/>
                    <a:pt x="96" y="3494"/>
                  </a:cubicBezTo>
                  <a:cubicBezTo>
                    <a:pt x="96" y="3684"/>
                    <a:pt x="209" y="3855"/>
                    <a:pt x="380" y="3930"/>
                  </a:cubicBezTo>
                  <a:lnTo>
                    <a:pt x="2485" y="4992"/>
                  </a:lnTo>
                  <a:lnTo>
                    <a:pt x="380" y="6035"/>
                  </a:lnTo>
                  <a:cubicBezTo>
                    <a:pt x="1" y="6225"/>
                    <a:pt x="1" y="6756"/>
                    <a:pt x="380" y="6926"/>
                  </a:cubicBezTo>
                  <a:lnTo>
                    <a:pt x="2485" y="7988"/>
                  </a:lnTo>
                  <a:lnTo>
                    <a:pt x="380" y="9031"/>
                  </a:lnTo>
                  <a:cubicBezTo>
                    <a:pt x="1" y="9221"/>
                    <a:pt x="1" y="9752"/>
                    <a:pt x="380" y="9922"/>
                  </a:cubicBezTo>
                  <a:lnTo>
                    <a:pt x="6372" y="12918"/>
                  </a:lnTo>
                  <a:cubicBezTo>
                    <a:pt x="6448" y="12956"/>
                    <a:pt x="6524" y="12975"/>
                    <a:pt x="6599" y="12975"/>
                  </a:cubicBezTo>
                  <a:cubicBezTo>
                    <a:pt x="6675" y="12975"/>
                    <a:pt x="6751" y="12956"/>
                    <a:pt x="6827" y="12918"/>
                  </a:cubicBezTo>
                  <a:lnTo>
                    <a:pt x="12800" y="9922"/>
                  </a:lnTo>
                  <a:cubicBezTo>
                    <a:pt x="13179" y="9752"/>
                    <a:pt x="13179" y="9221"/>
                    <a:pt x="12800" y="9031"/>
                  </a:cubicBezTo>
                  <a:lnTo>
                    <a:pt x="10714" y="7988"/>
                  </a:lnTo>
                  <a:lnTo>
                    <a:pt x="12800" y="6926"/>
                  </a:lnTo>
                  <a:cubicBezTo>
                    <a:pt x="13179" y="6756"/>
                    <a:pt x="13179" y="6225"/>
                    <a:pt x="12800" y="6035"/>
                  </a:cubicBezTo>
                  <a:lnTo>
                    <a:pt x="10714" y="4992"/>
                  </a:lnTo>
                  <a:lnTo>
                    <a:pt x="12800" y="3930"/>
                  </a:lnTo>
                  <a:cubicBezTo>
                    <a:pt x="12971" y="3855"/>
                    <a:pt x="13084" y="3684"/>
                    <a:pt x="13084" y="3494"/>
                  </a:cubicBezTo>
                  <a:cubicBezTo>
                    <a:pt x="13084" y="3305"/>
                    <a:pt x="12971" y="3134"/>
                    <a:pt x="12800" y="3039"/>
                  </a:cubicBezTo>
                  <a:lnTo>
                    <a:pt x="6808" y="43"/>
                  </a:lnTo>
                  <a:cubicBezTo>
                    <a:pt x="6742" y="15"/>
                    <a:pt x="6666" y="1"/>
                    <a:pt x="65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3" name="Google Shape;543;p31"/>
          <p:cNvGrpSpPr/>
          <p:nvPr/>
        </p:nvGrpSpPr>
        <p:grpSpPr>
          <a:xfrm>
            <a:off x="1614876" y="1364434"/>
            <a:ext cx="506092" cy="426611"/>
            <a:chOff x="1665363" y="1706700"/>
            <a:chExt cx="578325" cy="487500"/>
          </a:xfrm>
        </p:grpSpPr>
        <p:sp>
          <p:nvSpPr>
            <p:cNvPr id="544" name="Google Shape;544;p31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1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6" name="Google Shape;546;p31"/>
          <p:cNvGrpSpPr/>
          <p:nvPr/>
        </p:nvGrpSpPr>
        <p:grpSpPr>
          <a:xfrm>
            <a:off x="1614876" y="3361546"/>
            <a:ext cx="506092" cy="426611"/>
            <a:chOff x="1665363" y="1706700"/>
            <a:chExt cx="578325" cy="487500"/>
          </a:xfrm>
        </p:grpSpPr>
        <p:sp>
          <p:nvSpPr>
            <p:cNvPr id="547" name="Google Shape;547;p31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1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9" name="Google Shape;549;p31"/>
          <p:cNvGrpSpPr/>
          <p:nvPr/>
        </p:nvGrpSpPr>
        <p:grpSpPr>
          <a:xfrm>
            <a:off x="1084825" y="3203163"/>
            <a:ext cx="506100" cy="1366863"/>
            <a:chOff x="1084825" y="3203163"/>
            <a:chExt cx="506100" cy="1366863"/>
          </a:xfrm>
        </p:grpSpPr>
        <p:cxnSp>
          <p:nvCxnSpPr>
            <p:cNvPr id="550" name="Google Shape;550;p31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51" name="Google Shape;551;p31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grpSp>
        <p:nvGrpSpPr>
          <p:cNvPr id="552" name="Google Shape;552;p31"/>
          <p:cNvGrpSpPr/>
          <p:nvPr/>
        </p:nvGrpSpPr>
        <p:grpSpPr>
          <a:xfrm>
            <a:off x="1084825" y="1208049"/>
            <a:ext cx="506100" cy="1366863"/>
            <a:chOff x="1084825" y="3203163"/>
            <a:chExt cx="506100" cy="1366863"/>
          </a:xfrm>
        </p:grpSpPr>
        <p:cxnSp>
          <p:nvCxnSpPr>
            <p:cNvPr id="553" name="Google Shape;553;p31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54" name="Google Shape;554;p31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32"/>
          <p:cNvSpPr txBox="1"/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03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60" name="Google Shape;560;p32"/>
          <p:cNvSpPr txBox="1"/>
          <p:nvPr>
            <p:ph idx="2" type="title"/>
          </p:nvPr>
        </p:nvSpPr>
        <p:spPr>
          <a:xfrm>
            <a:off x="2633463" y="2371323"/>
            <a:ext cx="53772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[</a:t>
            </a:r>
            <a:r>
              <a:rPr lang="en">
                <a:solidFill>
                  <a:schemeClr val="accent1"/>
                </a:solidFill>
              </a:rPr>
              <a:t>Critical Appraisal and Relation to the topic</a:t>
            </a:r>
            <a:r>
              <a:rPr lang="en">
                <a:solidFill>
                  <a:schemeClr val="accent6"/>
                </a:solidFill>
              </a:rPr>
              <a:t>]</a:t>
            </a:r>
            <a:r>
              <a:rPr lang="en">
                <a:solidFill>
                  <a:schemeClr val="accent1"/>
                </a:solidFill>
              </a:rPr>
              <a:t>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61" name="Google Shape;561;p32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62" name="Google Shape;562;p32"/>
          <p:cNvCxnSpPr>
            <a:endCxn id="561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3"/>
          <p:cNvSpPr txBox="1"/>
          <p:nvPr>
            <p:ph type="title"/>
          </p:nvPr>
        </p:nvSpPr>
        <p:spPr>
          <a:xfrm>
            <a:off x="1121875" y="1183920"/>
            <a:ext cx="28911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Kahoot Time </a:t>
            </a:r>
            <a:r>
              <a:rPr lang="en">
                <a:solidFill>
                  <a:schemeClr val="accent3"/>
                </a:solidFill>
              </a:rPr>
              <a:t>{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68" name="Google Shape;568;p33"/>
          <p:cNvSpPr txBox="1"/>
          <p:nvPr>
            <p:ph idx="1" type="subTitle"/>
          </p:nvPr>
        </p:nvSpPr>
        <p:spPr>
          <a:xfrm>
            <a:off x="1667256" y="2355825"/>
            <a:ext cx="2891100" cy="156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 with us to find out how our project could have been better</a:t>
            </a:r>
            <a:endParaRPr/>
          </a:p>
        </p:txBody>
      </p:sp>
      <p:pic>
        <p:nvPicPr>
          <p:cNvPr id="569" name="Google Shape;569;p33"/>
          <p:cNvPicPr preferRelativeResize="0"/>
          <p:nvPr/>
        </p:nvPicPr>
        <p:blipFill rotWithShape="1">
          <a:blip r:embed="rId4">
            <a:alphaModFix/>
          </a:blip>
          <a:srcRect b="0" l="1295" r="1305" t="0"/>
          <a:stretch/>
        </p:blipFill>
        <p:spPr>
          <a:xfrm>
            <a:off x="5147992" y="1304555"/>
            <a:ext cx="3131950" cy="1808731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570" name="Google Shape;570;p33"/>
          <p:cNvGrpSpPr/>
          <p:nvPr/>
        </p:nvGrpSpPr>
        <p:grpSpPr>
          <a:xfrm>
            <a:off x="1084825" y="2246100"/>
            <a:ext cx="506100" cy="2323925"/>
            <a:chOff x="1084825" y="2246100"/>
            <a:chExt cx="506100" cy="2323925"/>
          </a:xfrm>
        </p:grpSpPr>
        <p:sp>
          <p:nvSpPr>
            <p:cNvPr id="571" name="Google Shape;571;p33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72" name="Google Shape;572;p33"/>
            <p:cNvCxnSpPr/>
            <p:nvPr/>
          </p:nvCxnSpPr>
          <p:spPr>
            <a:xfrm>
              <a:off x="1337875" y="2246100"/>
              <a:ext cx="0" cy="16875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73" name="Google Shape;573;p33"/>
          <p:cNvGrpSpPr/>
          <p:nvPr/>
        </p:nvGrpSpPr>
        <p:grpSpPr>
          <a:xfrm>
            <a:off x="4994678" y="1173377"/>
            <a:ext cx="3439196" cy="2775803"/>
            <a:chOff x="4994678" y="1173377"/>
            <a:chExt cx="3439196" cy="2775803"/>
          </a:xfrm>
        </p:grpSpPr>
        <p:grpSp>
          <p:nvGrpSpPr>
            <p:cNvPr id="574" name="Google Shape;574;p33"/>
            <p:cNvGrpSpPr/>
            <p:nvPr/>
          </p:nvGrpSpPr>
          <p:grpSpPr>
            <a:xfrm>
              <a:off x="4994678" y="1173377"/>
              <a:ext cx="3439196" cy="2775803"/>
              <a:chOff x="4572031" y="1415284"/>
              <a:chExt cx="2875341" cy="2319354"/>
            </a:xfrm>
          </p:grpSpPr>
          <p:grpSp>
            <p:nvGrpSpPr>
              <p:cNvPr id="575" name="Google Shape;575;p33"/>
              <p:cNvGrpSpPr/>
              <p:nvPr/>
            </p:nvGrpSpPr>
            <p:grpSpPr>
              <a:xfrm>
                <a:off x="4572031" y="1415284"/>
                <a:ext cx="2875341" cy="1993075"/>
                <a:chOff x="3665860" y="822037"/>
                <a:chExt cx="4758136" cy="3243937"/>
              </a:xfrm>
            </p:grpSpPr>
            <p:grpSp>
              <p:nvGrpSpPr>
                <p:cNvPr id="576" name="Google Shape;576;p33"/>
                <p:cNvGrpSpPr/>
                <p:nvPr/>
              </p:nvGrpSpPr>
              <p:grpSpPr>
                <a:xfrm>
                  <a:off x="3665860" y="822037"/>
                  <a:ext cx="4758136" cy="3243937"/>
                  <a:chOff x="518725" y="252435"/>
                  <a:chExt cx="6524250" cy="4448015"/>
                </a:xfrm>
              </p:grpSpPr>
              <p:sp>
                <p:nvSpPr>
                  <p:cNvPr id="577" name="Google Shape;577;p33"/>
                  <p:cNvSpPr/>
                  <p:nvPr/>
                </p:nvSpPr>
                <p:spPr>
                  <a:xfrm>
                    <a:off x="518725" y="4131625"/>
                    <a:ext cx="6524250" cy="568825"/>
                  </a:xfrm>
                  <a:custGeom>
                    <a:rect b="b" l="l" r="r" t="t"/>
                    <a:pathLst>
                      <a:path extrusionOk="0" h="22753" w="260970">
                        <a:moveTo>
                          <a:pt x="0" y="14846"/>
                        </a:moveTo>
                        <a:cubicBezTo>
                          <a:pt x="0" y="19169"/>
                          <a:pt x="4039" y="22753"/>
                          <a:pt x="8305" y="22753"/>
                        </a:cubicBezTo>
                        <a:lnTo>
                          <a:pt x="253120" y="22753"/>
                        </a:lnTo>
                        <a:cubicBezTo>
                          <a:pt x="257443" y="22696"/>
                          <a:pt x="260913" y="19169"/>
                          <a:pt x="260970" y="14846"/>
                        </a:cubicBezTo>
                        <a:lnTo>
                          <a:pt x="26097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cap="flat" cmpd="sng" w="9525">
                    <a:solidFill>
                      <a:schemeClr val="accent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accent3"/>
                      </a:solidFill>
                    </a:endParaRPr>
                  </a:p>
                </p:txBody>
              </p:sp>
              <p:sp>
                <p:nvSpPr>
                  <p:cNvPr id="578" name="Google Shape;578;p33"/>
                  <p:cNvSpPr/>
                  <p:nvPr/>
                </p:nvSpPr>
                <p:spPr>
                  <a:xfrm>
                    <a:off x="518725" y="252435"/>
                    <a:ext cx="6524250" cy="3893525"/>
                  </a:xfrm>
                  <a:custGeom>
                    <a:rect b="b" l="l" r="r" t="t"/>
                    <a:pathLst>
                      <a:path extrusionOk="0" h="155741" w="260970">
                        <a:moveTo>
                          <a:pt x="249594" y="9954"/>
                        </a:moveTo>
                        <a:lnTo>
                          <a:pt x="249594" y="144364"/>
                        </a:lnTo>
                        <a:lnTo>
                          <a:pt x="11376" y="144364"/>
                        </a:lnTo>
                        <a:lnTo>
                          <a:pt x="11376" y="9954"/>
                        </a:lnTo>
                        <a:close/>
                        <a:moveTo>
                          <a:pt x="8305" y="0"/>
                        </a:moveTo>
                        <a:cubicBezTo>
                          <a:pt x="4039" y="0"/>
                          <a:pt x="0" y="2844"/>
                          <a:pt x="0" y="7110"/>
                        </a:cubicBezTo>
                        <a:lnTo>
                          <a:pt x="0" y="155740"/>
                        </a:lnTo>
                        <a:lnTo>
                          <a:pt x="260970" y="155740"/>
                        </a:lnTo>
                        <a:lnTo>
                          <a:pt x="260970" y="7110"/>
                        </a:lnTo>
                        <a:cubicBezTo>
                          <a:pt x="260970" y="2844"/>
                          <a:pt x="257386" y="0"/>
                          <a:pt x="25312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cap="flat" cmpd="sng" w="9525">
                    <a:solidFill>
                      <a:schemeClr val="accent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accent3"/>
                      </a:solidFill>
                    </a:endParaRPr>
                  </a:p>
                </p:txBody>
              </p:sp>
            </p:grpSp>
            <p:sp>
              <p:nvSpPr>
                <p:cNvPr id="579" name="Google Shape;579;p33"/>
                <p:cNvSpPr/>
                <p:nvPr/>
              </p:nvSpPr>
              <p:spPr>
                <a:xfrm>
                  <a:off x="5947879" y="3778845"/>
                  <a:ext cx="194076" cy="166189"/>
                </a:xfrm>
                <a:custGeom>
                  <a:rect b="b" l="l" r="r" t="t"/>
                  <a:pathLst>
                    <a:path extrusionOk="0" h="9100" w="10627">
                      <a:moveTo>
                        <a:pt x="6092" y="0"/>
                      </a:moveTo>
                      <a:cubicBezTo>
                        <a:pt x="2020" y="0"/>
                        <a:pt x="0" y="4900"/>
                        <a:pt x="2881" y="7747"/>
                      </a:cubicBezTo>
                      <a:cubicBezTo>
                        <a:pt x="3804" y="8681"/>
                        <a:pt x="4944" y="9100"/>
                        <a:pt x="6063" y="9100"/>
                      </a:cubicBezTo>
                      <a:cubicBezTo>
                        <a:pt x="8391" y="9100"/>
                        <a:pt x="10627" y="7286"/>
                        <a:pt x="10627" y="4536"/>
                      </a:cubicBezTo>
                      <a:cubicBezTo>
                        <a:pt x="10627" y="2020"/>
                        <a:pt x="8608" y="0"/>
                        <a:pt x="6092" y="0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3"/>
                    </a:solidFill>
                  </a:endParaRPr>
                </a:p>
              </p:txBody>
            </p:sp>
          </p:grpSp>
          <p:sp>
            <p:nvSpPr>
              <p:cNvPr id="580" name="Google Shape;580;p33"/>
              <p:cNvSpPr/>
              <p:nvPr/>
            </p:nvSpPr>
            <p:spPr>
              <a:xfrm>
                <a:off x="5498909" y="3408365"/>
                <a:ext cx="1040944" cy="326273"/>
              </a:xfrm>
              <a:custGeom>
                <a:rect b="b" l="l" r="r" t="t"/>
                <a:pathLst>
                  <a:path extrusionOk="0" h="29125" w="94481">
                    <a:moveTo>
                      <a:pt x="79805" y="18317"/>
                    </a:moveTo>
                    <a:cubicBezTo>
                      <a:pt x="74117" y="12515"/>
                      <a:pt x="73889" y="1"/>
                      <a:pt x="73889" y="1"/>
                    </a:cubicBezTo>
                    <a:lnTo>
                      <a:pt x="20592" y="1"/>
                    </a:lnTo>
                    <a:cubicBezTo>
                      <a:pt x="20592" y="1"/>
                      <a:pt x="20364" y="12515"/>
                      <a:pt x="14676" y="18317"/>
                    </a:cubicBezTo>
                    <a:cubicBezTo>
                      <a:pt x="8931" y="24175"/>
                      <a:pt x="1" y="29124"/>
                      <a:pt x="15529" y="29124"/>
                    </a:cubicBezTo>
                    <a:lnTo>
                      <a:pt x="78952" y="29124"/>
                    </a:lnTo>
                    <a:cubicBezTo>
                      <a:pt x="94480" y="29124"/>
                      <a:pt x="85493" y="24175"/>
                      <a:pt x="79805" y="18317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3"/>
                  </a:solidFill>
                </a:endParaRPr>
              </a:p>
            </p:txBody>
          </p:sp>
        </p:grpSp>
        <p:cxnSp>
          <p:nvCxnSpPr>
            <p:cNvPr id="581" name="Google Shape;581;p33"/>
            <p:cNvCxnSpPr/>
            <p:nvPr/>
          </p:nvCxnSpPr>
          <p:spPr>
            <a:xfrm rot="10800000">
              <a:off x="5370275" y="3949180"/>
              <a:ext cx="2688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582" name="Google Shape;582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48000" y="1304550"/>
            <a:ext cx="3131949" cy="180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