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D79F603.xml" ContentType="application/vnd.ms-powerpoint.comments+xml"/>
  <Override PartName="/ppt/notesSlides/notesSlide2.xml" ContentType="application/vnd.openxmlformats-officedocument.presentationml.notesSlide+xml"/>
  <Override PartName="/ppt/comments/modernComment_10E_FF17D7D9.xml" ContentType="application/vnd.ms-powerpoint.comment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58" r:id="rId6"/>
    <p:sldId id="267" r:id="rId7"/>
    <p:sldId id="270" r:id="rId8"/>
    <p:sldId id="272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248A24-EE3B-CA91-C34E-609E24936238}" name="PASQUALE ANNUNZIATA" initials="PA" userId="S::pasq.annunziata@studenti.unina.it::7b532eea-f6be-4692-801a-ffbb01aad21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B_D79F6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C4350B-06FB-4144-B13E-9EE917A9274A}" authorId="{4D248A24-EE3B-CA91-C34E-609E24936238}" created="2024-06-06T18:57:44.025">
    <pc:sldMkLst xmlns:pc="http://schemas.microsoft.com/office/powerpoint/2013/main/command">
      <pc:docMk/>
      <pc:sldMk cId="226096643" sldId="267"/>
    </pc:sldMkLst>
    <p188:txBody>
      <a:bodyPr/>
      <a:lstStyle/>
      <a:p>
        <a:r>
          <a:rPr lang="it-IT"/>
          <a:t>PULIZIA SNEAKER PER GRAFICO KAMMI O LUMBERJACK</a:t>
        </a:r>
      </a:p>
    </p188:txBody>
  </p188:cm>
</p188:cmLst>
</file>

<file path=ppt/comments/modernComment_10E_FF17D7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8E1640-9AC2-428C-BF0E-E2258A6201F9}" authorId="{4D248A24-EE3B-CA91-C34E-609E24936238}" created="2024-06-06T18:58:05.534">
    <pc:sldMkLst xmlns:pc="http://schemas.microsoft.com/office/powerpoint/2013/main/command">
      <pc:docMk/>
      <pc:sldMk cId="4279752665" sldId="270"/>
    </pc:sldMkLst>
    <p188:txBody>
      <a:bodyPr/>
      <a:lstStyle/>
      <a:p>
        <a:r>
          <a:rPr lang="it-IT"/>
          <a:t>INSERIRE ESEMPIO OUTPUT ELENCO SOTTOTIPOLOGIE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83D30-0073-4A6D-892E-BA431210ED3D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E117D-2E37-44AB-B14A-E8389790AE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75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117D-2E37-44AB-B14A-E8389790AE8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50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117D-2E37-44AB-B14A-E8389790AE8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844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117D-2E37-44AB-B14A-E8389790AE8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6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D7F6A-FE2C-5989-F583-EB1ED0CC5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038660-58D1-A0FF-1AED-C6C37206A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30EB48-FC4E-8F6A-D486-BDA40715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3CD8A4-9A25-88FC-2DD5-BC8B15EF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3C8642-CB54-1FD1-D709-B1443161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9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CB579-4632-D3BE-CE8A-2EFE20F0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0AF56B-8D05-32E4-459C-D6D53506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3A0796-EF6B-9A78-BBCA-279D7141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03EFC-FBB7-6B1A-8168-3BB283A7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5741B2-411F-9C5F-C3B9-9426757D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B17B0E-95A8-2C95-773D-61ED62CC6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1B4F81-C2E9-448D-7841-3B35BFE66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0DA4B3-8177-3B56-D1F9-6BBFEB2B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32B25B-C2CF-236C-4613-9916AACD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9F75EF-264C-62C7-6E6B-467F7D70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5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6667-5B78-84EE-44D2-2E31F8FA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C7614-6C18-08F1-A6B1-5468FC3E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1EF829-A7BD-A239-8F72-D382EE71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F89814-6AFC-4C51-AFCD-E846AC29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C08772-03C7-CE52-D79A-A4007F1E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9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56DE5-C4D6-1CA3-A3E8-2FE6D9DA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26D7A8-CF9F-3318-7860-635B875A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DDB759-E93A-5E2F-F3FF-8411CCD8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EB8752-7D70-113E-7016-CBF02377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7707F-5739-8FBD-6CC7-7127B474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0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F1BFF-7186-D858-5289-D1247AE6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BDE48-B8B7-DD6B-0BBC-29A3A2EA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E949CB-9609-82E1-5FCA-01E76C6E3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39DAA5-2B04-A515-37F3-9ACD1D92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46C59E-0E45-6EC6-8EA9-9185FD36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121744-03C7-FC56-89AD-2325EBFD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4728C-E704-B6DB-2958-2EF0F226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C5261A-DE40-D64E-7324-E0BDAB51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499708-D121-CB1B-48F0-A715F5FCF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AD29C3-FC49-DCC0-7BCD-27DE7D6E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764319-4D65-2CB3-454A-A7900B3B2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13402A-9669-C748-5D06-05A99E9C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F710E9-5001-361B-7BF4-EC9C8A49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C37A9E-328A-1E25-40FF-71FB88A3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4860F-15A5-4897-97E8-8C2BFD9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D17631-430A-A5BB-6CB6-4C19A4A8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EEFEE1-EEDD-6AAD-8355-1546080B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61DD7A-3DE9-3F97-B2A0-9D05A313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59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87FAAA-7DB1-FBE7-B971-12E6EF01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24CB15-B4F8-8BF1-31A3-29FC64EB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B8C469-3A76-05E3-E379-5861CF67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68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DE0A4-497C-FDC3-7719-8DF50B65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5097D5-DE93-1567-0B1F-C4FCD083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D1B6FB-D572-9CF9-A469-99C82EF2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EB576A-4F54-2D25-F693-A5ACFABE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494B02-B965-3F79-BAC8-D41EBF9A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5F6FD5-A9B7-B9BD-E526-ABBE74CA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51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CE96B-E3AA-F68F-D4C4-EC8C53BE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FC02C9-8205-FD22-ADD3-5151EA2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A9973A-E639-5B35-EFA5-AA9E41AA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B7A752-CD44-96A6-031F-CFA4DD6D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BC6293-8D40-4E26-9249-69CF1B6E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DA8A4-6360-2747-B601-73776F53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1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FC8705-0A69-B463-0739-27F2CB37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FA9B48-D2FB-1E89-D229-FFCC4A07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4CD03D-5D06-3644-C108-0B590BC91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8E25A-0F3A-4394-9439-6496410BE3B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FFD78-3EC1-9B65-B8DD-731A8235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E3394E-DAA9-01CA-5002-6BBBEAA1C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51E4E-9FAB-4DB6-94A9-F7CC789FB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9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hyperlink" Target="https://www.lumberjack.com/it/sh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kammi.it/sitemap.xml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9.jpe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B_D79F6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18/10/relationships/comments" Target="../comments/modernComment_10E_FF17D7D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AAB69E2-BE7C-7745-457B-5D425F83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1A942FC-A45B-F7B2-ACD0-375101E8C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BUILD WEEK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ED745C-0BC8-292D-AA6E-033B1C4B0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676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LUPIN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5CF134-31BF-A739-4530-E241D5C0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9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A742E-ACBF-1220-17CA-51D59785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24" y="1414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SCRAPING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AFE0AFB-69EC-DFCA-FF00-17F27F6D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>
            <a:extLst>
              <a:ext uri="{FF2B5EF4-FFF2-40B4-BE49-F238E27FC236}">
                <a16:creationId xmlns:a16="http://schemas.microsoft.com/office/drawing/2014/main" id="{926C64E2-A862-3019-BF0C-03BE505B32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72B01EC-AADC-4075-3C55-CC4B3CB4C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42" y="1655053"/>
            <a:ext cx="6164311" cy="385269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66AB0FD-5552-3557-0F80-ED53984EB159}"/>
              </a:ext>
            </a:extLst>
          </p:cNvPr>
          <p:cNvSpPr txBox="1"/>
          <p:nvPr/>
        </p:nvSpPr>
        <p:spPr>
          <a:xfrm>
            <a:off x="8165656" y="1895592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STRUTTURA A LAYER: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B9AD26-EE1D-309E-0D41-215E80B33769}"/>
              </a:ext>
            </a:extLst>
          </p:cNvPr>
          <p:cNvSpPr txBox="1"/>
          <p:nvPr/>
        </p:nvSpPr>
        <p:spPr>
          <a:xfrm>
            <a:off x="6787676" y="2423339"/>
            <a:ext cx="5056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OCCORRE TROVARE UN RACCOGLITORE – PADRE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NEL PADRE SAREBBE OPPORTUNO AVERE LE PAGINE NECESSARIE PER 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CERCO CON L’ISPECTOR IL NOME DELLA CLASSE CHE RACCHIUDE IL DATO RICHIESTO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832446C-1209-049B-4271-F23964174C7E}"/>
              </a:ext>
            </a:extLst>
          </p:cNvPr>
          <p:cNvGrpSpPr/>
          <p:nvPr/>
        </p:nvGrpSpPr>
        <p:grpSpPr>
          <a:xfrm>
            <a:off x="6875044" y="5285661"/>
            <a:ext cx="4277033" cy="861774"/>
            <a:chOff x="185437" y="5936628"/>
            <a:chExt cx="4277033" cy="861774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6A3A906B-2B11-8B55-1D8A-644160199C6D}"/>
                </a:ext>
              </a:extLst>
            </p:cNvPr>
            <p:cNvSpPr/>
            <p:nvPr/>
          </p:nvSpPr>
          <p:spPr>
            <a:xfrm>
              <a:off x="185437" y="5960530"/>
              <a:ext cx="4277033" cy="8378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/>
                <a:t>PROCESSO ITERATIVO PAGINA PER PAGINA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EA564BF-7CF7-75C2-A31F-ADB52A0AB83D}"/>
                </a:ext>
              </a:extLst>
            </p:cNvPr>
            <p:cNvSpPr txBox="1"/>
            <p:nvPr/>
          </p:nvSpPr>
          <p:spPr>
            <a:xfrm>
              <a:off x="3958020" y="5936628"/>
              <a:ext cx="3722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0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3E458EF-AA3D-A86B-D084-CBD0B0418E82}"/>
              </a:ext>
            </a:extLst>
          </p:cNvPr>
          <p:cNvSpPr txBox="1"/>
          <p:nvPr/>
        </p:nvSpPr>
        <p:spPr>
          <a:xfrm>
            <a:off x="1844047" y="5543833"/>
            <a:ext cx="330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 + </a:t>
            </a:r>
            <a:r>
              <a:rPr lang="it-IT" dirty="0" err="1">
                <a:solidFill>
                  <a:srgbClr val="FFFF00"/>
                </a:solidFill>
              </a:rPr>
              <a:t>C</a:t>
            </a:r>
            <a:r>
              <a:rPr lang="it-IT" dirty="0" err="1"/>
              <a:t>ascading</a:t>
            </a:r>
            <a:r>
              <a:rPr lang="it-IT" dirty="0"/>
              <a:t> </a:t>
            </a:r>
            <a:r>
              <a:rPr lang="it-IT" dirty="0">
                <a:solidFill>
                  <a:srgbClr val="FFFF00"/>
                </a:solidFill>
              </a:rPr>
              <a:t>S</a:t>
            </a:r>
            <a:r>
              <a:rPr lang="it-IT" dirty="0"/>
              <a:t>tyle </a:t>
            </a:r>
            <a:r>
              <a:rPr lang="it-IT" dirty="0" err="1">
                <a:solidFill>
                  <a:srgbClr val="FFFF00"/>
                </a:solidFill>
              </a:rPr>
              <a:t>S</a:t>
            </a:r>
            <a:r>
              <a:rPr lang="it-IT" dirty="0" err="1"/>
              <a:t>heets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56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A742E-ACBF-1220-17CA-51D59785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24" y="0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CONFRONTO BRAND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FC4FB-5673-1D9B-CD21-4617CC4F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604"/>
            <a:ext cx="10515600" cy="2012817"/>
          </a:xfrm>
        </p:spPr>
        <p:txBody>
          <a:bodyPr>
            <a:normAutofit/>
          </a:bodyPr>
          <a:lstStyle/>
          <a:p>
            <a:r>
              <a:rPr lang="it-IT" dirty="0"/>
              <a:t>BRAND INIZIALE: LUMBERJACK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NOTE:</a:t>
            </a:r>
          </a:p>
          <a:p>
            <a:pPr lvl="2"/>
            <a:r>
              <a:rPr lang="it-IT" dirty="0">
                <a:hlinkClick r:id="rId2"/>
              </a:rPr>
              <a:t>https://www.lumberjack.com/it/shoes</a:t>
            </a:r>
            <a:endParaRPr lang="it-IT" dirty="0"/>
          </a:p>
          <a:p>
            <a:pPr lvl="2"/>
            <a:endParaRPr lang="it-IT" dirty="0"/>
          </a:p>
          <a:p>
            <a:pPr lvl="2"/>
            <a:endParaRPr lang="it-IT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AFE0AFB-69EC-DFCA-FF00-17F27F6D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4341AFB-C705-80F1-64D6-0E740E649D4A}"/>
              </a:ext>
            </a:extLst>
          </p:cNvPr>
          <p:cNvSpPr txBox="1">
            <a:spLocks/>
          </p:cNvSpPr>
          <p:nvPr/>
        </p:nvSpPr>
        <p:spPr>
          <a:xfrm>
            <a:off x="838200" y="4015421"/>
            <a:ext cx="10515600" cy="2012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BRAND COMPETITOR: KAMMI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NOTE:</a:t>
            </a:r>
          </a:p>
          <a:p>
            <a:pPr lvl="2"/>
            <a:r>
              <a:rPr lang="it-IT" dirty="0">
                <a:hlinkClick r:id="rId5"/>
              </a:rPr>
              <a:t>https://www.kammi.it/sitemap.xml</a:t>
            </a:r>
            <a:endParaRPr lang="it-IT" dirty="0"/>
          </a:p>
          <a:p>
            <a:pPr lvl="2"/>
            <a:endParaRPr lang="it-IT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BAA4C4-32EF-A18D-FCF3-98FEAC4F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02" y="2142947"/>
            <a:ext cx="2277538" cy="148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ammi - Scarpe donna on line">
            <a:extLst>
              <a:ext uri="{FF2B5EF4-FFF2-40B4-BE49-F238E27FC236}">
                <a16:creationId xmlns:a16="http://schemas.microsoft.com/office/drawing/2014/main" id="{C7FB2D41-4A14-F971-7436-13ECC3E81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42" y="4502169"/>
            <a:ext cx="3661458" cy="5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F5BFC-D094-A523-A16B-F3FE187A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24" y="0"/>
            <a:ext cx="3670862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LUMBERJACK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C8EC42-BEF4-2E9D-5831-0CD19033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A4B2CF5-35C1-BC43-811D-CE4B8B04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4" y="1647338"/>
            <a:ext cx="5690647" cy="191210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6CC04A3-C2FB-2C6E-EFE9-E4DA378CD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159" y="200036"/>
            <a:ext cx="3562177" cy="289460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10FDF-EF6F-CDD0-8591-310A5D4E5FC0}"/>
              </a:ext>
            </a:extLst>
          </p:cNvPr>
          <p:cNvSpPr txBox="1"/>
          <p:nvPr/>
        </p:nvSpPr>
        <p:spPr>
          <a:xfrm>
            <a:off x="125824" y="3696555"/>
            <a:ext cx="569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ESTRAGGO I LINK RELATIVI ALLE PAGINE PER SCARPA RACCHIUSI NELLA CLASSE INDICATA IN ROSSO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06222A-8D56-957E-A7E6-4C323A37E8FD}"/>
              </a:ext>
            </a:extLst>
          </p:cNvPr>
          <p:cNvSpPr txBox="1"/>
          <p:nvPr/>
        </p:nvSpPr>
        <p:spPr>
          <a:xfrm>
            <a:off x="6491522" y="3236281"/>
            <a:ext cx="508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PAGINA PER SCARPA RICAVO I DATI DELLE COLONNE DEL DATAFRAME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C2338C-7A71-13A6-D4C2-96551C877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203" y="4013595"/>
            <a:ext cx="2606266" cy="26443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94ED9971-9561-EC1D-D724-13B35792DC7E}"/>
              </a:ext>
            </a:extLst>
          </p:cNvPr>
          <p:cNvSpPr/>
          <p:nvPr/>
        </p:nvSpPr>
        <p:spPr>
          <a:xfrm>
            <a:off x="10932160" y="5176519"/>
            <a:ext cx="162536" cy="1592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E1E80AF-0AAC-1AC8-4E18-2712CFF03DA8}"/>
              </a:ext>
            </a:extLst>
          </p:cNvPr>
          <p:cNvGrpSpPr/>
          <p:nvPr/>
        </p:nvGrpSpPr>
        <p:grpSpPr>
          <a:xfrm>
            <a:off x="4429968" y="4944308"/>
            <a:ext cx="4350239" cy="978310"/>
            <a:chOff x="3958020" y="5820092"/>
            <a:chExt cx="4350239" cy="978310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F03E8E62-E1F1-A07E-68D2-2F211F93C215}"/>
                </a:ext>
              </a:extLst>
            </p:cNvPr>
            <p:cNvSpPr/>
            <p:nvPr/>
          </p:nvSpPr>
          <p:spPr>
            <a:xfrm>
              <a:off x="4031226" y="5820092"/>
              <a:ext cx="4277033" cy="8378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IL COLORE E’ UN DATO RICHIESTO MA SI POSSONO RICAVARE LE VARIANTI COLORE RAGGRUPPANDO PER NOME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E610845-9597-6BB1-E929-45388FE5D540}"/>
                </a:ext>
              </a:extLst>
            </p:cNvPr>
            <p:cNvSpPr txBox="1"/>
            <p:nvPr/>
          </p:nvSpPr>
          <p:spPr>
            <a:xfrm>
              <a:off x="3958020" y="5936628"/>
              <a:ext cx="3722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0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BED66A7C-0BEA-F1F9-EC81-6FE4D414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" y="5074700"/>
            <a:ext cx="2349662" cy="17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5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F5BFC-D094-A523-A16B-F3FE187A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24" y="0"/>
            <a:ext cx="2587236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KAMMI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C8EC42-BEF4-2E9D-5831-0CD19033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B810FDF-EF6F-CDD0-8591-310A5D4E5FC0}"/>
              </a:ext>
            </a:extLst>
          </p:cNvPr>
          <p:cNvSpPr txBox="1"/>
          <p:nvPr/>
        </p:nvSpPr>
        <p:spPr>
          <a:xfrm>
            <a:off x="165178" y="3793966"/>
            <a:ext cx="5690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ESTRAGGO I LINK RELATIVI ALLE PAGINE PER SCARPA:</a:t>
            </a:r>
            <a:br>
              <a:rPr lang="it-IT" dirty="0"/>
            </a:br>
            <a:r>
              <a:rPr lang="it-IT" dirty="0"/>
              <a:t>NON TUTTI I LINK MA SOLO QUELLI CON &lt;</a:t>
            </a:r>
            <a:r>
              <a:rPr lang="it-IT" dirty="0">
                <a:solidFill>
                  <a:srgbClr val="FFFF00"/>
                </a:solidFill>
              </a:rPr>
              <a:t>HTML</a:t>
            </a:r>
            <a:r>
              <a:rPr lang="it-IT" dirty="0"/>
              <a:t>&gt; ALLA FINE  PER NON ESTRARRE LINK NON NECESSARI: AD ES. &lt;CONTATTI&gt; ETC.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06222A-8D56-957E-A7E6-4C323A37E8FD}"/>
              </a:ext>
            </a:extLst>
          </p:cNvPr>
          <p:cNvSpPr txBox="1"/>
          <p:nvPr/>
        </p:nvSpPr>
        <p:spPr>
          <a:xfrm>
            <a:off x="6177840" y="3440090"/>
            <a:ext cx="508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PAGINA PER SCARPA RICAVO I DATI DELLE COLONNE DEL DATAFRAME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AD9A130-D01A-4BEC-B895-893838881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8" y="1325563"/>
            <a:ext cx="5662457" cy="24684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1134585-E98B-9A36-AFA9-30A9516CB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030" y="553879"/>
            <a:ext cx="5656315" cy="27601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1EF9FDF-9F15-6655-4606-CF55D11C27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49574" b="50378"/>
          <a:stretch/>
        </p:blipFill>
        <p:spPr>
          <a:xfrm>
            <a:off x="6210267" y="4143761"/>
            <a:ext cx="2823920" cy="5074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C96C5B9B-6868-44F5-9776-CC6E8148009C}"/>
              </a:ext>
            </a:extLst>
          </p:cNvPr>
          <p:cNvGrpSpPr/>
          <p:nvPr/>
        </p:nvGrpSpPr>
        <p:grpSpPr>
          <a:xfrm>
            <a:off x="4521039" y="5562605"/>
            <a:ext cx="4350239" cy="978310"/>
            <a:chOff x="3958020" y="5820092"/>
            <a:chExt cx="4350239" cy="978310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EBD3A4C1-E886-6D6C-E380-FF4E8CECF6FA}"/>
                </a:ext>
              </a:extLst>
            </p:cNvPr>
            <p:cNvSpPr/>
            <p:nvPr/>
          </p:nvSpPr>
          <p:spPr>
            <a:xfrm>
              <a:off x="4031226" y="5820092"/>
              <a:ext cx="4277033" cy="8378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 DIFFERENZA DEL NOSTRO BRAND, L’INDICAZIONE DEL COLORE E’ UN PULSANTE O NELLA DESCRIZIONE.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D49399F-6481-23A4-03BC-2AE847745069}"/>
                </a:ext>
              </a:extLst>
            </p:cNvPr>
            <p:cNvSpPr txBox="1"/>
            <p:nvPr/>
          </p:nvSpPr>
          <p:spPr>
            <a:xfrm>
              <a:off x="3958020" y="5936628"/>
              <a:ext cx="3722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0" dirty="0">
                  <a:solidFill>
                    <a:srgbClr val="FF0000"/>
                  </a:solidFill>
                </a:rPr>
                <a:t>!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2B29B57-02FC-2C2C-8B56-D66769FBABB9}"/>
              </a:ext>
            </a:extLst>
          </p:cNvPr>
          <p:cNvGrpSpPr/>
          <p:nvPr/>
        </p:nvGrpSpPr>
        <p:grpSpPr>
          <a:xfrm>
            <a:off x="9315854" y="4305754"/>
            <a:ext cx="2658888" cy="2235161"/>
            <a:chOff x="9315854" y="4305754"/>
            <a:chExt cx="2658888" cy="2235161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30597C31-8CD7-6009-7FC4-83602466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15854" y="4305754"/>
              <a:ext cx="2658888" cy="223516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22AD1726-B0EC-0B13-FEBF-A7502076E0CA}"/>
                </a:ext>
              </a:extLst>
            </p:cNvPr>
            <p:cNvSpPr/>
            <p:nvPr/>
          </p:nvSpPr>
          <p:spPr>
            <a:xfrm>
              <a:off x="11770902" y="6257136"/>
              <a:ext cx="162536" cy="1592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A96132F6-02DB-9022-A409-4BB12AD5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54898" y="5973357"/>
              <a:ext cx="1501110" cy="567558"/>
            </a:xfrm>
            <a:prstGeom prst="rect">
              <a:avLst/>
            </a:prstGeom>
          </p:spPr>
        </p:pic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4F209CAA-0820-2974-9B6A-78EC0CE3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5074700"/>
            <a:ext cx="2349661" cy="178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6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F5BFC-D094-A523-A16B-F3FE187A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24" y="32912"/>
            <a:ext cx="10873863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CONFRONTO DATI PREZZI MEDI/CATEGORIE: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C8EC42-BEF4-2E9D-5831-0CD19033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2830646-D73A-1C18-91AF-B289BCAC2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3" y="1531866"/>
            <a:ext cx="7049728" cy="417560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88103BE-F75B-F738-5F7E-ADA805E790E2}"/>
              </a:ext>
            </a:extLst>
          </p:cNvPr>
          <p:cNvSpPr/>
          <p:nvPr/>
        </p:nvSpPr>
        <p:spPr>
          <a:xfrm>
            <a:off x="7684217" y="1531866"/>
            <a:ext cx="4320970" cy="46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CONFRONTO PER CATEGORIA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50ECD2-71AD-F988-9D6B-CBEA43C0136D}"/>
              </a:ext>
            </a:extLst>
          </p:cNvPr>
          <p:cNvSpPr txBox="1"/>
          <p:nvPr/>
        </p:nvSpPr>
        <p:spPr>
          <a:xfrm>
            <a:off x="7684217" y="2228671"/>
            <a:ext cx="4320970" cy="12003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COMPETITOR VENDE PIU’ VARIETA’ DI CATEGORIE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VENDO CATEGORIE CHE LUI NON HA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30FF347-9223-014E-9C11-BDD469AEFB15}"/>
              </a:ext>
            </a:extLst>
          </p:cNvPr>
          <p:cNvSpPr/>
          <p:nvPr/>
        </p:nvSpPr>
        <p:spPr>
          <a:xfrm>
            <a:off x="7684217" y="3892292"/>
            <a:ext cx="4320970" cy="46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CONFRONTO PER PREZZO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67C1B8-CBB9-3472-9F82-2A83BE457746}"/>
              </a:ext>
            </a:extLst>
          </p:cNvPr>
          <p:cNvSpPr txBox="1"/>
          <p:nvPr/>
        </p:nvSpPr>
        <p:spPr>
          <a:xfrm>
            <a:off x="7684217" y="4591724"/>
            <a:ext cx="4320970" cy="17543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 GENERALE MEDIAMENTE VENDO DI MENO I PRODOTTI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 PARITA’ DI CATEGORIA VENDUTA, VENDO ALL’INCIRCA ALLA META’ DEL COMPETITOR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327DBB4-3741-A510-3810-AB6613AF8D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139" t="19917" r="40247" b="38174"/>
          <a:stretch/>
        </p:blipFill>
        <p:spPr>
          <a:xfrm>
            <a:off x="6227368" y="2092960"/>
            <a:ext cx="320287" cy="86698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1B09024-BDDF-BC92-741B-70273259182F}"/>
              </a:ext>
            </a:extLst>
          </p:cNvPr>
          <p:cNvSpPr txBox="1"/>
          <p:nvPr/>
        </p:nvSpPr>
        <p:spPr>
          <a:xfrm>
            <a:off x="0" y="5915351"/>
            <a:ext cx="798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PREZZI MEDI DA SOLI EVIDENZIANO COME:</a:t>
            </a:r>
            <a:br>
              <a:rPr lang="it-IT" dirty="0"/>
            </a:br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MIO BRAND </a:t>
            </a:r>
            <a:r>
              <a:rPr lang="it-IT" dirty="0"/>
              <a:t>VENDE MEDIAMENTE DI MENO E HO I VALORI PIU’ </a:t>
            </a:r>
            <a:r>
              <a:rPr lang="it-IT" dirty="0">
                <a:solidFill>
                  <a:srgbClr val="FF0000"/>
                </a:solidFill>
              </a:rPr>
              <a:t>BASSI</a:t>
            </a:r>
          </a:p>
          <a:p>
            <a:r>
              <a:rPr lang="it-IT" dirty="0"/>
              <a:t>IL </a:t>
            </a:r>
            <a:r>
              <a:rPr lang="it-IT" dirty="0">
                <a:solidFill>
                  <a:schemeClr val="accent3"/>
                </a:solidFill>
              </a:rPr>
              <a:t>COMPETITOR</a:t>
            </a:r>
            <a:r>
              <a:rPr lang="it-IT" dirty="0"/>
              <a:t> VENDE MEDIAMENTE A PIU’ E DETIENE IL PREZZO PIU’ </a:t>
            </a:r>
            <a:r>
              <a:rPr lang="it-IT" dirty="0">
                <a:solidFill>
                  <a:schemeClr val="accent3"/>
                </a:solidFill>
              </a:rPr>
              <a:t>ALTO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966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magine 36">
            <a:extLst>
              <a:ext uri="{FF2B5EF4-FFF2-40B4-BE49-F238E27FC236}">
                <a16:creationId xmlns:a16="http://schemas.microsoft.com/office/drawing/2014/main" id="{5E7EE3E2-48D1-A059-AE61-D2211452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04" y="5487821"/>
            <a:ext cx="6449587" cy="4777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9EF5BFC-D094-A523-A16B-F3FE187A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24" y="1049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SOTTOTIPOLOGIE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C8EC42-BEF4-2E9D-5831-0CD19033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82D8667D-60CD-89FF-567E-63233754662D}"/>
              </a:ext>
            </a:extLst>
          </p:cNvPr>
          <p:cNvGrpSpPr/>
          <p:nvPr/>
        </p:nvGrpSpPr>
        <p:grpSpPr>
          <a:xfrm>
            <a:off x="690154" y="1053100"/>
            <a:ext cx="10854392" cy="2615341"/>
            <a:chOff x="311674" y="1191997"/>
            <a:chExt cx="10854392" cy="26153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F89BCA08-2D2C-4B04-EC4E-A4CCDD45403F}"/>
                </a:ext>
              </a:extLst>
            </p:cNvPr>
            <p:cNvSpPr txBox="1"/>
            <p:nvPr/>
          </p:nvSpPr>
          <p:spPr>
            <a:xfrm>
              <a:off x="667066" y="1736738"/>
              <a:ext cx="797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IL NOSTRO BRAND NON CONSIDERA UNA STRUTTURA CON SOTTOTIPOLOGIE 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C8A5D4C-5381-D3EF-9876-BFD8A509B77E}"/>
                </a:ext>
              </a:extLst>
            </p:cNvPr>
            <p:cNvSpPr txBox="1"/>
            <p:nvPr/>
          </p:nvSpPr>
          <p:spPr>
            <a:xfrm>
              <a:off x="311674" y="1490517"/>
              <a:ext cx="3722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0" dirty="0">
                  <a:solidFill>
                    <a:srgbClr val="FF0000"/>
                  </a:solidFill>
                </a:rPr>
                <a:t>!</a:t>
              </a: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83D41FC8-F7AE-9142-396D-38B22A4FE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74671" y="1367340"/>
              <a:ext cx="2491395" cy="23759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E331645D-FD6D-C957-5421-26AE0F1AE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2844" y="2812815"/>
              <a:ext cx="4405335" cy="55216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AE00963-56B4-0430-EAE8-607C181FCE3C}"/>
                </a:ext>
              </a:extLst>
            </p:cNvPr>
            <p:cNvSpPr txBox="1"/>
            <p:nvPr/>
          </p:nvSpPr>
          <p:spPr>
            <a:xfrm>
              <a:off x="1100604" y="2484058"/>
              <a:ext cx="13849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300" dirty="0"/>
                <a:t>PAGINA INIZIALE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AC3868C1-F311-0EEF-A4BE-795ABDBC2805}"/>
                </a:ext>
              </a:extLst>
            </p:cNvPr>
            <p:cNvSpPr txBox="1"/>
            <p:nvPr/>
          </p:nvSpPr>
          <p:spPr>
            <a:xfrm>
              <a:off x="2513199" y="2485294"/>
              <a:ext cx="104329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300" dirty="0"/>
                <a:t>CATEGORIA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8393ED6-77FA-EE49-42D7-37751FB96194}"/>
                </a:ext>
              </a:extLst>
            </p:cNvPr>
            <p:cNvSpPr txBox="1"/>
            <p:nvPr/>
          </p:nvSpPr>
          <p:spPr>
            <a:xfrm>
              <a:off x="3596457" y="2484058"/>
              <a:ext cx="10102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300" dirty="0"/>
                <a:t>PRODOTTO</a:t>
              </a:r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43D9FC6-8EF7-619D-A590-910D266DA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6124" y="2106070"/>
              <a:ext cx="645764" cy="1674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BA4DFC80-AC1A-5BFB-466C-1C5CAF1C3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854" y="2132695"/>
              <a:ext cx="645764" cy="1674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itolo 1">
              <a:extLst>
                <a:ext uri="{FF2B5EF4-FFF2-40B4-BE49-F238E27FC236}">
                  <a16:creationId xmlns:a16="http://schemas.microsoft.com/office/drawing/2014/main" id="{12EF4D1A-2EA6-D9F1-DBD8-1E0B1599C582}"/>
                </a:ext>
              </a:extLst>
            </p:cNvPr>
            <p:cNvSpPr txBox="1">
              <a:spLocks/>
            </p:cNvSpPr>
            <p:nvPr/>
          </p:nvSpPr>
          <p:spPr>
            <a:xfrm>
              <a:off x="667066" y="1191997"/>
              <a:ext cx="2912565" cy="641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3300" dirty="0">
                  <a:solidFill>
                    <a:schemeClr val="accent1"/>
                  </a:solidFill>
                </a:rPr>
                <a:t>LUMBERJACK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887E901-7BBB-1FCA-B7F2-F07682D3C787}"/>
              </a:ext>
            </a:extLst>
          </p:cNvPr>
          <p:cNvGrpSpPr/>
          <p:nvPr/>
        </p:nvGrpSpPr>
        <p:grpSpPr>
          <a:xfrm>
            <a:off x="690154" y="3851743"/>
            <a:ext cx="8480437" cy="2834937"/>
            <a:chOff x="311674" y="1191997"/>
            <a:chExt cx="8480437" cy="2834937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A2BE0F9-CCC1-2794-093E-E16DBFCB5FF7}"/>
                </a:ext>
              </a:extLst>
            </p:cNvPr>
            <p:cNvSpPr txBox="1"/>
            <p:nvPr/>
          </p:nvSpPr>
          <p:spPr>
            <a:xfrm>
              <a:off x="667066" y="1736738"/>
              <a:ext cx="8125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IL COMPETITOR GESTISCE DELLE SOTTOTIPOLOGIE VISIBILI NEL &lt; </a:t>
              </a:r>
              <a:r>
                <a:rPr lang="it-IT" dirty="0">
                  <a:solidFill>
                    <a:srgbClr val="FFFF00"/>
                  </a:solidFill>
                </a:rPr>
                <a:t>PERCORSO </a:t>
              </a:r>
              <a:r>
                <a:rPr lang="it-IT" dirty="0"/>
                <a:t>&gt;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21ECFC04-7218-B7B0-13DF-7CC33B82B24F}"/>
                </a:ext>
              </a:extLst>
            </p:cNvPr>
            <p:cNvSpPr txBox="1"/>
            <p:nvPr/>
          </p:nvSpPr>
          <p:spPr>
            <a:xfrm>
              <a:off x="311674" y="1490517"/>
              <a:ext cx="3722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0" dirty="0">
                  <a:solidFill>
                    <a:srgbClr val="FF0000"/>
                  </a:solidFill>
                </a:rPr>
                <a:t>!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6C925869-585B-1B43-3106-CD462E115B60}"/>
                </a:ext>
              </a:extLst>
            </p:cNvPr>
            <p:cNvSpPr txBox="1"/>
            <p:nvPr/>
          </p:nvSpPr>
          <p:spPr>
            <a:xfrm>
              <a:off x="2123348" y="2484058"/>
              <a:ext cx="13849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300" dirty="0"/>
                <a:t>PAGINA INIZIALE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37B7A11-4816-DAA6-81FC-06BBE36909E4}"/>
                </a:ext>
              </a:extLst>
            </p:cNvPr>
            <p:cNvSpPr txBox="1"/>
            <p:nvPr/>
          </p:nvSpPr>
          <p:spPr>
            <a:xfrm>
              <a:off x="3676617" y="2484058"/>
              <a:ext cx="104329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300" dirty="0"/>
                <a:t>CATEGORIA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5F289C6E-4EF2-87B4-6CAF-D41BE76FEBD7}"/>
                </a:ext>
              </a:extLst>
            </p:cNvPr>
            <p:cNvSpPr txBox="1"/>
            <p:nvPr/>
          </p:nvSpPr>
          <p:spPr>
            <a:xfrm>
              <a:off x="5596249" y="2484058"/>
              <a:ext cx="101027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300" dirty="0"/>
                <a:t>PRODOTTO</a:t>
              </a: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5578C105-2C4E-F930-89BD-CA917A4C4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1954" y="2352291"/>
              <a:ext cx="645764" cy="1674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3D92BA3-F323-C466-F6A0-0A4AE52B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3873" y="2308522"/>
              <a:ext cx="645764" cy="1674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itolo 1">
              <a:extLst>
                <a:ext uri="{FF2B5EF4-FFF2-40B4-BE49-F238E27FC236}">
                  <a16:creationId xmlns:a16="http://schemas.microsoft.com/office/drawing/2014/main" id="{217EB90D-30A1-A964-7F99-2BF6147C2455}"/>
                </a:ext>
              </a:extLst>
            </p:cNvPr>
            <p:cNvSpPr txBox="1">
              <a:spLocks/>
            </p:cNvSpPr>
            <p:nvPr/>
          </p:nvSpPr>
          <p:spPr>
            <a:xfrm>
              <a:off x="667066" y="1191997"/>
              <a:ext cx="2912565" cy="641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3300" dirty="0">
                  <a:solidFill>
                    <a:srgbClr val="FFFF00"/>
                  </a:solidFill>
                </a:rPr>
                <a:t>KAMMI</a:t>
              </a:r>
            </a:p>
          </p:txBody>
        </p:sp>
      </p:grp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A46935F-87C6-37C5-E0AD-7D4DC8335B15}"/>
              </a:ext>
            </a:extLst>
          </p:cNvPr>
          <p:cNvCxnSpPr>
            <a:cxnSpLocks/>
          </p:cNvCxnSpPr>
          <p:nvPr/>
        </p:nvCxnSpPr>
        <p:spPr>
          <a:xfrm flipV="1">
            <a:off x="3519175" y="4968268"/>
            <a:ext cx="645764" cy="1674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D9CF261C-31F3-F82B-5831-6EC6F0018A8C}"/>
              </a:ext>
            </a:extLst>
          </p:cNvPr>
          <p:cNvSpPr/>
          <p:nvPr/>
        </p:nvSpPr>
        <p:spPr>
          <a:xfrm>
            <a:off x="5811680" y="6235090"/>
            <a:ext cx="2306811" cy="469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/>
              <a:t>SOTTOTIPOLOGIA</a:t>
            </a:r>
            <a:endParaRPr lang="it-IT" dirty="0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112A73FA-4AC1-4228-FB8F-2A10FFEEF5F3}"/>
              </a:ext>
            </a:extLst>
          </p:cNvPr>
          <p:cNvSpPr/>
          <p:nvPr/>
        </p:nvSpPr>
        <p:spPr>
          <a:xfrm>
            <a:off x="4985214" y="5637954"/>
            <a:ext cx="645764" cy="274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3201C4F7-7C7A-E51C-9348-7339F0A4F03C}"/>
              </a:ext>
            </a:extLst>
          </p:cNvPr>
          <p:cNvCxnSpPr>
            <a:cxnSpLocks/>
            <a:stCxn id="44" idx="2"/>
            <a:endCxn id="43" idx="1"/>
          </p:cNvCxnSpPr>
          <p:nvPr/>
        </p:nvCxnSpPr>
        <p:spPr>
          <a:xfrm rot="16200000" flipH="1">
            <a:off x="5280918" y="5939154"/>
            <a:ext cx="557941" cy="5035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3F4EE97-ED87-D24A-41C8-68F0008D61F3}"/>
              </a:ext>
            </a:extLst>
          </p:cNvPr>
          <p:cNvSpPr txBox="1"/>
          <p:nvPr/>
        </p:nvSpPr>
        <p:spPr>
          <a:xfrm>
            <a:off x="7783144" y="6115974"/>
            <a:ext cx="335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97526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F5BFC-D094-A523-A16B-F3FE187A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24" y="1049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POSIZIONE GEOGRAFICA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C8EC42-BEF4-2E9D-5831-0CD19033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29" b="97714" l="8429" r="93429">
                        <a14:foregroundMark x1="12143" y1="46000" x2="47000" y2="21714"/>
                        <a14:foregroundMark x1="54714" y1="2571" x2="54714" y2="2571"/>
                        <a14:foregroundMark x1="73857" y1="68714" x2="73857" y2="68714"/>
                        <a14:foregroundMark x1="8714" y1="48429" x2="8714" y2="48429"/>
                        <a14:foregroundMark x1="93429" y1="50571" x2="93429" y2="50571"/>
                        <a14:foregroundMark x1="56143" y1="93571" x2="56143" y2="93571"/>
                        <a14:foregroundMark x1="18571" y1="75857" x2="18571" y2="75857"/>
                        <a14:foregroundMark x1="31429" y1="78143" x2="31429" y2="78143"/>
                        <a14:foregroundMark x1="55714" y1="97714" x2="55714" y2="97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1324" cy="113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82D8667D-60CD-89FF-567E-63233754662D}"/>
              </a:ext>
            </a:extLst>
          </p:cNvPr>
          <p:cNvGrpSpPr/>
          <p:nvPr/>
        </p:nvGrpSpPr>
        <p:grpSpPr>
          <a:xfrm>
            <a:off x="96500" y="1436438"/>
            <a:ext cx="8666257" cy="1160294"/>
            <a:chOff x="311674" y="1191997"/>
            <a:chExt cx="8666257" cy="116029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F89BCA08-2D2C-4B04-EC4E-A4CCDD45403F}"/>
                </a:ext>
              </a:extLst>
            </p:cNvPr>
            <p:cNvSpPr txBox="1"/>
            <p:nvPr/>
          </p:nvSpPr>
          <p:spPr>
            <a:xfrm>
              <a:off x="667066" y="1760549"/>
              <a:ext cx="8310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IL NOSTRO BRAND NON RENDE CHIARO IL POSIZIONAMENTO FISICO DEI NEGOZI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C8A5D4C-5381-D3EF-9876-BFD8A509B77E}"/>
                </a:ext>
              </a:extLst>
            </p:cNvPr>
            <p:cNvSpPr txBox="1"/>
            <p:nvPr/>
          </p:nvSpPr>
          <p:spPr>
            <a:xfrm>
              <a:off x="311674" y="1490517"/>
              <a:ext cx="3722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0" dirty="0">
                  <a:solidFill>
                    <a:srgbClr val="FF0000"/>
                  </a:solidFill>
                </a:rPr>
                <a:t>!</a:t>
              </a:r>
            </a:p>
          </p:txBody>
        </p:sp>
        <p:sp>
          <p:nvSpPr>
            <p:cNvPr id="23" name="Titolo 1">
              <a:extLst>
                <a:ext uri="{FF2B5EF4-FFF2-40B4-BE49-F238E27FC236}">
                  <a16:creationId xmlns:a16="http://schemas.microsoft.com/office/drawing/2014/main" id="{12EF4D1A-2EA6-D9F1-DBD8-1E0B1599C582}"/>
                </a:ext>
              </a:extLst>
            </p:cNvPr>
            <p:cNvSpPr txBox="1">
              <a:spLocks/>
            </p:cNvSpPr>
            <p:nvPr/>
          </p:nvSpPr>
          <p:spPr>
            <a:xfrm>
              <a:off x="667066" y="1191997"/>
              <a:ext cx="2912565" cy="641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3300" dirty="0">
                  <a:solidFill>
                    <a:schemeClr val="accent1"/>
                  </a:solidFill>
                </a:rPr>
                <a:t>LUMBERJACK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887E901-7BBB-1FCA-B7F2-F07682D3C787}"/>
              </a:ext>
            </a:extLst>
          </p:cNvPr>
          <p:cNvGrpSpPr/>
          <p:nvPr/>
        </p:nvGrpSpPr>
        <p:grpSpPr>
          <a:xfrm>
            <a:off x="96500" y="2936739"/>
            <a:ext cx="6628391" cy="1261048"/>
            <a:chOff x="311674" y="1191997"/>
            <a:chExt cx="6628391" cy="1261048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A2BE0F9-CCC1-2794-093E-E16DBFCB5FF7}"/>
                </a:ext>
              </a:extLst>
            </p:cNvPr>
            <p:cNvSpPr txBox="1"/>
            <p:nvPr/>
          </p:nvSpPr>
          <p:spPr>
            <a:xfrm>
              <a:off x="667066" y="1806714"/>
              <a:ext cx="6272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IL COMPETITOR RENDE VISIBILE SUL SITO L’AREA GEOGRAFICA IN CUI SONO PRESENTI I NEGOZI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21ECFC04-7218-B7B0-13DF-7CC33B82B24F}"/>
                </a:ext>
              </a:extLst>
            </p:cNvPr>
            <p:cNvSpPr txBox="1"/>
            <p:nvPr/>
          </p:nvSpPr>
          <p:spPr>
            <a:xfrm>
              <a:off x="311674" y="1490517"/>
              <a:ext cx="3722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5000" dirty="0">
                  <a:solidFill>
                    <a:srgbClr val="FF0000"/>
                  </a:solidFill>
                </a:rPr>
                <a:t>!</a:t>
              </a:r>
            </a:p>
          </p:txBody>
        </p:sp>
        <p:sp>
          <p:nvSpPr>
            <p:cNvPr id="35" name="Titolo 1">
              <a:extLst>
                <a:ext uri="{FF2B5EF4-FFF2-40B4-BE49-F238E27FC236}">
                  <a16:creationId xmlns:a16="http://schemas.microsoft.com/office/drawing/2014/main" id="{217EB90D-30A1-A964-7F99-2BF6147C2455}"/>
                </a:ext>
              </a:extLst>
            </p:cNvPr>
            <p:cNvSpPr txBox="1">
              <a:spLocks/>
            </p:cNvSpPr>
            <p:nvPr/>
          </p:nvSpPr>
          <p:spPr>
            <a:xfrm>
              <a:off x="667066" y="1191997"/>
              <a:ext cx="2912565" cy="641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3300" dirty="0">
                  <a:solidFill>
                    <a:srgbClr val="FFFF00"/>
                  </a:solidFill>
                </a:rPr>
                <a:t>KAMMI</a:t>
              </a:r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85754794-80AC-8C08-4A4A-4B5FEDC2A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47" y="2522974"/>
            <a:ext cx="4101296" cy="43245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F0F7403-2E93-ACD7-196C-B0161B8BA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7" y="5458462"/>
            <a:ext cx="7816770" cy="13890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91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7D453-70B1-1869-6892-49C1AB53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504" y="2380738"/>
            <a:ext cx="3927419" cy="1325563"/>
          </a:xfrm>
        </p:spPr>
        <p:txBody>
          <a:bodyPr/>
          <a:lstStyle/>
          <a:p>
            <a:r>
              <a:rPr lang="it-IT" dirty="0">
                <a:solidFill>
                  <a:schemeClr val="accent5"/>
                </a:solidFill>
              </a:rPr>
              <a:t>GRAZIE A TUTTI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DB9321E-DC65-F1D0-E59B-8475231967F6}"/>
              </a:ext>
            </a:extLst>
          </p:cNvPr>
          <p:cNvSpPr txBox="1">
            <a:spLocks/>
          </p:cNvSpPr>
          <p:nvPr/>
        </p:nvSpPr>
        <p:spPr>
          <a:xfrm>
            <a:off x="420330" y="4609077"/>
            <a:ext cx="3927419" cy="1960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Partecipanti:</a:t>
            </a:r>
          </a:p>
          <a:p>
            <a:endParaRPr lang="it-IT" dirty="0"/>
          </a:p>
          <a:p>
            <a:r>
              <a:rPr lang="it-IT" dirty="0"/>
              <a:t>Giorgia M.</a:t>
            </a:r>
          </a:p>
          <a:p>
            <a:r>
              <a:rPr lang="it-IT" dirty="0"/>
              <a:t>Amedeo P.</a:t>
            </a:r>
          </a:p>
          <a:p>
            <a:r>
              <a:rPr lang="it-IT" dirty="0"/>
              <a:t>Pasquale A.</a:t>
            </a:r>
          </a:p>
          <a:p>
            <a:r>
              <a:rPr lang="it-IT" dirty="0"/>
              <a:t>Federico C.</a:t>
            </a:r>
          </a:p>
          <a:p>
            <a:r>
              <a:rPr lang="it-IT" dirty="0"/>
              <a:t>Claudio P.</a:t>
            </a:r>
          </a:p>
        </p:txBody>
      </p:sp>
    </p:spTree>
    <p:extLst>
      <p:ext uri="{BB962C8B-B14F-4D97-AF65-F5344CB8AC3E}">
        <p14:creationId xmlns:p14="http://schemas.microsoft.com/office/powerpoint/2010/main" val="1317896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370</Words>
  <Application>Microsoft Office PowerPoint</Application>
  <PresentationFormat>Widescreen</PresentationFormat>
  <Paragraphs>75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BUILD WEEK</vt:lpstr>
      <vt:lpstr>SCRAPING</vt:lpstr>
      <vt:lpstr>CONFRONTO BRAND</vt:lpstr>
      <vt:lpstr>LUMBERJACK</vt:lpstr>
      <vt:lpstr>KAMMI</vt:lpstr>
      <vt:lpstr>CONFRONTO DATI PREZZI MEDI/CATEGORIE:</vt:lpstr>
      <vt:lpstr>SOTTOTIPOLOGIE</vt:lpstr>
      <vt:lpstr>POSIZIONE GEOGRAFICA</vt:lpstr>
      <vt:lpstr>GRAZIE A TUTTI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WEEK</dc:title>
  <dc:creator>PASQUALE ANNUNZIATA</dc:creator>
  <cp:lastModifiedBy>PASQUALE ANNUNZIATA</cp:lastModifiedBy>
  <cp:revision>5</cp:revision>
  <dcterms:created xsi:type="dcterms:W3CDTF">2024-03-29T19:06:03Z</dcterms:created>
  <dcterms:modified xsi:type="dcterms:W3CDTF">2024-06-07T16:27:55Z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2024-03-29T19:18:11Z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c4a9fec8-09e1-4fe5-bdce-4bf19c2984c1</vt:lpwstr>
  </property>
  <property fmtid="{D5CDD505-2E9C-101B-9397-08002B2CF9AE}" pid="8" name="MSIP_Label_2ad0b24d-6422-44b0-b3de-abb3a9e8c81a_ContentBits">
    <vt:lpwstr>0</vt:lpwstr>
  </property>
</Properties>
</file>