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06161" y="7448728"/>
            <a:ext cx="98869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/>
              <a:t>www.qftc.com.mx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0" dirty="0">
                <a:latin typeface="Arial"/>
                <a:cs typeface="Arial"/>
              </a:rPr>
              <a:t>Creado por </a:t>
            </a:r>
            <a:r>
              <a:rPr b="1" spc="5" dirty="0">
                <a:latin typeface="Open Sans"/>
                <a:cs typeface="Open Sans"/>
              </a:rPr>
              <a:t>CREATIVE</a:t>
            </a:r>
            <a:r>
              <a:rPr b="1" spc="5" dirty="0">
                <a:latin typeface="Open Sans Extrabold"/>
                <a:cs typeface="Open Sans Extrabold"/>
              </a:rPr>
              <a:t>STUDIO </a:t>
            </a:r>
            <a:r>
              <a:rPr spc="10" dirty="0"/>
              <a:t>MARKETING &amp;</a:t>
            </a:r>
            <a:r>
              <a:rPr spc="-35" dirty="0"/>
              <a:t> </a:t>
            </a:r>
            <a:r>
              <a:rPr spc="5" dirty="0"/>
              <a:t>DISEÑO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12659" y="7111224"/>
            <a:ext cx="13271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Open Sans Extrabold"/>
                <a:cs typeface="Open Sans Extrabold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ftc.com.m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ftc.com.m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ftc.com.mx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ftc.com.mx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ftc.com.mx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ftc.com.mx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8400" y="3918609"/>
            <a:ext cx="5122144" cy="2432717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670"/>
              </a:spcBef>
            </a:pPr>
            <a:r>
              <a:rPr sz="7000" b="1" spc="185" dirty="0">
                <a:solidFill>
                  <a:srgbClr val="F04A24"/>
                </a:solidFill>
                <a:latin typeface="Quantify"/>
                <a:cs typeface="Quantify"/>
              </a:rPr>
              <a:t>QFTC</a:t>
            </a:r>
            <a:endParaRPr sz="7000" dirty="0">
              <a:latin typeface="Quantify"/>
              <a:cs typeface="Quantify"/>
            </a:endParaRPr>
          </a:p>
          <a:p>
            <a:pPr marL="12700" marR="5080" algn="ctr">
              <a:lnSpc>
                <a:spcPts val="3820"/>
              </a:lnSpc>
              <a:spcBef>
                <a:spcPts val="1325"/>
              </a:spcBef>
            </a:pPr>
            <a:r>
              <a:rPr sz="3550" spc="0" dirty="0" smtClean="0">
                <a:solidFill>
                  <a:srgbClr val="03445E"/>
                </a:solidFill>
                <a:latin typeface="Dekar"/>
                <a:cs typeface="Dekar"/>
              </a:rPr>
              <a:t>Quantitative</a:t>
            </a:r>
            <a:r>
              <a:rPr lang="es-MX" sz="3550" spc="0" dirty="0" smtClean="0">
                <a:solidFill>
                  <a:srgbClr val="03445E"/>
                </a:solidFill>
                <a:latin typeface="Dekar"/>
                <a:cs typeface="Dekar"/>
              </a:rPr>
              <a:t> </a:t>
            </a:r>
            <a:r>
              <a:rPr sz="3550" spc="-10" dirty="0" smtClean="0">
                <a:solidFill>
                  <a:srgbClr val="03445E"/>
                </a:solidFill>
                <a:latin typeface="Dekar"/>
                <a:cs typeface="Dekar"/>
              </a:rPr>
              <a:t>Finance  </a:t>
            </a:r>
            <a:r>
              <a:rPr sz="3550" spc="-40" dirty="0">
                <a:solidFill>
                  <a:srgbClr val="03445E"/>
                </a:solidFill>
                <a:latin typeface="Dekar"/>
                <a:cs typeface="Dekar"/>
              </a:rPr>
              <a:t>Training</a:t>
            </a:r>
            <a:r>
              <a:rPr sz="3550" spc="-90" dirty="0">
                <a:solidFill>
                  <a:srgbClr val="03445E"/>
                </a:solidFill>
                <a:latin typeface="Dekar"/>
                <a:cs typeface="Dekar"/>
              </a:rPr>
              <a:t> </a:t>
            </a:r>
            <a:r>
              <a:rPr sz="3550" dirty="0">
                <a:solidFill>
                  <a:srgbClr val="03445E"/>
                </a:solidFill>
                <a:latin typeface="Dekar"/>
                <a:cs typeface="Dekar"/>
              </a:rPr>
              <a:t>Center</a:t>
            </a:r>
            <a:endParaRPr sz="3550" dirty="0">
              <a:latin typeface="Dekar"/>
              <a:cs typeface="Dek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2767" y="683362"/>
            <a:ext cx="581025" cy="1233170"/>
          </a:xfrm>
          <a:custGeom>
            <a:avLst/>
            <a:gdLst/>
            <a:ahLst/>
            <a:cxnLst/>
            <a:rect l="l" t="t" r="r" b="b"/>
            <a:pathLst>
              <a:path w="581025" h="1233170">
                <a:moveTo>
                  <a:pt x="596" y="0"/>
                </a:moveTo>
                <a:lnTo>
                  <a:pt x="0" y="821029"/>
                </a:lnTo>
                <a:lnTo>
                  <a:pt x="581024" y="1232649"/>
                </a:lnTo>
                <a:lnTo>
                  <a:pt x="581024" y="411416"/>
                </a:lnTo>
                <a:lnTo>
                  <a:pt x="596" y="0"/>
                </a:lnTo>
                <a:close/>
              </a:path>
            </a:pathLst>
          </a:custGeom>
          <a:solidFill>
            <a:srgbClr val="F3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3633" y="691814"/>
            <a:ext cx="581025" cy="1233170"/>
          </a:xfrm>
          <a:custGeom>
            <a:avLst/>
            <a:gdLst/>
            <a:ahLst/>
            <a:cxnLst/>
            <a:rect l="l" t="t" r="r" b="b"/>
            <a:pathLst>
              <a:path w="581025" h="1233170">
                <a:moveTo>
                  <a:pt x="580326" y="0"/>
                </a:moveTo>
                <a:lnTo>
                  <a:pt x="0" y="411416"/>
                </a:lnTo>
                <a:lnTo>
                  <a:pt x="0" y="1232649"/>
                </a:lnTo>
                <a:lnTo>
                  <a:pt x="580923" y="821029"/>
                </a:lnTo>
                <a:lnTo>
                  <a:pt x="580326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9301" y="1515083"/>
            <a:ext cx="581025" cy="1233170"/>
          </a:xfrm>
          <a:custGeom>
            <a:avLst/>
            <a:gdLst/>
            <a:ahLst/>
            <a:cxnLst/>
            <a:rect l="l" t="t" r="r" b="b"/>
            <a:pathLst>
              <a:path w="581025" h="1233170">
                <a:moveTo>
                  <a:pt x="580326" y="0"/>
                </a:moveTo>
                <a:lnTo>
                  <a:pt x="0" y="411505"/>
                </a:lnTo>
                <a:lnTo>
                  <a:pt x="0" y="1232700"/>
                </a:lnTo>
                <a:lnTo>
                  <a:pt x="581024" y="821080"/>
                </a:lnTo>
                <a:lnTo>
                  <a:pt x="580326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9301" y="2323914"/>
            <a:ext cx="581025" cy="823594"/>
          </a:xfrm>
          <a:custGeom>
            <a:avLst/>
            <a:gdLst/>
            <a:ahLst/>
            <a:cxnLst/>
            <a:rect l="l" t="t" r="r" b="b"/>
            <a:pathLst>
              <a:path w="581025" h="823594">
                <a:moveTo>
                  <a:pt x="580326" y="0"/>
                </a:moveTo>
                <a:lnTo>
                  <a:pt x="0" y="411556"/>
                </a:lnTo>
                <a:lnTo>
                  <a:pt x="581024" y="823366"/>
                </a:lnTo>
                <a:lnTo>
                  <a:pt x="580326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8459" y="1515083"/>
            <a:ext cx="581025" cy="1233170"/>
          </a:xfrm>
          <a:custGeom>
            <a:avLst/>
            <a:gdLst/>
            <a:ahLst/>
            <a:cxnLst/>
            <a:rect l="l" t="t" r="r" b="b"/>
            <a:pathLst>
              <a:path w="581025" h="1233170">
                <a:moveTo>
                  <a:pt x="596" y="0"/>
                </a:moveTo>
                <a:lnTo>
                  <a:pt x="0" y="821080"/>
                </a:lnTo>
                <a:lnTo>
                  <a:pt x="581024" y="1232700"/>
                </a:lnTo>
                <a:lnTo>
                  <a:pt x="581024" y="411505"/>
                </a:lnTo>
                <a:lnTo>
                  <a:pt x="596" y="0"/>
                </a:lnTo>
                <a:close/>
              </a:path>
            </a:pathLst>
          </a:custGeom>
          <a:solidFill>
            <a:srgbClr val="F3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8459" y="2336167"/>
            <a:ext cx="581025" cy="823594"/>
          </a:xfrm>
          <a:custGeom>
            <a:avLst/>
            <a:gdLst/>
            <a:ahLst/>
            <a:cxnLst/>
            <a:rect l="l" t="t" r="r" b="b"/>
            <a:pathLst>
              <a:path w="581025" h="823594">
                <a:moveTo>
                  <a:pt x="596" y="0"/>
                </a:moveTo>
                <a:lnTo>
                  <a:pt x="0" y="823417"/>
                </a:lnTo>
                <a:lnTo>
                  <a:pt x="581025" y="411606"/>
                </a:lnTo>
                <a:lnTo>
                  <a:pt x="596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8535" y="1512855"/>
            <a:ext cx="1160780" cy="821690"/>
          </a:xfrm>
          <a:custGeom>
            <a:avLst/>
            <a:gdLst/>
            <a:ahLst/>
            <a:cxnLst/>
            <a:rect l="l" t="t" r="r" b="b"/>
            <a:pathLst>
              <a:path w="1160779" h="821689">
                <a:moveTo>
                  <a:pt x="579742" y="0"/>
                </a:moveTo>
                <a:lnTo>
                  <a:pt x="579742" y="495"/>
                </a:lnTo>
                <a:lnTo>
                  <a:pt x="0" y="411454"/>
                </a:lnTo>
                <a:lnTo>
                  <a:pt x="580135" y="821677"/>
                </a:lnTo>
                <a:lnTo>
                  <a:pt x="1160170" y="411454"/>
                </a:lnTo>
                <a:lnTo>
                  <a:pt x="580440" y="495"/>
                </a:lnTo>
                <a:lnTo>
                  <a:pt x="580440" y="241"/>
                </a:lnTo>
                <a:lnTo>
                  <a:pt x="580135" y="241"/>
                </a:lnTo>
                <a:lnTo>
                  <a:pt x="579742" y="0"/>
                </a:lnTo>
                <a:close/>
              </a:path>
              <a:path w="1160779" h="821689">
                <a:moveTo>
                  <a:pt x="580440" y="0"/>
                </a:moveTo>
                <a:lnTo>
                  <a:pt x="580135" y="241"/>
                </a:lnTo>
                <a:lnTo>
                  <a:pt x="580440" y="241"/>
                </a:lnTo>
                <a:lnTo>
                  <a:pt x="580440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2075" y="2744701"/>
            <a:ext cx="582930" cy="827405"/>
          </a:xfrm>
          <a:custGeom>
            <a:avLst/>
            <a:gdLst/>
            <a:ahLst/>
            <a:cxnLst/>
            <a:rect l="l" t="t" r="r" b="b"/>
            <a:pathLst>
              <a:path w="582929" h="827404">
                <a:moveTo>
                  <a:pt x="0" y="0"/>
                </a:moveTo>
                <a:lnTo>
                  <a:pt x="3225" y="424561"/>
                </a:lnTo>
                <a:lnTo>
                  <a:pt x="579183" y="827087"/>
                </a:lnTo>
                <a:lnTo>
                  <a:pt x="582409" y="413550"/>
                </a:lnTo>
                <a:lnTo>
                  <a:pt x="0" y="0"/>
                </a:lnTo>
                <a:close/>
              </a:path>
            </a:pathLst>
          </a:custGeom>
          <a:solidFill>
            <a:srgbClr val="F36C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2786" y="2751944"/>
            <a:ext cx="582930" cy="838200"/>
          </a:xfrm>
          <a:custGeom>
            <a:avLst/>
            <a:gdLst/>
            <a:ahLst/>
            <a:cxnLst/>
            <a:rect l="l" t="t" r="r" b="b"/>
            <a:pathLst>
              <a:path w="582929" h="838200">
                <a:moveTo>
                  <a:pt x="579932" y="0"/>
                </a:moveTo>
                <a:lnTo>
                  <a:pt x="101" y="410959"/>
                </a:lnTo>
                <a:lnTo>
                  <a:pt x="0" y="837907"/>
                </a:lnTo>
                <a:lnTo>
                  <a:pt x="582510" y="424459"/>
                </a:lnTo>
                <a:lnTo>
                  <a:pt x="579932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9565" y="3160025"/>
            <a:ext cx="1165225" cy="817880"/>
          </a:xfrm>
          <a:custGeom>
            <a:avLst/>
            <a:gdLst/>
            <a:ahLst/>
            <a:cxnLst/>
            <a:rect l="l" t="t" r="r" b="b"/>
            <a:pathLst>
              <a:path w="1165225" h="817879">
                <a:moveTo>
                  <a:pt x="582510" y="0"/>
                </a:moveTo>
                <a:lnTo>
                  <a:pt x="0" y="413346"/>
                </a:lnTo>
                <a:lnTo>
                  <a:pt x="584987" y="817371"/>
                </a:lnTo>
                <a:lnTo>
                  <a:pt x="1165072" y="407149"/>
                </a:lnTo>
                <a:lnTo>
                  <a:pt x="582510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368098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83" y="0"/>
                </a:moveTo>
                <a:lnTo>
                  <a:pt x="0" y="0"/>
                </a:lnTo>
                <a:lnTo>
                  <a:pt x="0" y="303847"/>
                </a:lnTo>
                <a:lnTo>
                  <a:pt x="5246585" y="303847"/>
                </a:lnTo>
                <a:lnTo>
                  <a:pt x="5617883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0568" y="7368166"/>
            <a:ext cx="4658360" cy="304165"/>
          </a:xfrm>
          <a:custGeom>
            <a:avLst/>
            <a:gdLst/>
            <a:ahLst/>
            <a:cxnLst/>
            <a:rect l="l" t="t" r="r" b="b"/>
            <a:pathLst>
              <a:path w="4658359" h="304165">
                <a:moveTo>
                  <a:pt x="4657826" y="0"/>
                </a:moveTo>
                <a:lnTo>
                  <a:pt x="371284" y="0"/>
                </a:lnTo>
                <a:lnTo>
                  <a:pt x="0" y="303822"/>
                </a:lnTo>
                <a:lnTo>
                  <a:pt x="4657826" y="303822"/>
                </a:lnTo>
                <a:lnTo>
                  <a:pt x="4657826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0" y="7700454"/>
            <a:ext cx="10056495" cy="72390"/>
          </a:xfrm>
          <a:custGeom>
            <a:avLst/>
            <a:gdLst/>
            <a:ahLst/>
            <a:cxnLst/>
            <a:rect l="l" t="t" r="r" b="b"/>
            <a:pathLst>
              <a:path w="10056495" h="72390">
                <a:moveTo>
                  <a:pt x="0" y="71945"/>
                </a:moveTo>
                <a:lnTo>
                  <a:pt x="10056139" y="71945"/>
                </a:lnTo>
                <a:lnTo>
                  <a:pt x="10056139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1705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 smtClean="0"/>
              <a:t>14</a:t>
            </a:r>
            <a:r>
              <a:rPr lang="es-MX" spc="5" dirty="0" smtClean="0"/>
              <a:t> </a:t>
            </a:r>
            <a:r>
              <a:rPr lang="es-MX" spc="5" dirty="0" smtClean="0"/>
              <a:t>de </a:t>
            </a:r>
            <a:r>
              <a:rPr lang="es-MX" spc="5" dirty="0" smtClean="0"/>
              <a:t>Octubre</a:t>
            </a:r>
            <a:r>
              <a:rPr lang="es-MX" spc="5" dirty="0" smtClean="0"/>
              <a:t> </a:t>
            </a:r>
            <a:r>
              <a:rPr lang="es-MX" spc="5" dirty="0" smtClean="0"/>
              <a:t>2017</a:t>
            </a:r>
            <a:endParaRPr spc="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3"/>
              </a:rPr>
              <a:t>www.qftc.com.mx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457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" y="7368098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95" y="0"/>
                </a:moveTo>
                <a:lnTo>
                  <a:pt x="0" y="0"/>
                </a:lnTo>
                <a:lnTo>
                  <a:pt x="0" y="303847"/>
                </a:lnTo>
                <a:lnTo>
                  <a:pt x="5246585" y="303847"/>
                </a:lnTo>
                <a:lnTo>
                  <a:pt x="5617895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089" y="7368166"/>
            <a:ext cx="4656455" cy="304165"/>
          </a:xfrm>
          <a:custGeom>
            <a:avLst/>
            <a:gdLst/>
            <a:ahLst/>
            <a:cxnLst/>
            <a:rect l="l" t="t" r="r" b="b"/>
            <a:pathLst>
              <a:path w="4656455" h="304165">
                <a:moveTo>
                  <a:pt x="4656315" y="0"/>
                </a:moveTo>
                <a:lnTo>
                  <a:pt x="371271" y="0"/>
                </a:lnTo>
                <a:lnTo>
                  <a:pt x="0" y="303822"/>
                </a:lnTo>
                <a:lnTo>
                  <a:pt x="4656315" y="303822"/>
                </a:lnTo>
                <a:lnTo>
                  <a:pt x="4656315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" y="7700454"/>
            <a:ext cx="10055225" cy="72390"/>
          </a:xfrm>
          <a:custGeom>
            <a:avLst/>
            <a:gdLst/>
            <a:ahLst/>
            <a:cxnLst/>
            <a:rect l="l" t="t" r="r" b="b"/>
            <a:pathLst>
              <a:path w="10055225" h="72390">
                <a:moveTo>
                  <a:pt x="0" y="71945"/>
                </a:moveTo>
                <a:lnTo>
                  <a:pt x="10054628" y="71945"/>
                </a:lnTo>
                <a:lnTo>
                  <a:pt x="10054628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67" y="433871"/>
            <a:ext cx="7289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3445E"/>
                </a:solidFill>
                <a:latin typeface="Dekar"/>
                <a:cs typeface="Dekar"/>
              </a:rPr>
              <a:t>ÍNDICE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841590"/>
            <a:ext cx="2559685" cy="0"/>
          </a:xfrm>
          <a:custGeom>
            <a:avLst/>
            <a:gdLst/>
            <a:ahLst/>
            <a:cxnLst/>
            <a:rect l="l" t="t" r="r" b="b"/>
            <a:pathLst>
              <a:path w="2559685">
                <a:moveTo>
                  <a:pt x="0" y="0"/>
                </a:moveTo>
                <a:lnTo>
                  <a:pt x="2559646" y="0"/>
                </a:lnTo>
              </a:path>
            </a:pathLst>
          </a:custGeom>
          <a:ln w="45059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6491" y="433871"/>
            <a:ext cx="165353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3445E"/>
                </a:solidFill>
                <a:latin typeface="Dekar"/>
                <a:cs typeface="Dekar"/>
              </a:rPr>
              <a:t>INTRODUCCIÓN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9270" y="1066335"/>
            <a:ext cx="4902504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¡Buenos Días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equipo de QFTC les da la más cordial bienvenida al curso de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b="1" spc="185" dirty="0" smtClean="0">
                <a:solidFill>
                  <a:srgbClr val="F04A24"/>
                </a:solidFill>
                <a:latin typeface="Quantify"/>
                <a:cs typeface="Quantify"/>
              </a:rPr>
              <a:t>Finanzas Cuantitativas I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 tomado una excelente decisión para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profesional. </a:t>
            </a:r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¡agradecemos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preferencia!</a:t>
            </a:r>
            <a:endParaRPr lang="es-MX" sz="1400" dirty="0" smtClean="0">
              <a:solidFill>
                <a:srgbClr val="00206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9269" y="841590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316" y="0"/>
                </a:lnTo>
              </a:path>
            </a:pathLst>
          </a:custGeom>
          <a:ln w="45059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820" y="1243954"/>
            <a:ext cx="3250564" cy="295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 smtClean="0">
                <a:solidFill>
                  <a:srgbClr val="002060"/>
                </a:solidFill>
                <a:latin typeface="Dekar"/>
                <a:cs typeface="Open Sans"/>
              </a:rPr>
              <a:t>INTRODUCCIÓN</a:t>
            </a:r>
            <a:endParaRPr sz="1600" dirty="0">
              <a:solidFill>
                <a:srgbClr val="002060"/>
              </a:solidFill>
              <a:latin typeface="Dekar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lang="es-MX" sz="1600" spc="-5" dirty="0" smtClean="0">
                <a:solidFill>
                  <a:srgbClr val="002060"/>
                </a:solidFill>
                <a:latin typeface="Open Sans"/>
                <a:cs typeface="Open Sans"/>
              </a:rPr>
              <a:t>¿QUIÉNES SOMOS?</a:t>
            </a:r>
            <a:endParaRPr sz="1600" dirty="0">
              <a:solidFill>
                <a:srgbClr val="002060"/>
              </a:solidFill>
              <a:latin typeface="Open Sans"/>
              <a:cs typeface="Open Sans"/>
            </a:endParaRPr>
          </a:p>
          <a:p>
            <a:pPr marL="12700" marR="5080">
              <a:lnSpc>
                <a:spcPct val="182300"/>
              </a:lnSpc>
            </a:pPr>
            <a:r>
              <a:rPr lang="es-MX" sz="1600" spc="-5" dirty="0" smtClean="0">
                <a:solidFill>
                  <a:srgbClr val="002060"/>
                </a:solidFill>
                <a:latin typeface="Open Sans"/>
                <a:cs typeface="Open Sans"/>
              </a:rPr>
              <a:t>MISIÓN</a:t>
            </a:r>
          </a:p>
          <a:p>
            <a:pPr marL="12700" marR="5080">
              <a:lnSpc>
                <a:spcPct val="182300"/>
              </a:lnSpc>
            </a:pPr>
            <a:r>
              <a:rPr lang="es-MX" sz="1600" spc="-5" dirty="0" smtClean="0">
                <a:solidFill>
                  <a:srgbClr val="002060"/>
                </a:solidFill>
                <a:latin typeface="Open Sans"/>
                <a:cs typeface="Open Sans"/>
              </a:rPr>
              <a:t>¿CAPACITACIÓN FINANCIERA?</a:t>
            </a:r>
          </a:p>
          <a:p>
            <a:pPr marL="12700" marR="5080">
              <a:lnSpc>
                <a:spcPct val="182300"/>
              </a:lnSpc>
            </a:pPr>
            <a:r>
              <a:rPr lang="es-MX" sz="1600" spc="-5" dirty="0" smtClean="0">
                <a:solidFill>
                  <a:srgbClr val="002060"/>
                </a:solidFill>
                <a:latin typeface="Open Sans"/>
                <a:cs typeface="Open Sans"/>
              </a:rPr>
              <a:t>FINANZAS CUANTITATIVAS </a:t>
            </a:r>
            <a:r>
              <a:rPr lang="es-MX" sz="1600" dirty="0" smtClean="0">
                <a:solidFill>
                  <a:srgbClr val="002060"/>
                </a:solidFill>
                <a:latin typeface="Open Sans"/>
                <a:cs typeface="Open Sans"/>
              </a:rPr>
              <a:t>OBJETIVO Y TEMARIO</a:t>
            </a:r>
          </a:p>
          <a:p>
            <a:pPr marL="12700" marR="5080">
              <a:lnSpc>
                <a:spcPct val="182300"/>
              </a:lnSpc>
            </a:pPr>
            <a:r>
              <a:rPr lang="es-MX" sz="1600" spc="-5" dirty="0" smtClean="0">
                <a:solidFill>
                  <a:srgbClr val="002060"/>
                </a:solidFill>
                <a:latin typeface="Open Sans"/>
                <a:cs typeface="Open Sans"/>
              </a:rPr>
              <a:t>CLAUDIO CUEVAS PAZOS</a:t>
            </a:r>
            <a:endParaRPr sz="1600" dirty="0">
              <a:solidFill>
                <a:srgbClr val="002060"/>
              </a:solidFill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4311" y="838800"/>
            <a:ext cx="462915" cy="3352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100" spc="-5" dirty="0">
                <a:solidFill>
                  <a:srgbClr val="002060"/>
                </a:solidFill>
                <a:latin typeface="Dekar"/>
                <a:cs typeface="Open Sans"/>
              </a:rPr>
              <a:t>Página</a:t>
            </a:r>
            <a:endParaRPr sz="1100" dirty="0">
              <a:solidFill>
                <a:srgbClr val="002060"/>
              </a:solidFill>
              <a:latin typeface="Dekar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2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2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002060"/>
                </a:solidFill>
                <a:latin typeface="Dekar"/>
                <a:cs typeface="Open Sans"/>
              </a:rPr>
              <a:t>4</a:t>
            </a: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lang="es-MX" sz="1600" dirty="0">
                <a:solidFill>
                  <a:srgbClr val="002060"/>
                </a:solidFill>
                <a:latin typeface="Dekar"/>
                <a:cs typeface="Open Sans"/>
              </a:rPr>
              <a:t>5</a:t>
            </a:r>
            <a:endParaRPr sz="1600" dirty="0">
              <a:solidFill>
                <a:srgbClr val="002060"/>
              </a:solidFill>
              <a:latin typeface="Dekar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71774" y="7117905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414" y="214414"/>
                </a:moveTo>
                <a:lnTo>
                  <a:pt x="0" y="214414"/>
                </a:lnTo>
                <a:lnTo>
                  <a:pt x="0" y="0"/>
                </a:lnTo>
                <a:lnTo>
                  <a:pt x="214414" y="0"/>
                </a:lnTo>
                <a:lnTo>
                  <a:pt x="214414" y="214414"/>
                </a:lnTo>
                <a:close/>
              </a:path>
            </a:pathLst>
          </a:custGeom>
          <a:solidFill>
            <a:srgbClr val="DC4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1705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/>
              <a:t>14 de Octubre 2017</a:t>
            </a:r>
            <a:endParaRPr lang="es-MX"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3"/>
              </a:rPr>
              <a:t>www.qftc.com.mx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8" y="7368109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95" y="0"/>
                </a:moveTo>
                <a:lnTo>
                  <a:pt x="0" y="0"/>
                </a:lnTo>
                <a:lnTo>
                  <a:pt x="0" y="303834"/>
                </a:lnTo>
                <a:lnTo>
                  <a:pt x="5246585" y="303834"/>
                </a:lnTo>
                <a:lnTo>
                  <a:pt x="5617895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089" y="7368154"/>
            <a:ext cx="4656455" cy="304165"/>
          </a:xfrm>
          <a:custGeom>
            <a:avLst/>
            <a:gdLst/>
            <a:ahLst/>
            <a:cxnLst/>
            <a:rect l="l" t="t" r="r" b="b"/>
            <a:pathLst>
              <a:path w="4656455" h="304165">
                <a:moveTo>
                  <a:pt x="4656315" y="0"/>
                </a:moveTo>
                <a:lnTo>
                  <a:pt x="371271" y="0"/>
                </a:lnTo>
                <a:lnTo>
                  <a:pt x="0" y="303834"/>
                </a:lnTo>
                <a:lnTo>
                  <a:pt x="4656315" y="303834"/>
                </a:lnTo>
                <a:lnTo>
                  <a:pt x="4656315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" y="7700454"/>
            <a:ext cx="10055225" cy="72390"/>
          </a:xfrm>
          <a:custGeom>
            <a:avLst/>
            <a:gdLst/>
            <a:ahLst/>
            <a:cxnLst/>
            <a:rect l="l" t="t" r="r" b="b"/>
            <a:pathLst>
              <a:path w="10055225" h="72390">
                <a:moveTo>
                  <a:pt x="0" y="71945"/>
                </a:moveTo>
                <a:lnTo>
                  <a:pt x="10054628" y="71945"/>
                </a:lnTo>
                <a:lnTo>
                  <a:pt x="10054628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67" y="433877"/>
            <a:ext cx="23564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¿QUIÉNES</a:t>
            </a:r>
            <a:r>
              <a:rPr lang="es-MX" sz="1600" b="1" spc="-5" dirty="0" smtClean="0">
                <a:solidFill>
                  <a:srgbClr val="231F20"/>
                </a:solidFill>
                <a:latin typeface="Open Sans Extrabold"/>
                <a:cs typeface="Open Sans Extrabold"/>
              </a:rPr>
              <a:t> 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SOMOS?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566" y="1204570"/>
            <a:ext cx="9290633" cy="230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QFTC</a:t>
            </a: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empresa 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mexicana emprendedora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capacitación financiera que se dedica a la enseñanza de temas financieros a partir de cursos teóricos prácticos aplicados al mundo real, impartidos por un equipo de alto desempeño 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en:</a:t>
            </a:r>
          </a:p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endParaRPr lang="es-MX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Administración de Riesgos Financieros,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Pricing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 de Derivados, Modelación Matemática y Ciencia de Datos.</a:t>
            </a:r>
            <a:endParaRPr sz="2100" spc="185" dirty="0">
              <a:solidFill>
                <a:srgbClr val="F04A24"/>
              </a:solidFill>
              <a:latin typeface="Quantify"/>
              <a:cs typeface="Quantif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4158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567" y="3860619"/>
            <a:ext cx="2762198" cy="25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3445E"/>
                </a:solidFill>
                <a:latin typeface="Dekar"/>
                <a:cs typeface="Dekar"/>
              </a:rPr>
              <a:t>M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ISIÓN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567" y="4393887"/>
            <a:ext cx="9290632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Lograr</a:t>
            </a:r>
            <a:r>
              <a:rPr lang="es-MX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 positivos en la vida profesional de nuestros clientes, a fin de que trasciendan con alto impacto en su entorno laboral o académico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Ayudar</a:t>
            </a: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cubrir las necesidades de capacitación financiera de nuestros clientes en su motivación por aprender y lograr sus metas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Servir</a:t>
            </a: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plataforma de integración de talento experimentado en la docencia o la industria financiera para implementar programas actualizados de 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</a:t>
            </a:r>
            <a:r>
              <a:rPr lang="es-MX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268336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71774" y="711791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414" y="214414"/>
                </a:moveTo>
                <a:lnTo>
                  <a:pt x="0" y="214414"/>
                </a:lnTo>
                <a:lnTo>
                  <a:pt x="0" y="0"/>
                </a:lnTo>
                <a:lnTo>
                  <a:pt x="214414" y="0"/>
                </a:lnTo>
                <a:lnTo>
                  <a:pt x="214414" y="214414"/>
                </a:lnTo>
                <a:close/>
              </a:path>
            </a:pathLst>
          </a:custGeom>
          <a:solidFill>
            <a:srgbClr val="DC4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/>
              <a:t>2</a:t>
            </a:r>
          </a:p>
        </p:txBody>
      </p:sp>
      <p:sp>
        <p:nvSpPr>
          <p:cNvPr id="157" name="object 157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34240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/>
              <a:t>14 de Octubre 2017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5" dirty="0"/>
          </a:p>
        </p:txBody>
      </p:sp>
      <p:sp>
        <p:nvSpPr>
          <p:cNvPr id="158" name="object 1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2"/>
              </a:rPr>
              <a:t>www.qftc.com.mx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8" y="7368109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95" y="0"/>
                </a:moveTo>
                <a:lnTo>
                  <a:pt x="0" y="0"/>
                </a:lnTo>
                <a:lnTo>
                  <a:pt x="0" y="303834"/>
                </a:lnTo>
                <a:lnTo>
                  <a:pt x="5246585" y="303834"/>
                </a:lnTo>
                <a:lnTo>
                  <a:pt x="5617895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089" y="7368154"/>
            <a:ext cx="4656455" cy="304165"/>
          </a:xfrm>
          <a:custGeom>
            <a:avLst/>
            <a:gdLst/>
            <a:ahLst/>
            <a:cxnLst/>
            <a:rect l="l" t="t" r="r" b="b"/>
            <a:pathLst>
              <a:path w="4656455" h="304165">
                <a:moveTo>
                  <a:pt x="4656315" y="0"/>
                </a:moveTo>
                <a:lnTo>
                  <a:pt x="371271" y="0"/>
                </a:lnTo>
                <a:lnTo>
                  <a:pt x="0" y="303834"/>
                </a:lnTo>
                <a:lnTo>
                  <a:pt x="4656315" y="303834"/>
                </a:lnTo>
                <a:lnTo>
                  <a:pt x="4656315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" y="7700454"/>
            <a:ext cx="10055225" cy="72390"/>
          </a:xfrm>
          <a:custGeom>
            <a:avLst/>
            <a:gdLst/>
            <a:ahLst/>
            <a:cxnLst/>
            <a:rect l="l" t="t" r="r" b="b"/>
            <a:pathLst>
              <a:path w="10055225" h="72390">
                <a:moveTo>
                  <a:pt x="0" y="71945"/>
                </a:moveTo>
                <a:lnTo>
                  <a:pt x="10054628" y="71945"/>
                </a:lnTo>
                <a:lnTo>
                  <a:pt x="10054628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67" y="433877"/>
            <a:ext cx="33470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¿CAPACITACIÓN</a:t>
            </a:r>
            <a:r>
              <a:rPr lang="es-MX" sz="1600" b="1" spc="-5" dirty="0" smtClean="0">
                <a:solidFill>
                  <a:srgbClr val="231F20"/>
                </a:solidFill>
                <a:latin typeface="Open Sans Extrabold"/>
                <a:cs typeface="Open Sans Extrabold"/>
              </a:rPr>
              <a:t> 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FINANCIERA?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566" y="1204570"/>
            <a:ext cx="929063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Diseñamos programas de estudio estratégicos que te ayudarán a fortalecer tus capacidades y conocimientos en Finanzas 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Cuantitativas.</a:t>
            </a:r>
            <a:endParaRPr sz="2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41584"/>
            <a:ext cx="3657600" cy="90372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566" y="2362200"/>
            <a:ext cx="28898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>
                <a:solidFill>
                  <a:srgbClr val="03445E"/>
                </a:solidFill>
                <a:latin typeface="Dekar"/>
                <a:cs typeface="Dekar"/>
              </a:rPr>
              <a:t>FINANZAS</a:t>
            </a:r>
            <a:r>
              <a:rPr lang="es-MX" sz="1600" b="1" dirty="0" smtClean="0">
                <a:solidFill>
                  <a:srgbClr val="231F20"/>
                </a:solidFill>
                <a:latin typeface="Open Sans Extrabold"/>
                <a:cs typeface="Open Sans Extrabold"/>
              </a:rPr>
              <a:t> 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CUANTITATIVAS I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567" y="3200400"/>
            <a:ext cx="9290632" cy="3377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spcBef>
                <a:spcPts val="100"/>
              </a:spcBef>
            </a:pP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Hoy en día las finanzas cuantitativas son una parte vital de las operaciones financieras pactadas diariamente por instituciones financieras globales como Bancos, Casas de Bolsa, Aseguradoras, Administradoras de Fondos y Corporativos (entre otros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 marR="5715" algn="just">
              <a:spcBef>
                <a:spcPts val="100"/>
              </a:spcBef>
            </a:pPr>
            <a:endParaRPr lang="es-MX" sz="21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715" algn="just">
              <a:spcBef>
                <a:spcPts val="100"/>
              </a:spcBef>
            </a:pP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modelos matemáticos e información de mercado en tiempo real es necesario estimar con precisión y rapidez los precios de productos derivados cotizados y pactados por el 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Trading</a:t>
            </a: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Floor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así como también la medición cuantitativa de los riesgos financieros estimados por las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Risk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Units</a:t>
            </a:r>
            <a:r>
              <a:rPr lang="es-MX" sz="2100" b="1" spc="185" dirty="0">
                <a:solidFill>
                  <a:srgbClr val="F04A24"/>
                </a:solidFill>
                <a:latin typeface="Quantify"/>
                <a:cs typeface="Quantify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dichas instituciones.</a:t>
            </a:r>
          </a:p>
        </p:txBody>
      </p:sp>
      <p:sp>
        <p:nvSpPr>
          <p:cNvPr id="11" name="object 11"/>
          <p:cNvSpPr/>
          <p:nvPr/>
        </p:nvSpPr>
        <p:spPr>
          <a:xfrm flipV="1">
            <a:off x="0" y="2743200"/>
            <a:ext cx="3657600" cy="9382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71774" y="711791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414" y="214414"/>
                </a:moveTo>
                <a:lnTo>
                  <a:pt x="0" y="214414"/>
                </a:lnTo>
                <a:lnTo>
                  <a:pt x="0" y="0"/>
                </a:lnTo>
                <a:lnTo>
                  <a:pt x="214414" y="0"/>
                </a:lnTo>
                <a:lnTo>
                  <a:pt x="214414" y="214414"/>
                </a:lnTo>
                <a:close/>
              </a:path>
            </a:pathLst>
          </a:custGeom>
          <a:solidFill>
            <a:srgbClr val="DC4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sldNum" sz="quarter" idx="7"/>
          </p:nvPr>
        </p:nvSpPr>
        <p:spPr>
          <a:xfrm>
            <a:off x="9812659" y="7111224"/>
            <a:ext cx="132715" cy="1917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lang="es-MX" dirty="0"/>
              <a:t>3</a:t>
            </a:r>
            <a:endParaRPr dirty="0"/>
          </a:p>
        </p:txBody>
      </p:sp>
      <p:sp>
        <p:nvSpPr>
          <p:cNvPr id="157" name="object 157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34240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/>
              <a:t>14 de Octubre 2017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5" dirty="0"/>
          </a:p>
        </p:txBody>
      </p:sp>
      <p:sp>
        <p:nvSpPr>
          <p:cNvPr id="158" name="object 1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2"/>
              </a:rPr>
              <a:t>www.qftc.com.mx</a:t>
            </a:r>
          </a:p>
        </p:txBody>
      </p:sp>
    </p:spTree>
    <p:extLst>
      <p:ext uri="{BB962C8B-B14F-4D97-AF65-F5344CB8AC3E}">
        <p14:creationId xmlns:p14="http://schemas.microsoft.com/office/powerpoint/2010/main" val="1158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8" y="7368109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95" y="0"/>
                </a:moveTo>
                <a:lnTo>
                  <a:pt x="0" y="0"/>
                </a:lnTo>
                <a:lnTo>
                  <a:pt x="0" y="303834"/>
                </a:lnTo>
                <a:lnTo>
                  <a:pt x="5246585" y="303834"/>
                </a:lnTo>
                <a:lnTo>
                  <a:pt x="5617895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089" y="7368154"/>
            <a:ext cx="4656455" cy="304165"/>
          </a:xfrm>
          <a:custGeom>
            <a:avLst/>
            <a:gdLst/>
            <a:ahLst/>
            <a:cxnLst/>
            <a:rect l="l" t="t" r="r" b="b"/>
            <a:pathLst>
              <a:path w="4656455" h="304165">
                <a:moveTo>
                  <a:pt x="4656315" y="0"/>
                </a:moveTo>
                <a:lnTo>
                  <a:pt x="371271" y="0"/>
                </a:lnTo>
                <a:lnTo>
                  <a:pt x="0" y="303834"/>
                </a:lnTo>
                <a:lnTo>
                  <a:pt x="4656315" y="303834"/>
                </a:lnTo>
                <a:lnTo>
                  <a:pt x="4656315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" y="7700454"/>
            <a:ext cx="10055225" cy="72390"/>
          </a:xfrm>
          <a:custGeom>
            <a:avLst/>
            <a:gdLst/>
            <a:ahLst/>
            <a:cxnLst/>
            <a:rect l="l" t="t" r="r" b="b"/>
            <a:pathLst>
              <a:path w="10055225" h="72390">
                <a:moveTo>
                  <a:pt x="0" y="71945"/>
                </a:moveTo>
                <a:lnTo>
                  <a:pt x="10054628" y="71945"/>
                </a:lnTo>
                <a:lnTo>
                  <a:pt x="10054628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67" y="433877"/>
            <a:ext cx="33470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>
                <a:solidFill>
                  <a:srgbClr val="03445E"/>
                </a:solidFill>
                <a:latin typeface="Dekar"/>
                <a:cs typeface="Dekar"/>
              </a:rPr>
              <a:t>OBJETIVO</a:t>
            </a:r>
            <a:endParaRPr sz="1600" b="1" dirty="0">
              <a:solidFill>
                <a:srgbClr val="03445E"/>
              </a:solidFill>
              <a:latin typeface="Dekar"/>
              <a:cs typeface="Dek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566" y="1066800"/>
            <a:ext cx="9290633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Capacitar</a:t>
            </a:r>
            <a:r>
              <a:rPr lang="es-MX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alumnos en la estimación de los precios de derivados financieros y la medición cuantitativa de los riesgos de mercado, así como también programar algoritmos eficientes para dichas estimaciones que ayuden a la interpretación puntual y eficaz de la dinámica del mercado financiero en la toma de decisiones.</a:t>
            </a:r>
            <a:endParaRPr sz="2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4158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566" y="2971800"/>
            <a:ext cx="28898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>
                <a:solidFill>
                  <a:srgbClr val="03445E"/>
                </a:solidFill>
                <a:latin typeface="Dekar"/>
                <a:cs typeface="Dekar"/>
              </a:rPr>
              <a:t>TEMARIO</a:t>
            </a:r>
            <a:r>
              <a:rPr lang="es-MX" sz="1600" b="1" dirty="0" smtClean="0">
                <a:solidFill>
                  <a:srgbClr val="231F20"/>
                </a:solidFill>
                <a:latin typeface="Open Sans Extrabold"/>
                <a:cs typeface="Open Sans Extrabold"/>
              </a:rPr>
              <a:t>	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567" y="3581400"/>
            <a:ext cx="9290632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MX" sz="2100" spc="185" dirty="0" smtClean="0">
                <a:solidFill>
                  <a:srgbClr val="F04A24"/>
                </a:solidFill>
                <a:latin typeface="Quantify"/>
                <a:cs typeface="Quantify"/>
              </a:rPr>
              <a:t>MI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: Modelos Matemáticos y Numéricos para Finanzas</a:t>
            </a:r>
          </a:p>
          <a:p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Facilitador: C Dr. Alberto Rosas Medina, Investigador del Posgrado de Geofísica de la UNAM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100" spc="185" dirty="0" smtClean="0">
                <a:solidFill>
                  <a:srgbClr val="F04A24"/>
                </a:solidFill>
                <a:latin typeface="Quantify"/>
                <a:cs typeface="Quantify"/>
              </a:rPr>
              <a:t>MII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: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Pricing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 de Derivados </a:t>
            </a:r>
          </a:p>
          <a:p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Facilitador: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Claudio Cuevas Pazos,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Mercados Globales en BBVA Bancomer. </a:t>
            </a:r>
            <a:endParaRPr lang="es-MX" sz="21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100" spc="185" dirty="0" smtClean="0">
                <a:solidFill>
                  <a:srgbClr val="F04A24"/>
                </a:solidFill>
                <a:latin typeface="Quantify"/>
                <a:cs typeface="Quantify"/>
              </a:rPr>
              <a:t>MIII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: Medición Cuantitativa de Riesgo de Mercado y </a:t>
            </a:r>
            <a:r>
              <a:rPr lang="es-MX" sz="2100" spc="185" dirty="0" err="1">
                <a:solidFill>
                  <a:srgbClr val="F04A24"/>
                </a:solidFill>
                <a:latin typeface="Quantify"/>
                <a:cs typeface="Quantify"/>
              </a:rPr>
              <a:t>Aps</a:t>
            </a:r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. en R</a:t>
            </a:r>
            <a:r>
              <a:rPr lang="es-MX" sz="2100" b="1" spc="185" dirty="0">
                <a:solidFill>
                  <a:srgbClr val="F04A24"/>
                </a:solidFill>
                <a:latin typeface="Quantify"/>
                <a:cs typeface="Quantify"/>
              </a:rPr>
              <a:t>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Facilitador: M en C. Christian Miranda Ruiz, Data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 en 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Ernst &amp; Young.</a:t>
            </a:r>
            <a:endParaRPr lang="es-MX" sz="2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52800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71774" y="711791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414" y="214414"/>
                </a:moveTo>
                <a:lnTo>
                  <a:pt x="0" y="214414"/>
                </a:lnTo>
                <a:lnTo>
                  <a:pt x="0" y="0"/>
                </a:lnTo>
                <a:lnTo>
                  <a:pt x="214414" y="0"/>
                </a:lnTo>
                <a:lnTo>
                  <a:pt x="214414" y="214414"/>
                </a:lnTo>
                <a:close/>
              </a:path>
            </a:pathLst>
          </a:custGeom>
          <a:solidFill>
            <a:srgbClr val="DC4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sldNum" sz="quarter" idx="7"/>
          </p:nvPr>
        </p:nvSpPr>
        <p:spPr>
          <a:xfrm>
            <a:off x="9812659" y="7111224"/>
            <a:ext cx="132715" cy="1917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lang="es-MX" dirty="0"/>
              <a:t>4</a:t>
            </a:r>
            <a:endParaRPr dirty="0"/>
          </a:p>
        </p:txBody>
      </p:sp>
      <p:sp>
        <p:nvSpPr>
          <p:cNvPr id="157" name="object 157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34240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/>
              <a:t>14 de Octubre 2017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5" dirty="0"/>
          </a:p>
        </p:txBody>
      </p:sp>
      <p:sp>
        <p:nvSpPr>
          <p:cNvPr id="158" name="object 1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2"/>
              </a:rPr>
              <a:t>www.qftc.com.mx</a:t>
            </a:r>
          </a:p>
        </p:txBody>
      </p:sp>
    </p:spTree>
    <p:extLst>
      <p:ext uri="{BB962C8B-B14F-4D97-AF65-F5344CB8AC3E}">
        <p14:creationId xmlns:p14="http://schemas.microsoft.com/office/powerpoint/2010/main" val="26149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8" y="7368109"/>
            <a:ext cx="5618480" cy="304165"/>
          </a:xfrm>
          <a:custGeom>
            <a:avLst/>
            <a:gdLst/>
            <a:ahLst/>
            <a:cxnLst/>
            <a:rect l="l" t="t" r="r" b="b"/>
            <a:pathLst>
              <a:path w="5618480" h="304165">
                <a:moveTo>
                  <a:pt x="5617895" y="0"/>
                </a:moveTo>
                <a:lnTo>
                  <a:pt x="0" y="0"/>
                </a:lnTo>
                <a:lnTo>
                  <a:pt x="0" y="303834"/>
                </a:lnTo>
                <a:lnTo>
                  <a:pt x="5246585" y="303834"/>
                </a:lnTo>
                <a:lnTo>
                  <a:pt x="5617895" y="0"/>
                </a:lnTo>
                <a:close/>
              </a:path>
            </a:pathLst>
          </a:custGeom>
          <a:solidFill>
            <a:srgbClr val="F0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089" y="7368154"/>
            <a:ext cx="4656455" cy="304165"/>
          </a:xfrm>
          <a:custGeom>
            <a:avLst/>
            <a:gdLst/>
            <a:ahLst/>
            <a:cxnLst/>
            <a:rect l="l" t="t" r="r" b="b"/>
            <a:pathLst>
              <a:path w="4656455" h="304165">
                <a:moveTo>
                  <a:pt x="4656315" y="0"/>
                </a:moveTo>
                <a:lnTo>
                  <a:pt x="371271" y="0"/>
                </a:lnTo>
                <a:lnTo>
                  <a:pt x="0" y="303834"/>
                </a:lnTo>
                <a:lnTo>
                  <a:pt x="4656315" y="303834"/>
                </a:lnTo>
                <a:lnTo>
                  <a:pt x="4656315" y="0"/>
                </a:lnTo>
                <a:close/>
              </a:path>
            </a:pathLst>
          </a:custGeom>
          <a:solidFill>
            <a:srgbClr val="034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" y="7700454"/>
            <a:ext cx="10055225" cy="72390"/>
          </a:xfrm>
          <a:custGeom>
            <a:avLst/>
            <a:gdLst/>
            <a:ahLst/>
            <a:cxnLst/>
            <a:rect l="l" t="t" r="r" b="b"/>
            <a:pathLst>
              <a:path w="10055225" h="72390">
                <a:moveTo>
                  <a:pt x="0" y="71945"/>
                </a:moveTo>
                <a:lnTo>
                  <a:pt x="10054628" y="71945"/>
                </a:lnTo>
                <a:lnTo>
                  <a:pt x="10054628" y="0"/>
                </a:lnTo>
                <a:lnTo>
                  <a:pt x="0" y="0"/>
                </a:lnTo>
                <a:lnTo>
                  <a:pt x="0" y="71945"/>
                </a:lnTo>
                <a:close/>
              </a:path>
            </a:pathLst>
          </a:custGeom>
          <a:solidFill>
            <a:srgbClr val="F16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67" y="433877"/>
            <a:ext cx="42614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>
                <a:solidFill>
                  <a:srgbClr val="03445E"/>
                </a:solidFill>
                <a:latin typeface="Dekar"/>
                <a:cs typeface="Dekar"/>
              </a:rPr>
              <a:t>¿QUÉ VEREMOS EN LA CLASE DE 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HOY?</a:t>
            </a:r>
            <a:endParaRPr sz="1600" b="1" dirty="0">
              <a:solidFill>
                <a:srgbClr val="03445E"/>
              </a:solidFill>
              <a:latin typeface="Dekar"/>
              <a:cs typeface="Dek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566" y="990600"/>
            <a:ext cx="9290633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Fundamentos de los productos financieros derivados</a:t>
            </a:r>
          </a:p>
          <a:p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Composición de tasas y convenciones </a:t>
            </a:r>
          </a:p>
          <a:p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Derivados Lineales Derivados No Lineales</a:t>
            </a:r>
          </a:p>
        </p:txBody>
      </p:sp>
      <p:sp>
        <p:nvSpPr>
          <p:cNvPr id="8" name="object 8"/>
          <p:cNvSpPr/>
          <p:nvPr/>
        </p:nvSpPr>
        <p:spPr>
          <a:xfrm flipV="1">
            <a:off x="0" y="792444"/>
            <a:ext cx="4343400" cy="4914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566" y="2161733"/>
            <a:ext cx="3895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dirty="0">
                <a:solidFill>
                  <a:srgbClr val="03445E"/>
                </a:solidFill>
                <a:latin typeface="Dekar"/>
                <a:cs typeface="Dekar"/>
              </a:rPr>
              <a:t>¿QUIÉN ES CLAUDIO CUEVAS </a:t>
            </a:r>
            <a:r>
              <a:rPr lang="es-MX" sz="1600" b="1" dirty="0" smtClean="0">
                <a:solidFill>
                  <a:srgbClr val="03445E"/>
                </a:solidFill>
                <a:latin typeface="Dekar"/>
                <a:cs typeface="Dekar"/>
              </a:rPr>
              <a:t>PAZOS?</a:t>
            </a:r>
            <a:r>
              <a:rPr lang="es-MX" sz="1600" b="1" dirty="0" smtClean="0">
                <a:solidFill>
                  <a:srgbClr val="231F20"/>
                </a:solidFill>
                <a:latin typeface="Open Sans Extrabold"/>
                <a:cs typeface="Open Sans Extrabold"/>
              </a:rPr>
              <a:t>	</a:t>
            </a:r>
            <a:endParaRPr sz="1600" dirty="0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768" y="2743200"/>
            <a:ext cx="9062032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gresado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Facultad de Ciencias de la UNAM donde se tituló como Actuario en 2014. Realizó estudios de posgrado en la Universidad de Warwick, Inglaterra, en la Maestría de Matemáticas Aplicadas, y se tituló 2016 con la tesis “XVA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b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 se integra al Banco de México laborando 1 año como Analista Financiero en el área de Investigación Financiera. En 2014 se incorpora a BBVA Bancomer donde trabajó 1 año como Especialista en Modelos de Volatilidad en el área de Riesgos de Mercado de Global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Desde 2016 es Desarrollador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BBVA Bancomer en el área de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s-MX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Global </a:t>
            </a:r>
            <a:r>
              <a:rPr lang="es-MX" sz="21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  <a:r>
              <a:rPr lang="es-MX" sz="21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100" spc="185" dirty="0">
                <a:solidFill>
                  <a:srgbClr val="F04A24"/>
                </a:solidFill>
                <a:latin typeface="Quantify"/>
                <a:cs typeface="Quantify"/>
              </a:rPr>
              <a:t>Sus áreas de especialización son: Modelos de Volatilidad Estocástica, Valuación de Derivados Exóticos y Programación en VBA, Matlab, C++ y R.</a:t>
            </a:r>
          </a:p>
        </p:txBody>
      </p:sp>
      <p:sp>
        <p:nvSpPr>
          <p:cNvPr id="11" name="object 11"/>
          <p:cNvSpPr/>
          <p:nvPr/>
        </p:nvSpPr>
        <p:spPr>
          <a:xfrm flipV="1">
            <a:off x="0" y="2545081"/>
            <a:ext cx="4343400" cy="45719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688" y="0"/>
                </a:lnTo>
              </a:path>
            </a:pathLst>
          </a:custGeom>
          <a:ln w="45072">
            <a:solidFill>
              <a:srgbClr val="F168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71774" y="711791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414" y="214414"/>
                </a:moveTo>
                <a:lnTo>
                  <a:pt x="0" y="214414"/>
                </a:lnTo>
                <a:lnTo>
                  <a:pt x="0" y="0"/>
                </a:lnTo>
                <a:lnTo>
                  <a:pt x="214414" y="0"/>
                </a:lnTo>
                <a:lnTo>
                  <a:pt x="214414" y="214414"/>
                </a:lnTo>
                <a:close/>
              </a:path>
            </a:pathLst>
          </a:custGeom>
          <a:solidFill>
            <a:srgbClr val="DC4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sldNum" sz="quarter" idx="7"/>
          </p:nvPr>
        </p:nvSpPr>
        <p:spPr>
          <a:xfrm>
            <a:off x="9812659" y="7111224"/>
            <a:ext cx="132715" cy="1917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lang="es-MX" dirty="0"/>
              <a:t>5</a:t>
            </a:r>
            <a:endParaRPr dirty="0"/>
          </a:p>
        </p:txBody>
      </p:sp>
      <p:sp>
        <p:nvSpPr>
          <p:cNvPr id="157" name="object 157"/>
          <p:cNvSpPr txBox="1">
            <a:spLocks noGrp="1"/>
          </p:cNvSpPr>
          <p:nvPr>
            <p:ph type="dt" sz="half" idx="6"/>
          </p:nvPr>
        </p:nvSpPr>
        <p:spPr>
          <a:xfrm>
            <a:off x="5766749" y="7433929"/>
            <a:ext cx="3063240" cy="34240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s-MX" spc="5" dirty="0"/>
              <a:t>14 de Octubre 2017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5" dirty="0"/>
          </a:p>
        </p:txBody>
      </p:sp>
      <p:sp>
        <p:nvSpPr>
          <p:cNvPr id="158" name="object 1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0" dirty="0">
                <a:hlinkClick r:id="rId2"/>
              </a:rPr>
              <a:t>www.qftc.com.mx</a:t>
            </a:r>
          </a:p>
        </p:txBody>
      </p:sp>
    </p:spTree>
    <p:extLst>
      <p:ext uri="{BB962C8B-B14F-4D97-AF65-F5344CB8AC3E}">
        <p14:creationId xmlns:p14="http://schemas.microsoft.com/office/powerpoint/2010/main" val="25784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563</Words>
  <Application>Microsoft Office PowerPoint</Application>
  <PresentationFormat>Personalizado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Dekar</vt:lpstr>
      <vt:lpstr>Open Sans</vt:lpstr>
      <vt:lpstr>Open Sans Extrabold</vt:lpstr>
      <vt:lpstr>Quantify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del logo</dc:title>
  <cp:lastModifiedBy>Blanca</cp:lastModifiedBy>
  <cp:revision>14</cp:revision>
  <dcterms:created xsi:type="dcterms:W3CDTF">2017-08-21T12:44:09Z</dcterms:created>
  <dcterms:modified xsi:type="dcterms:W3CDTF">2017-10-13T23:19:49Z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2017-07-24T00:00:00Z</vt:filetime>
  </property>
  <property fmtid="{D5CDD505-2E9C-101B-9397-08002B2CF9AE}" pid="3" name="Creator">
    <vt:lpwstr>Adobe Illustrator CC 2017 (Macintosh)</vt:lpwstr>
  </property>
  <property fmtid="{D5CDD505-2E9C-101B-9397-08002B2CF9AE}" pid="4" name="LastSaved">
    <vt:filetime>2017-08-21T00:00:00Z</vt:filetime>
  </property>
</Properties>
</file>