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notesMasterIdLst>
    <p:notesMasterId r:id="rId32"/>
  </p:notesMasterIdLst>
  <p:sldIdLst>
    <p:sldId id="278" r:id="rId2"/>
    <p:sldId id="325" r:id="rId3"/>
    <p:sldId id="271" r:id="rId4"/>
    <p:sldId id="275" r:id="rId5"/>
    <p:sldId id="276" r:id="rId6"/>
    <p:sldId id="269" r:id="rId7"/>
    <p:sldId id="314" r:id="rId8"/>
    <p:sldId id="315" r:id="rId9"/>
    <p:sldId id="316" r:id="rId10"/>
    <p:sldId id="317" r:id="rId11"/>
    <p:sldId id="318" r:id="rId12"/>
    <p:sldId id="319" r:id="rId13"/>
    <p:sldId id="295" r:id="rId14"/>
    <p:sldId id="270" r:id="rId15"/>
    <p:sldId id="280" r:id="rId16"/>
    <p:sldId id="310" r:id="rId17"/>
    <p:sldId id="267" r:id="rId18"/>
    <p:sldId id="321" r:id="rId19"/>
    <p:sldId id="268" r:id="rId20"/>
    <p:sldId id="312" r:id="rId21"/>
    <p:sldId id="313" r:id="rId22"/>
    <p:sldId id="272" r:id="rId23"/>
    <p:sldId id="273" r:id="rId24"/>
    <p:sldId id="320" r:id="rId25"/>
    <p:sldId id="322" r:id="rId26"/>
    <p:sldId id="297" r:id="rId27"/>
    <p:sldId id="302" r:id="rId28"/>
    <p:sldId id="303" r:id="rId29"/>
    <p:sldId id="323" r:id="rId30"/>
    <p:sldId id="324" r:id="rId3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51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75C113-9B64-4D4C-AC20-8260C5536723}" type="datetimeFigureOut">
              <a:rPr lang="es-MX" smtClean="0"/>
              <a:t>06/11/2019</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DFF7CF-B726-42F7-93BA-EF7FE10563A9}" type="slidenum">
              <a:rPr lang="es-MX" smtClean="0"/>
              <a:t>‹Nº›</a:t>
            </a:fld>
            <a:endParaRPr lang="es-MX"/>
          </a:p>
        </p:txBody>
      </p:sp>
    </p:spTree>
    <p:extLst>
      <p:ext uri="{BB962C8B-B14F-4D97-AF65-F5344CB8AC3E}">
        <p14:creationId xmlns:p14="http://schemas.microsoft.com/office/powerpoint/2010/main" val="3109779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ADDFF7CF-B726-42F7-93BA-EF7FE10563A9}" type="slidenum">
              <a:rPr lang="es-MX" smtClean="0"/>
              <a:t>14</a:t>
            </a:fld>
            <a:endParaRPr lang="es-MX"/>
          </a:p>
        </p:txBody>
      </p:sp>
    </p:spTree>
    <p:extLst>
      <p:ext uri="{BB962C8B-B14F-4D97-AF65-F5344CB8AC3E}">
        <p14:creationId xmlns:p14="http://schemas.microsoft.com/office/powerpoint/2010/main" val="3673515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D6C789-8242-482E-A32F-1BCD914B7BAF}" type="datetimeFigureOut">
              <a:rPr lang="es-MX" smtClean="0"/>
              <a:t>06/11/2019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F92DCC5-828B-4EB7-B7D7-58FF872217DD}" type="slidenum">
              <a:rPr lang="es-MX" smtClean="0"/>
              <a:t>‹Nº›</a:t>
            </a:fld>
            <a:endParaRPr lang="es-MX"/>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D6C789-8242-482E-A32F-1BCD914B7BAF}" type="datetimeFigureOut">
              <a:rPr lang="es-MX" smtClean="0"/>
              <a:t>06/11/2019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F92DCC5-828B-4EB7-B7D7-58FF872217DD}"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D6C789-8242-482E-A32F-1BCD914B7BAF}" type="datetimeFigureOut">
              <a:rPr lang="es-MX" smtClean="0"/>
              <a:t>06/11/2019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F92DCC5-828B-4EB7-B7D7-58FF872217DD}"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D6C789-8242-482E-A32F-1BCD914B7BAF}" type="datetimeFigureOut">
              <a:rPr lang="es-MX" smtClean="0"/>
              <a:t>06/11/2019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F92DCC5-828B-4EB7-B7D7-58FF872217DD}"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D6C789-8242-482E-A32F-1BCD914B7BAF}" type="datetimeFigureOut">
              <a:rPr lang="es-MX" smtClean="0"/>
              <a:t>06/11/2019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F92DCC5-828B-4EB7-B7D7-58FF872217DD}" type="slidenum">
              <a:rPr lang="es-MX" smtClean="0"/>
              <a:t>‹Nº›</a:t>
            </a:fld>
            <a:endParaRPr lang="es-MX"/>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D6C789-8242-482E-A32F-1BCD914B7BAF}" type="datetimeFigureOut">
              <a:rPr lang="es-MX" smtClean="0"/>
              <a:t>06/11/2019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F92DCC5-828B-4EB7-B7D7-58FF872217DD}"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D6C789-8242-482E-A32F-1BCD914B7BAF}" type="datetimeFigureOut">
              <a:rPr lang="es-MX" smtClean="0"/>
              <a:t>06/11/2019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AF92DCC5-828B-4EB7-B7D7-58FF872217DD}" type="slidenum">
              <a:rPr lang="es-MX" smtClean="0"/>
              <a:t>‹Nº›</a:t>
            </a:fld>
            <a:endParaRPr lang="es-MX"/>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D6C789-8242-482E-A32F-1BCD914B7BAF}" type="datetimeFigureOut">
              <a:rPr lang="es-MX" smtClean="0"/>
              <a:t>06/11/2019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AF92DCC5-828B-4EB7-B7D7-58FF872217DD}"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D6C789-8242-482E-A32F-1BCD914B7BAF}" type="datetimeFigureOut">
              <a:rPr lang="es-MX" smtClean="0"/>
              <a:t>06/11/2019</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AF92DCC5-828B-4EB7-B7D7-58FF872217DD}"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D6C789-8242-482E-A32F-1BCD914B7BAF}" type="datetimeFigureOut">
              <a:rPr lang="es-MX" smtClean="0"/>
              <a:t>06/11/2019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F92DCC5-828B-4EB7-B7D7-58FF872217DD}" type="slidenum">
              <a:rPr lang="es-MX" smtClean="0"/>
              <a:t>‹Nº›</a:t>
            </a:fld>
            <a:endParaRPr lang="es-MX"/>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D6C789-8242-482E-A32F-1BCD914B7BAF}" type="datetimeFigureOut">
              <a:rPr lang="es-MX" smtClean="0"/>
              <a:t>06/11/2019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F92DCC5-828B-4EB7-B7D7-58FF872217DD}" type="slidenum">
              <a:rPr lang="es-MX" smtClean="0"/>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56D6C789-8242-482E-A32F-1BCD914B7BAF}" type="datetimeFigureOut">
              <a:rPr lang="es-MX" smtClean="0"/>
              <a:t>06/11/2019</a:t>
            </a:fld>
            <a:endParaRPr lang="es-MX"/>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s-MX"/>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AF92DCC5-828B-4EB7-B7D7-58FF872217DD}" type="slidenum">
              <a:rPr lang="es-MX" smtClean="0"/>
              <a:t>‹Nº›</a:t>
            </a:fld>
            <a:endParaRPr lang="es-MX"/>
          </a:p>
        </p:txBody>
      </p:sp>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0.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ítulo 2"/>
          <p:cNvSpPr txBox="1">
            <a:spLocks/>
          </p:cNvSpPr>
          <p:nvPr/>
        </p:nvSpPr>
        <p:spPr>
          <a:xfrm>
            <a:off x="8904312" y="5877272"/>
            <a:ext cx="2585277" cy="792088"/>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r"/>
            <a:r>
              <a:rPr lang="es-MX" dirty="0"/>
              <a:t>Claudio Cuevas </a:t>
            </a:r>
            <a:r>
              <a:rPr lang="es-MX" dirty="0" smtClean="0"/>
              <a:t>Pazos</a:t>
            </a:r>
            <a:endParaRPr lang="es-MX" dirty="0"/>
          </a:p>
          <a:p>
            <a:r>
              <a:rPr lang="es-MX" dirty="0" smtClean="0"/>
              <a:t>  Noviembre 2019</a:t>
            </a:r>
            <a:endParaRPr lang="es-MX" dirty="0"/>
          </a:p>
          <a:p>
            <a:endParaRPr lang="es-MX" dirty="0"/>
          </a:p>
        </p:txBody>
      </p:sp>
      <p:sp>
        <p:nvSpPr>
          <p:cNvPr id="9" name="Título 1"/>
          <p:cNvSpPr>
            <a:spLocks noGrp="1"/>
          </p:cNvSpPr>
          <p:nvPr>
            <p:ph type="ctrTitle"/>
          </p:nvPr>
        </p:nvSpPr>
        <p:spPr/>
        <p:txBody>
          <a:bodyPr/>
          <a:lstStyle/>
          <a:p>
            <a:r>
              <a:rPr lang="es-MX" dirty="0"/>
              <a:t>Construcción de Curvas Cero Cupón CON COLATERAL</a:t>
            </a:r>
          </a:p>
        </p:txBody>
      </p:sp>
      <p:sp>
        <p:nvSpPr>
          <p:cNvPr id="2" name="CuadroTexto 1">
            <a:extLst>
              <a:ext uri="{FF2B5EF4-FFF2-40B4-BE49-F238E27FC236}">
                <a16:creationId xmlns:a16="http://schemas.microsoft.com/office/drawing/2014/main" xmlns="" id="{214C852A-AB9E-4D7C-AC2B-71CFDC55335C}"/>
              </a:ext>
            </a:extLst>
          </p:cNvPr>
          <p:cNvSpPr txBox="1"/>
          <p:nvPr/>
        </p:nvSpPr>
        <p:spPr>
          <a:xfrm>
            <a:off x="5638800" y="2974258"/>
            <a:ext cx="65" cy="276999"/>
          </a:xfrm>
          <a:prstGeom prst="rect">
            <a:avLst/>
          </a:prstGeom>
          <a:noFill/>
        </p:spPr>
        <p:txBody>
          <a:bodyPr wrap="none" lIns="0" tIns="0" rIns="0" bIns="0" rtlCol="0">
            <a:spAutoFit/>
          </a:bodyPr>
          <a:lstStyle/>
          <a:p>
            <a:endParaRPr lang="es-MX" dirty="0"/>
          </a:p>
        </p:txBody>
      </p:sp>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81689" y="3427036"/>
            <a:ext cx="2514221" cy="3431212"/>
          </a:xfrm>
          <a:prstGeom prst="rect">
            <a:avLst/>
          </a:prstGeom>
        </p:spPr>
      </p:pic>
    </p:spTree>
    <p:extLst>
      <p:ext uri="{BB962C8B-B14F-4D97-AF65-F5344CB8AC3E}">
        <p14:creationId xmlns:p14="http://schemas.microsoft.com/office/powerpoint/2010/main" val="4079964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B044774-1116-4296-8C01-88C5825C3C87}"/>
              </a:ext>
            </a:extLst>
          </p:cNvPr>
          <p:cNvSpPr>
            <a:spLocks noGrp="1"/>
          </p:cNvSpPr>
          <p:nvPr>
            <p:ph type="title"/>
          </p:nvPr>
        </p:nvSpPr>
        <p:spPr/>
        <p:txBody>
          <a:bodyPr/>
          <a:lstStyle/>
          <a:p>
            <a:r>
              <a:rPr lang="es-MX" dirty="0"/>
              <a:t>Colaterales y acuerdos CSA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xmlns="" id="{35E5F519-DCA6-4D31-B257-8017AC4B61BD}"/>
                  </a:ext>
                </a:extLst>
              </p:cNvPr>
              <p:cNvSpPr>
                <a:spLocks noGrp="1"/>
              </p:cNvSpPr>
              <p:nvPr>
                <p:ph idx="1"/>
              </p:nvPr>
            </p:nvSpPr>
            <p:spPr/>
            <p:txBody>
              <a:bodyPr>
                <a:normAutofit/>
              </a:bodyPr>
              <a:lstStyle/>
              <a:p>
                <a:r>
                  <a:rPr lang="es-ES" dirty="0"/>
                  <a:t>Podemos asumir con seguridad que las cotizaciones de mercado de </a:t>
                </a:r>
                <a:r>
                  <a:rPr lang="es-ES" dirty="0" err="1"/>
                  <a:t>FRAs</a:t>
                </a:r>
                <a:r>
                  <a:rPr lang="es-ES" dirty="0"/>
                  <a:t>, Swaps, XCCY swaps, CMSW, ... son precios de transacciones colateralizadas.</a:t>
                </a:r>
              </a:p>
              <a:p>
                <a:endParaRPr lang="es-ES" dirty="0"/>
              </a:p>
              <a:p>
                <a:r>
                  <a:rPr lang="es-ES" dirty="0"/>
                  <a:t>En nuestro marco teórico asumiremos que la garantía es siempre en efectivo sobre la misma moneda que la operación , además supondremos que las llamadas de margen serán continuas a tasa </a:t>
                </a:r>
                <a14:m>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𝑟</m:t>
                        </m:r>
                      </m:e>
                      <m:sub>
                        <m:r>
                          <a:rPr lang="es-MX" b="0" i="1" smtClean="0">
                            <a:latin typeface="Cambria Math" panose="02040503050406030204" pitchFamily="18" charset="0"/>
                          </a:rPr>
                          <m:t>𝑐</m:t>
                        </m:r>
                      </m:sub>
                    </m:sSub>
                  </m:oMath>
                </a14:m>
                <a:r>
                  <a:rPr lang="es-ES" dirty="0"/>
                  <a:t>.</a:t>
                </a:r>
              </a:p>
              <a:p>
                <a:endParaRPr lang="es-ES" dirty="0"/>
              </a:p>
              <a:p>
                <a:r>
                  <a:rPr lang="es-ES" dirty="0"/>
                  <a:t>En la práctica, el margen se hace diariamente y la tasa de margen es la tasa: OIS,EONIA, SONIA, ..., ¿SOFR?.</a:t>
                </a:r>
                <a:endParaRPr lang="es-MX" dirty="0"/>
              </a:p>
            </p:txBody>
          </p:sp>
        </mc:Choice>
        <mc:Fallback xmlns="">
          <p:sp>
            <p:nvSpPr>
              <p:cNvPr id="3" name="Marcador de contenido 2">
                <a:extLst>
                  <a:ext uri="{FF2B5EF4-FFF2-40B4-BE49-F238E27FC236}">
                    <a16:creationId xmlns:a16="http://schemas.microsoft.com/office/drawing/2014/main" id="{35E5F519-DCA6-4D31-B257-8017AC4B61BD}"/>
                  </a:ext>
                </a:extLst>
              </p:cNvPr>
              <p:cNvSpPr>
                <a:spLocks noGrp="1" noRot="1" noChangeAspect="1" noMove="1" noResize="1" noEditPoints="1" noAdjustHandles="1" noChangeArrowheads="1" noChangeShapeType="1" noTextEdit="1"/>
              </p:cNvSpPr>
              <p:nvPr>
                <p:ph idx="1"/>
              </p:nvPr>
            </p:nvSpPr>
            <p:spPr>
              <a:blipFill>
                <a:blip r:embed="rId2"/>
                <a:stretch>
                  <a:fillRect l="-500" t="-875" r="-111"/>
                </a:stretch>
              </a:blipFill>
            </p:spPr>
            <p:txBody>
              <a:bodyPr/>
              <a:lstStyle/>
              <a:p>
                <a:r>
                  <a:rPr lang="es-MX">
                    <a:noFill/>
                  </a:rPr>
                  <a:t> </a:t>
                </a:r>
              </a:p>
            </p:txBody>
          </p:sp>
        </mc:Fallback>
      </mc:AlternateContent>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06425" y="5229200"/>
            <a:ext cx="1210255" cy="1651661"/>
          </a:xfrm>
          <a:prstGeom prst="rect">
            <a:avLst/>
          </a:prstGeom>
        </p:spPr>
      </p:pic>
    </p:spTree>
    <p:extLst>
      <p:ext uri="{BB962C8B-B14F-4D97-AF65-F5344CB8AC3E}">
        <p14:creationId xmlns:p14="http://schemas.microsoft.com/office/powerpoint/2010/main" val="915186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718C101-5B06-4FA1-9A76-8C1ED20AC5C0}"/>
              </a:ext>
            </a:extLst>
          </p:cNvPr>
          <p:cNvSpPr>
            <a:spLocks noGrp="1"/>
          </p:cNvSpPr>
          <p:nvPr>
            <p:ph type="title"/>
          </p:nvPr>
        </p:nvSpPr>
        <p:spPr/>
        <p:txBody>
          <a:bodyPr/>
          <a:lstStyle/>
          <a:p>
            <a:r>
              <a:rPr lang="es-MX" dirty="0"/>
              <a:t>Valoración con acuerdos de colateral</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xmlns="" id="{018DE7DA-D1DE-427F-B6E0-B48D23E38F76}"/>
                  </a:ext>
                </a:extLst>
              </p:cNvPr>
              <p:cNvSpPr>
                <a:spLocks noGrp="1"/>
              </p:cNvSpPr>
              <p:nvPr>
                <p:ph idx="1"/>
              </p:nvPr>
            </p:nvSpPr>
            <p:spPr/>
            <p:txBody>
              <a:bodyPr>
                <a:normAutofit fontScale="85000" lnSpcReduction="10000"/>
              </a:bodyPr>
              <a:lstStyle/>
              <a:p>
                <a:pPr marL="0" indent="0">
                  <a:buNone/>
                </a:pPr>
                <a:r>
                  <a:rPr lang="es-ES" dirty="0"/>
                  <a:t>Cuando valoramos operaciones colateralizadas tenemos que tener en cuenta no sólo los flujos de efectivo provenientes de la operación, sino también de los flujos procedentes del mecanismo de llamadas de margen del Contrato CSA.</a:t>
                </a:r>
              </a:p>
              <a:p>
                <a:endParaRPr lang="es-ES" dirty="0"/>
              </a:p>
              <a:p>
                <a:pPr marL="0" indent="0">
                  <a:buNone/>
                </a:pPr>
                <a:r>
                  <a:rPr lang="es-ES" dirty="0"/>
                  <a:t>Se puede mostrar como resultado de la colateralización, que el valor del instrumento será el NPV descontado a la tasa a la que remunera el colateral.</a:t>
                </a:r>
              </a:p>
              <a:p>
                <a:endParaRPr lang="es-ES" dirty="0"/>
              </a:p>
              <a:p>
                <a:pPr marL="0" indent="0">
                  <a:buNone/>
                </a:pPr>
                <a:r>
                  <a:rPr lang="es-ES" dirty="0"/>
                  <a:t>Dado que la CSA Estándar tiene margen diario, tomaremos la tasa Overnight (EONIA, OIS, ...) como la tasa de descuento de un flujo futuro colateralizado.</a:t>
                </a:r>
              </a:p>
              <a:p>
                <a:endParaRPr lang="es-ES" b="0" i="1" dirty="0">
                  <a:latin typeface="Cambria Math" panose="02040503050406030204" pitchFamily="18" charset="0"/>
                </a:endParaRPr>
              </a:p>
              <a:p>
                <a:pPr marL="0" indent="0">
                  <a:buNone/>
                </a:pPr>
                <a14:m>
                  <m:oMathPara xmlns:m="http://schemas.openxmlformats.org/officeDocument/2006/math">
                    <m:oMathParaPr>
                      <m:jc m:val="center"/>
                    </m:oMathParaPr>
                    <m:oMath xmlns:m="http://schemas.openxmlformats.org/officeDocument/2006/math">
                      <m:r>
                        <a:rPr lang="es-MX" b="0" i="1" smtClean="0">
                          <a:latin typeface="Cambria Math" panose="02040503050406030204" pitchFamily="18" charset="0"/>
                        </a:rPr>
                        <m:t>𝑁𝑃𝑉</m:t>
                      </m:r>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𝑃</m:t>
                          </m:r>
                        </m:e>
                        <m:sub>
                          <m:r>
                            <a:rPr lang="es-MX" b="0" i="1" smtClean="0">
                              <a:latin typeface="Cambria Math" panose="02040503050406030204" pitchFamily="18" charset="0"/>
                            </a:rPr>
                            <m:t>𝑐</m:t>
                          </m:r>
                        </m:sub>
                      </m:sSub>
                      <m:d>
                        <m:dPr>
                          <m:ctrlPr>
                            <a:rPr lang="es-MX" b="0" i="1" smtClean="0">
                              <a:latin typeface="Cambria Math" panose="02040503050406030204" pitchFamily="18" charset="0"/>
                            </a:rPr>
                          </m:ctrlPr>
                        </m:dPr>
                        <m:e>
                          <m:r>
                            <a:rPr lang="es-MX" b="0" i="1" smtClean="0">
                              <a:latin typeface="Cambria Math" panose="02040503050406030204" pitchFamily="18" charset="0"/>
                            </a:rPr>
                            <m:t>𝑡</m:t>
                          </m:r>
                          <m:r>
                            <a:rPr lang="es-MX" b="0" i="1" smtClean="0">
                              <a:latin typeface="Cambria Math" panose="02040503050406030204" pitchFamily="18" charset="0"/>
                            </a:rPr>
                            <m:t>,</m:t>
                          </m:r>
                          <m:r>
                            <a:rPr lang="es-MX" b="0" i="1" smtClean="0">
                              <a:latin typeface="Cambria Math" panose="02040503050406030204" pitchFamily="18" charset="0"/>
                            </a:rPr>
                            <m:t>𝑇</m:t>
                          </m:r>
                        </m:e>
                      </m:d>
                      <m:sSup>
                        <m:sSupPr>
                          <m:ctrlPr>
                            <a:rPr lang="es-MX" b="0" i="1" smtClean="0">
                              <a:latin typeface="Cambria Math" panose="02040503050406030204" pitchFamily="18" charset="0"/>
                            </a:rPr>
                          </m:ctrlPr>
                        </m:sSupPr>
                        <m:e>
                          <m:r>
                            <a:rPr lang="es-MX" b="0" i="1" smtClean="0">
                              <a:latin typeface="Cambria Math" panose="02040503050406030204" pitchFamily="18" charset="0"/>
                            </a:rPr>
                            <m:t>𝐸</m:t>
                          </m:r>
                        </m:e>
                        <m:sup>
                          <m:sSub>
                            <m:sSubPr>
                              <m:ctrlPr>
                                <a:rPr lang="es-MX" b="0" i="1" smtClean="0">
                                  <a:latin typeface="Cambria Math" panose="02040503050406030204" pitchFamily="18" charset="0"/>
                                </a:rPr>
                              </m:ctrlPr>
                            </m:sSubPr>
                            <m:e>
                              <m:r>
                                <a:rPr lang="es-MX" b="0" i="1" smtClean="0">
                                  <a:latin typeface="Cambria Math" panose="02040503050406030204" pitchFamily="18" charset="0"/>
                                </a:rPr>
                                <m:t>𝑇</m:t>
                              </m:r>
                            </m:e>
                            <m:sub>
                              <m:r>
                                <a:rPr lang="es-MX" b="0" i="1" smtClean="0">
                                  <a:latin typeface="Cambria Math" panose="02040503050406030204" pitchFamily="18" charset="0"/>
                                </a:rPr>
                                <m:t>𝑐</m:t>
                              </m:r>
                            </m:sub>
                          </m:sSub>
                        </m:sup>
                      </m:sSup>
                      <m:d>
                        <m:dPr>
                          <m:begChr m:val="["/>
                          <m:endChr m:val="]"/>
                          <m:ctrlPr>
                            <a:rPr lang="es-MX" b="0" i="1" smtClean="0">
                              <a:latin typeface="Cambria Math" panose="02040503050406030204" pitchFamily="18" charset="0"/>
                            </a:rPr>
                          </m:ctrlPr>
                        </m:dPr>
                        <m:e>
                          <m:r>
                            <a:rPr lang="es-MX" b="0" i="1" smtClean="0">
                              <a:latin typeface="Cambria Math" panose="02040503050406030204" pitchFamily="18" charset="0"/>
                            </a:rPr>
                            <m:t>𝐾</m:t>
                          </m:r>
                        </m:e>
                      </m:d>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𝑃</m:t>
                          </m:r>
                        </m:e>
                        <m:sub>
                          <m:r>
                            <a:rPr lang="es-MX" b="0" i="1" smtClean="0">
                              <a:latin typeface="Cambria Math" panose="02040503050406030204" pitchFamily="18" charset="0"/>
                            </a:rPr>
                            <m:t>𝑐</m:t>
                          </m:r>
                        </m:sub>
                      </m:sSub>
                      <m:d>
                        <m:dPr>
                          <m:ctrlPr>
                            <a:rPr lang="es-MX" b="0" i="1" smtClean="0">
                              <a:latin typeface="Cambria Math" panose="02040503050406030204" pitchFamily="18" charset="0"/>
                            </a:rPr>
                          </m:ctrlPr>
                        </m:dPr>
                        <m:e>
                          <m:r>
                            <a:rPr lang="es-MX" b="0" i="1" smtClean="0">
                              <a:latin typeface="Cambria Math" panose="02040503050406030204" pitchFamily="18" charset="0"/>
                            </a:rPr>
                            <m:t>𝑡</m:t>
                          </m:r>
                          <m:r>
                            <a:rPr lang="es-MX" b="0" i="1" smtClean="0">
                              <a:latin typeface="Cambria Math" panose="02040503050406030204" pitchFamily="18" charset="0"/>
                            </a:rPr>
                            <m:t>,</m:t>
                          </m:r>
                          <m:r>
                            <a:rPr lang="es-MX" b="0" i="1" smtClean="0">
                              <a:latin typeface="Cambria Math" panose="02040503050406030204" pitchFamily="18" charset="0"/>
                            </a:rPr>
                            <m:t>𝑇</m:t>
                          </m:r>
                        </m:e>
                      </m:d>
                      <m:r>
                        <a:rPr lang="es-MX" b="0" i="1" smtClean="0">
                          <a:latin typeface="Cambria Math" panose="02040503050406030204" pitchFamily="18" charset="0"/>
                        </a:rPr>
                        <m:t>𝐾</m:t>
                      </m:r>
                    </m:oMath>
                  </m:oMathPara>
                </a14:m>
                <a:endParaRPr lang="es-MX" dirty="0"/>
              </a:p>
              <a:p>
                <a:pPr marL="0" indent="0">
                  <a:buNone/>
                </a:pPr>
                <a:endParaRPr lang="es-MX" dirty="0"/>
              </a:p>
              <a:p>
                <a:pPr marL="0" indent="0">
                  <a:buNone/>
                </a:pPr>
                <a:r>
                  <a:rPr lang="es-MX" dirty="0"/>
                  <a:t>Hay que tomar en cuenta que la tasa de descuento está fuertemente relacionada con la tasa a la que estamos financiando nuestro portafolio, y cuando existe un acuerdo de colaterales, la tasa del colateral es la fuente que utilizaremos para financiar nuestro portafolio.</a:t>
                </a:r>
              </a:p>
            </p:txBody>
          </p:sp>
        </mc:Choice>
        <mc:Fallback xmlns="">
          <p:sp>
            <p:nvSpPr>
              <p:cNvPr id="3" name="Marcador de contenido 2">
                <a:extLst>
                  <a:ext uri="{FF2B5EF4-FFF2-40B4-BE49-F238E27FC236}">
                    <a16:creationId xmlns:a16="http://schemas.microsoft.com/office/drawing/2014/main" id="{018DE7DA-D1DE-427F-B6E0-B48D23E38F76}"/>
                  </a:ext>
                </a:extLst>
              </p:cNvPr>
              <p:cNvSpPr>
                <a:spLocks noGrp="1" noRot="1" noChangeAspect="1" noMove="1" noResize="1" noEditPoints="1" noAdjustHandles="1" noChangeArrowheads="1" noChangeShapeType="1" noTextEdit="1"/>
              </p:cNvSpPr>
              <p:nvPr>
                <p:ph idx="1"/>
              </p:nvPr>
            </p:nvSpPr>
            <p:spPr>
              <a:blipFill>
                <a:blip r:embed="rId2"/>
                <a:stretch>
                  <a:fillRect l="-556" t="-1250" r="-56"/>
                </a:stretch>
              </a:blipFill>
            </p:spPr>
            <p:txBody>
              <a:bodyPr/>
              <a:lstStyle/>
              <a:p>
                <a:r>
                  <a:rPr lang="es-MX">
                    <a:noFill/>
                  </a:rPr>
                  <a:t> </a:t>
                </a:r>
              </a:p>
            </p:txBody>
          </p:sp>
        </mc:Fallback>
      </mc:AlternateContent>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06425" y="5229200"/>
            <a:ext cx="1210255" cy="1651661"/>
          </a:xfrm>
          <a:prstGeom prst="rect">
            <a:avLst/>
          </a:prstGeom>
        </p:spPr>
      </p:pic>
    </p:spTree>
    <p:extLst>
      <p:ext uri="{BB962C8B-B14F-4D97-AF65-F5344CB8AC3E}">
        <p14:creationId xmlns:p14="http://schemas.microsoft.com/office/powerpoint/2010/main" val="1615292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2E07A85-DFE3-4F9A-AFDB-5BE6891FE20D}"/>
              </a:ext>
            </a:extLst>
          </p:cNvPr>
          <p:cNvSpPr>
            <a:spLocks noGrp="1"/>
          </p:cNvSpPr>
          <p:nvPr>
            <p:ph type="title"/>
          </p:nvPr>
        </p:nvSpPr>
        <p:spPr/>
        <p:txBody>
          <a:bodyPr/>
          <a:lstStyle/>
          <a:p>
            <a:r>
              <a:rPr lang="es-MX" dirty="0"/>
              <a:t>Esquema moderno de valoración</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xmlns="" id="{B8BB44FA-C1BC-4154-AE2E-78FF172E26AE}"/>
                  </a:ext>
                </a:extLst>
              </p:cNvPr>
              <p:cNvSpPr>
                <a:spLocks noGrp="1"/>
              </p:cNvSpPr>
              <p:nvPr>
                <p:ph idx="1"/>
              </p:nvPr>
            </p:nvSpPr>
            <p:spPr/>
            <p:txBody>
              <a:bodyPr>
                <a:normAutofit fontScale="92500" lnSpcReduction="20000"/>
              </a:bodyPr>
              <a:lstStyle/>
              <a:p>
                <a:r>
                  <a:rPr lang="es-MX" dirty="0"/>
                  <a:t>Dados los efectos de la crisis en 2008, se concluyó que la probabilidad de default de la contraparte debe ser considerada al momento de valorar las operaciones que tengamos con la misma, por lo que el colateral es una mitigante adecuada para reducir el riesgo de crédito (recordar que si posteamos colateral diariamente, nuestra exposición es el </a:t>
                </a:r>
                <a:r>
                  <a:rPr lang="es-MX" dirty="0" err="1"/>
                  <a:t>MtM</a:t>
                </a:r>
                <a:r>
                  <a:rPr lang="es-MX" dirty="0"/>
                  <a:t> de un día al otro).  Dicho lo anterior, concluimos que la tasa a la que descontaremos flujos será </a:t>
                </a:r>
                <a14:m>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𝑟</m:t>
                        </m:r>
                      </m:e>
                      <m:sub>
                        <m:r>
                          <a:rPr lang="es-MX" b="0" i="1" smtClean="0">
                            <a:latin typeface="Cambria Math" panose="02040503050406030204" pitchFamily="18" charset="0"/>
                          </a:rPr>
                          <m:t>𝑐</m:t>
                        </m:r>
                      </m:sub>
                    </m:sSub>
                  </m:oMath>
                </a14:m>
                <a:r>
                  <a:rPr lang="es-MX" dirty="0"/>
                  <a:t>.</a:t>
                </a:r>
              </a:p>
              <a:p>
                <a:endParaRPr lang="es-MX" dirty="0"/>
              </a:p>
              <a:p>
                <a:r>
                  <a:rPr lang="es-ES" dirty="0"/>
                  <a:t>Los Tenor Basis ya no son insignificantes, por lo tanto, la mezcla de tasas subyacentes de diferentes </a:t>
                </a:r>
                <a:r>
                  <a:rPr lang="es-ES" dirty="0" err="1"/>
                  <a:t>tenors</a:t>
                </a:r>
                <a:r>
                  <a:rPr lang="es-ES" dirty="0"/>
                  <a:t> para construir una curva no es una buena práctica. La tasa resultante de dos préstamos consecutivos de 3 meses no es igual a la tasa de un préstamo de 6 meses.</a:t>
                </a:r>
              </a:p>
              <a:p>
                <a:endParaRPr lang="es-ES" dirty="0"/>
              </a:p>
              <a:p>
                <a:r>
                  <a:rPr lang="es-ES" dirty="0"/>
                  <a:t>Tendremos entonces para cada moneda un conjunto de curvas de cupón cero, una para cada tenor. Cada uno se construirá con su conjunto de instrumentos en tenor crecientes en vencimiento.</a:t>
                </a:r>
                <a:endParaRPr lang="es-MX" dirty="0"/>
              </a:p>
            </p:txBody>
          </p:sp>
        </mc:Choice>
        <mc:Fallback xmlns="">
          <p:sp>
            <p:nvSpPr>
              <p:cNvPr id="3" name="Marcador de contenido 2">
                <a:extLst>
                  <a:ext uri="{FF2B5EF4-FFF2-40B4-BE49-F238E27FC236}">
                    <a16:creationId xmlns:a16="http://schemas.microsoft.com/office/drawing/2014/main" id="{B8BB44FA-C1BC-4154-AE2E-78FF172E26AE}"/>
                  </a:ext>
                </a:extLst>
              </p:cNvPr>
              <p:cNvSpPr>
                <a:spLocks noGrp="1" noRot="1" noChangeAspect="1" noMove="1" noResize="1" noEditPoints="1" noAdjustHandles="1" noChangeArrowheads="1" noChangeShapeType="1" noTextEdit="1"/>
              </p:cNvSpPr>
              <p:nvPr>
                <p:ph idx="1"/>
              </p:nvPr>
            </p:nvSpPr>
            <p:spPr>
              <a:blipFill>
                <a:blip r:embed="rId2"/>
                <a:stretch>
                  <a:fillRect l="-389" t="-2125" r="-1278"/>
                </a:stretch>
              </a:blipFill>
            </p:spPr>
            <p:txBody>
              <a:bodyPr/>
              <a:lstStyle/>
              <a:p>
                <a:r>
                  <a:rPr lang="es-MX">
                    <a:noFill/>
                  </a:rPr>
                  <a:t> </a:t>
                </a:r>
              </a:p>
            </p:txBody>
          </p:sp>
        </mc:Fallback>
      </mc:AlternateContent>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06425" y="5229200"/>
            <a:ext cx="1210255" cy="1651661"/>
          </a:xfrm>
          <a:prstGeom prst="rect">
            <a:avLst/>
          </a:prstGeom>
        </p:spPr>
      </p:pic>
    </p:spTree>
    <p:extLst>
      <p:ext uri="{BB962C8B-B14F-4D97-AF65-F5344CB8AC3E}">
        <p14:creationId xmlns:p14="http://schemas.microsoft.com/office/powerpoint/2010/main" val="2589405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normAutofit/>
          </a:bodyPr>
          <a:lstStyle/>
          <a:p>
            <a:r>
              <a:rPr lang="es-MX" dirty="0"/>
              <a:t>Instrumentos para la construcción de Curvas</a:t>
            </a:r>
          </a:p>
        </p:txBody>
      </p:sp>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81689" y="3427036"/>
            <a:ext cx="2514221" cy="3431212"/>
          </a:xfrm>
          <a:prstGeom prst="rect">
            <a:avLst/>
          </a:prstGeom>
        </p:spPr>
      </p:pic>
    </p:spTree>
    <p:extLst>
      <p:ext uri="{BB962C8B-B14F-4D97-AF65-F5344CB8AC3E}">
        <p14:creationId xmlns:p14="http://schemas.microsoft.com/office/powerpoint/2010/main" val="2059859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Curva Cero Cupón</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fontScale="92500" lnSpcReduction="10000"/>
              </a:bodyPr>
              <a:lstStyle/>
              <a:p>
                <a:pPr marL="0" indent="0" algn="just">
                  <a:buNone/>
                </a:pPr>
                <a:r>
                  <a:rPr lang="es-MX" dirty="0"/>
                  <a:t>Sea </a:t>
                </a:r>
                <a14:m>
                  <m:oMath xmlns:m="http://schemas.openxmlformats.org/officeDocument/2006/math">
                    <m:r>
                      <a:rPr lang="es-MX" b="0" i="1" dirty="0" smtClean="0">
                        <a:latin typeface="Cambria Math"/>
                      </a:rPr>
                      <m:t>𝑟</m:t>
                    </m:r>
                    <m:r>
                      <a:rPr lang="es-MX" b="0" i="1" dirty="0" smtClean="0">
                        <a:latin typeface="Cambria Math"/>
                      </a:rPr>
                      <m:t>(0,</m:t>
                    </m:r>
                    <m:r>
                      <a:rPr lang="es-MX" i="1" dirty="0">
                        <a:latin typeface="Cambria Math" panose="02040503050406030204" pitchFamily="18" charset="0"/>
                      </a:rPr>
                      <m:t>𝑇</m:t>
                    </m:r>
                    <m:r>
                      <a:rPr lang="es-MX" i="1" dirty="0">
                        <a:latin typeface="Cambria Math" panose="02040503050406030204" pitchFamily="18" charset="0"/>
                      </a:rPr>
                      <m:t>)</m:t>
                    </m:r>
                  </m:oMath>
                </a14:m>
                <a:r>
                  <a:rPr lang="es-MX" dirty="0"/>
                  <a:t> una tasa cero cupón en alguna de las composiciones definidas anteriormente.</a:t>
                </a:r>
              </a:p>
              <a:p>
                <a:pPr marL="0" indent="0" algn="just">
                  <a:buNone/>
                </a:pPr>
                <a:endParaRPr lang="es-MX" dirty="0"/>
              </a:p>
              <a:p>
                <a:pPr marL="0" indent="0" algn="just">
                  <a:buNone/>
                </a:pPr>
                <a:r>
                  <a:rPr lang="es-MX" dirty="0"/>
                  <a:t>La función </a:t>
                </a:r>
                <a14:m>
                  <m:oMath xmlns:m="http://schemas.openxmlformats.org/officeDocument/2006/math">
                    <m:r>
                      <a:rPr lang="es-MX" i="1" dirty="0" smtClean="0">
                        <a:latin typeface="Cambria Math" panose="02040503050406030204" pitchFamily="18" charset="0"/>
                      </a:rPr>
                      <m:t>𝑇</m:t>
                    </m:r>
                    <m:r>
                      <a:rPr lang="es-MX" i="1" dirty="0" smtClean="0">
                        <a:latin typeface="Cambria Math" panose="02040503050406030204" pitchFamily="18" charset="0"/>
                        <a:ea typeface="Cambria Math" panose="02040503050406030204" pitchFamily="18" charset="0"/>
                      </a:rPr>
                      <m:t>→</m:t>
                    </m:r>
                    <m:r>
                      <a:rPr lang="es-MX" b="0" i="1" dirty="0" smtClean="0">
                        <a:latin typeface="Cambria Math"/>
                        <a:ea typeface="Cambria Math" panose="02040503050406030204" pitchFamily="18" charset="0"/>
                      </a:rPr>
                      <m:t>𝑟</m:t>
                    </m:r>
                    <m:r>
                      <a:rPr lang="es-MX" i="1" dirty="0" smtClean="0">
                        <a:latin typeface="Cambria Math" panose="02040503050406030204" pitchFamily="18" charset="0"/>
                      </a:rPr>
                      <m:t>(0,</m:t>
                    </m:r>
                    <m:r>
                      <a:rPr lang="es-MX" i="1" dirty="0" smtClean="0">
                        <a:latin typeface="Cambria Math" panose="02040503050406030204" pitchFamily="18" charset="0"/>
                      </a:rPr>
                      <m:t>𝑇</m:t>
                    </m:r>
                    <m:r>
                      <a:rPr lang="es-MX" i="1" dirty="0" smtClean="0">
                        <a:latin typeface="Cambria Math" panose="02040503050406030204" pitchFamily="18" charset="0"/>
                      </a:rPr>
                      <m:t>) </m:t>
                    </m:r>
                  </m:oMath>
                </a14:m>
                <a:r>
                  <a:rPr lang="es-MX" dirty="0"/>
                  <a:t>es llamada </a:t>
                </a:r>
                <a:r>
                  <a:rPr lang="es-MX" b="1" dirty="0"/>
                  <a:t>curva cero cupón</a:t>
                </a:r>
                <a:r>
                  <a:rPr lang="es-MX" dirty="0"/>
                  <a:t>. También es referida como la </a:t>
                </a:r>
                <a:r>
                  <a:rPr lang="es-MX" b="1" dirty="0"/>
                  <a:t>estructura temporal de tasas de interés</a:t>
                </a:r>
                <a:r>
                  <a:rPr lang="es-MX" dirty="0"/>
                  <a:t>.  </a:t>
                </a:r>
              </a:p>
              <a:p>
                <a:pPr marL="0" indent="0" algn="just">
                  <a:buNone/>
                </a:pPr>
                <a:endParaRPr lang="es-MX" dirty="0"/>
              </a:p>
              <a:p>
                <a:pPr marL="0" indent="0" algn="just">
                  <a:buNone/>
                </a:pPr>
                <a:r>
                  <a:rPr lang="es-MX" dirty="0"/>
                  <a:t>Importante: Para el uso de esta función debe especificarse la composición de la tasa y la convención de conteo asociada.</a:t>
                </a:r>
              </a:p>
              <a:p>
                <a:pPr marL="0" indent="0" algn="just">
                  <a:buNone/>
                </a:pPr>
                <a:endParaRPr lang="es-MX" dirty="0"/>
              </a:p>
              <a:p>
                <a:pPr marL="0" indent="0" algn="just">
                  <a:buNone/>
                </a:pPr>
                <a:r>
                  <a:rPr lang="es-MX" dirty="0"/>
                  <a:t>El concepto curva y estructura temporal es utilizado en un sentido mucho más amplio en las  prácticas de mercado, donde </a:t>
                </a:r>
                <a14:m>
                  <m:oMath xmlns:m="http://schemas.openxmlformats.org/officeDocument/2006/math">
                    <m:r>
                      <a:rPr lang="es-MX" i="1" dirty="0" smtClean="0">
                        <a:latin typeface="Cambria Math" panose="02040503050406030204" pitchFamily="18" charset="0"/>
                      </a:rPr>
                      <m:t>𝑅</m:t>
                    </m:r>
                    <m:r>
                      <a:rPr lang="es-MX" i="1" dirty="0" smtClean="0">
                        <a:latin typeface="Cambria Math" panose="02040503050406030204" pitchFamily="18" charset="0"/>
                      </a:rPr>
                      <m:t>(,) </m:t>
                    </m:r>
                  </m:oMath>
                </a14:m>
                <a:r>
                  <a:rPr lang="es-MX" dirty="0"/>
                  <a:t>puede referir además a tasas swap, el mismo factor de descuento, volatilidades, tasas de inflación o algún otro precio de mercado. En general se refiere a cualquier mapeo de un plazo con una variable de mercado.</a:t>
                </a: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1">
                <a:blip r:embed="rId3"/>
                <a:stretch>
                  <a:fillRect l="-667" t="-1375" r="-722"/>
                </a:stretch>
              </a:blipFill>
            </p:spPr>
            <p:txBody>
              <a:bodyPr/>
              <a:lstStyle/>
              <a:p>
                <a:r>
                  <a:rPr lang="en-US">
                    <a:noFill/>
                  </a:rPr>
                  <a:t> </a:t>
                </a:r>
              </a:p>
            </p:txBody>
          </p:sp>
        </mc:Fallback>
      </mc:AlternateContent>
      <p:pic>
        <p:nvPicPr>
          <p:cNvPr id="6" name="Imagen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06425" y="5229200"/>
            <a:ext cx="1210255" cy="1651661"/>
          </a:xfrm>
          <a:prstGeom prst="rect">
            <a:avLst/>
          </a:prstGeom>
        </p:spPr>
      </p:pic>
    </p:spTree>
    <p:extLst>
      <p:ext uri="{BB962C8B-B14F-4D97-AF65-F5344CB8AC3E}">
        <p14:creationId xmlns:p14="http://schemas.microsoft.com/office/powerpoint/2010/main" val="2593404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4000" dirty="0"/>
              <a:t>Curva de Tasas Swap y Cero Cupón</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778694" y="1600200"/>
            <a:ext cx="6634611"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06425" y="5229200"/>
            <a:ext cx="1210255" cy="1651661"/>
          </a:xfrm>
          <a:prstGeom prst="rect">
            <a:avLst/>
          </a:prstGeom>
        </p:spPr>
      </p:pic>
    </p:spTree>
    <p:extLst>
      <p:ext uri="{BB962C8B-B14F-4D97-AF65-F5344CB8AC3E}">
        <p14:creationId xmlns:p14="http://schemas.microsoft.com/office/powerpoint/2010/main" val="3618304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1193C8D-3780-45BF-B12B-2B230179A974}"/>
              </a:ext>
            </a:extLst>
          </p:cNvPr>
          <p:cNvSpPr>
            <a:spLocks noGrp="1"/>
          </p:cNvSpPr>
          <p:nvPr>
            <p:ph type="title"/>
          </p:nvPr>
        </p:nvSpPr>
        <p:spPr/>
        <p:txBody>
          <a:bodyPr/>
          <a:lstStyle/>
          <a:p>
            <a:r>
              <a:rPr lang="es-MX" dirty="0"/>
              <a:t>Elección de instrumentos</a:t>
            </a:r>
          </a:p>
        </p:txBody>
      </p:sp>
      <p:sp>
        <p:nvSpPr>
          <p:cNvPr id="3" name="Marcador de contenido 2">
            <a:extLst>
              <a:ext uri="{FF2B5EF4-FFF2-40B4-BE49-F238E27FC236}">
                <a16:creationId xmlns:a16="http://schemas.microsoft.com/office/drawing/2014/main" xmlns="" id="{616C2BE2-7851-44A6-8C21-6D61B017BF8F}"/>
              </a:ext>
            </a:extLst>
          </p:cNvPr>
          <p:cNvSpPr>
            <a:spLocks noGrp="1"/>
          </p:cNvSpPr>
          <p:nvPr>
            <p:ph idx="1"/>
          </p:nvPr>
        </p:nvSpPr>
        <p:spPr/>
        <p:txBody>
          <a:bodyPr>
            <a:normAutofit fontScale="92500" lnSpcReduction="10000"/>
          </a:bodyPr>
          <a:lstStyle/>
          <a:p>
            <a:r>
              <a:rPr lang="es-ES" dirty="0"/>
              <a:t>La elección de los instrumentos con los que vamos a construir las curvas de descuento es responsabilidad de las mesas de trading. La mesa elegirá los instrumentos basados en las sensibilidades de su portafolio. </a:t>
            </a:r>
          </a:p>
          <a:p>
            <a:pPr marL="0" indent="0">
              <a:buNone/>
            </a:pPr>
            <a:endParaRPr lang="es-ES" dirty="0"/>
          </a:p>
          <a:p>
            <a:r>
              <a:rPr lang="es-ES" dirty="0"/>
              <a:t>Por ejemplo, una mesa de trading más centrada en derivados a corto plazo basará su construcción en instrumentos más a corto plazo que la mesa de largo plazo. Pero es posible dibujar más o menos una metodología común.</a:t>
            </a:r>
          </a:p>
          <a:p>
            <a:endParaRPr lang="es-ES" dirty="0"/>
          </a:p>
          <a:p>
            <a:pPr lvl="1"/>
            <a:r>
              <a:rPr lang="es-ES" dirty="0"/>
              <a:t>El primer instrumento normalmente suele ser un depósito.</a:t>
            </a:r>
          </a:p>
          <a:p>
            <a:pPr lvl="1"/>
            <a:endParaRPr lang="es-ES" dirty="0"/>
          </a:p>
          <a:p>
            <a:pPr lvl="1"/>
            <a:r>
              <a:rPr lang="es-ES" dirty="0"/>
              <a:t>En la ventana de 1M a 2Y utilizar </a:t>
            </a:r>
            <a:r>
              <a:rPr lang="es-ES" dirty="0" err="1"/>
              <a:t>FRAs</a:t>
            </a:r>
            <a:r>
              <a:rPr lang="es-ES" dirty="0"/>
              <a:t> y Futuros, los </a:t>
            </a:r>
            <a:r>
              <a:rPr lang="es-ES" dirty="0" err="1"/>
              <a:t>FRAs</a:t>
            </a:r>
            <a:r>
              <a:rPr lang="es-ES" dirty="0"/>
              <a:t> son metodológicamente más simple, pero Los futuros pueden ser muy líquidos en ciertos mercados (si ninguno de éstos es suficientemente líquido, ambos se omiten de la curva).</a:t>
            </a:r>
          </a:p>
          <a:p>
            <a:pPr lvl="1"/>
            <a:endParaRPr lang="es-ES" dirty="0"/>
          </a:p>
          <a:p>
            <a:pPr lvl="1"/>
            <a:r>
              <a:rPr lang="es-ES" dirty="0"/>
              <a:t>En la ventana de 2Y a 60Y Se utilizan Swaps.</a:t>
            </a:r>
            <a:endParaRPr lang="es-MX" dirty="0"/>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06425" y="5229200"/>
            <a:ext cx="1210255" cy="1651661"/>
          </a:xfrm>
          <a:prstGeom prst="rect">
            <a:avLst/>
          </a:prstGeom>
        </p:spPr>
      </p:pic>
    </p:spTree>
    <p:extLst>
      <p:ext uri="{BB962C8B-B14F-4D97-AF65-F5344CB8AC3E}">
        <p14:creationId xmlns:p14="http://schemas.microsoft.com/office/powerpoint/2010/main" val="3174774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600" y="332656"/>
            <a:ext cx="10972800" cy="990600"/>
          </a:xfrm>
        </p:spPr>
        <p:txBody>
          <a:bodyPr/>
          <a:lstStyle/>
          <a:p>
            <a:r>
              <a:rPr lang="es-MX" dirty="0"/>
              <a:t>Factor de descuento y acumulación (Depósitos)</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609600" y="1412776"/>
                <a:ext cx="10972800" cy="5112568"/>
              </a:xfrm>
            </p:spPr>
            <p:txBody>
              <a:bodyPr>
                <a:normAutofit fontScale="85000" lnSpcReduction="10000"/>
              </a:bodyPr>
              <a:lstStyle/>
              <a:p>
                <a:pPr marL="0" indent="0">
                  <a:buNone/>
                </a:pPr>
                <a:r>
                  <a:rPr lang="es-MX" b="1" dirty="0"/>
                  <a:t>Bono Cupón Cero (Zero-</a:t>
                </a:r>
                <a:r>
                  <a:rPr lang="es-MX" b="1" dirty="0" err="1"/>
                  <a:t>Coupon</a:t>
                </a:r>
                <a:r>
                  <a:rPr lang="es-MX" b="1" dirty="0"/>
                  <a:t> Bond - ZCB)</a:t>
                </a:r>
              </a:p>
              <a:p>
                <a:endParaRPr lang="es-MX" dirty="0"/>
              </a:p>
              <a:p>
                <a:r>
                  <a:rPr lang="es-MX" dirty="0"/>
                  <a:t>Un ZCB con vencimiento en la fecha </a:t>
                </a:r>
                <a14:m>
                  <m:oMath xmlns:m="http://schemas.openxmlformats.org/officeDocument/2006/math">
                    <m:r>
                      <a:rPr lang="es-MX" i="1" dirty="0" smtClean="0">
                        <a:latin typeface="Cambria Math" panose="02040503050406030204" pitchFamily="18" charset="0"/>
                      </a:rPr>
                      <m:t>𝑇</m:t>
                    </m:r>
                  </m:oMath>
                </a14:m>
                <a:r>
                  <a:rPr lang="es-MX" dirty="0"/>
                  <a:t>  y valor nominal </a:t>
                </a:r>
                <a14:m>
                  <m:oMath xmlns:m="http://schemas.openxmlformats.org/officeDocument/2006/math">
                    <m:r>
                      <a:rPr lang="es-MX" i="1" dirty="0" smtClean="0">
                        <a:latin typeface="Cambria Math" panose="02040503050406030204" pitchFamily="18" charset="0"/>
                      </a:rPr>
                      <m:t>𝑁</m:t>
                    </m:r>
                  </m:oMath>
                </a14:m>
                <a:r>
                  <a:rPr lang="es-MX" dirty="0"/>
                  <a:t> es un contrato que le asegura a su tenedor el pago de monto </a:t>
                </a:r>
                <a14:m>
                  <m:oMath xmlns:m="http://schemas.openxmlformats.org/officeDocument/2006/math">
                    <m:r>
                      <a:rPr lang="es-MX" i="1" dirty="0" smtClean="0">
                        <a:latin typeface="Cambria Math" panose="02040503050406030204" pitchFamily="18" charset="0"/>
                      </a:rPr>
                      <m:t>𝑁</m:t>
                    </m:r>
                  </m:oMath>
                </a14:m>
                <a:r>
                  <a:rPr lang="es-MX" dirty="0"/>
                  <a:t> en la fecha </a:t>
                </a:r>
                <a14:m>
                  <m:oMath xmlns:m="http://schemas.openxmlformats.org/officeDocument/2006/math">
                    <m:r>
                      <a:rPr lang="es-MX" i="1" dirty="0" smtClean="0">
                        <a:latin typeface="Cambria Math" panose="02040503050406030204" pitchFamily="18" charset="0"/>
                      </a:rPr>
                      <m:t>𝑇</m:t>
                    </m:r>
                  </m:oMath>
                </a14:m>
                <a:r>
                  <a:rPr lang="es-MX" dirty="0"/>
                  <a:t>, sin pagos intermedios adicionales.</a:t>
                </a:r>
              </a:p>
              <a:p>
                <a:endParaRPr lang="es-MX" dirty="0"/>
              </a:p>
              <a:p>
                <a:r>
                  <a:rPr lang="es-MX" dirty="0"/>
                  <a:t>El valor del contrato en la fecha </a:t>
                </a:r>
                <a14:m>
                  <m:oMath xmlns:m="http://schemas.openxmlformats.org/officeDocument/2006/math">
                    <m:r>
                      <a:rPr lang="es-MX" i="1" dirty="0" smtClean="0">
                        <a:latin typeface="Cambria Math" panose="02040503050406030204" pitchFamily="18" charset="0"/>
                      </a:rPr>
                      <m:t>𝑡</m:t>
                    </m:r>
                  </m:oMath>
                </a14:m>
                <a:r>
                  <a:rPr lang="es-MX" dirty="0"/>
                  <a:t>, </a:t>
                </a:r>
                <a14:m>
                  <m:oMath xmlns:m="http://schemas.openxmlformats.org/officeDocument/2006/math">
                    <m:r>
                      <a:rPr lang="es-MX" i="1" dirty="0" smtClean="0">
                        <a:latin typeface="Cambria Math" panose="02040503050406030204" pitchFamily="18" charset="0"/>
                      </a:rPr>
                      <m:t>𝑡</m:t>
                    </m:r>
                    <m:r>
                      <a:rPr lang="es-MX" i="1" dirty="0" smtClean="0">
                        <a:latin typeface="Cambria Math" panose="02040503050406030204" pitchFamily="18" charset="0"/>
                      </a:rPr>
                      <m:t>&lt;</m:t>
                    </m:r>
                    <m:r>
                      <a:rPr lang="es-MX" i="1" dirty="0" smtClean="0">
                        <a:latin typeface="Cambria Math" panose="02040503050406030204" pitchFamily="18" charset="0"/>
                      </a:rPr>
                      <m:t>𝑇</m:t>
                    </m:r>
                  </m:oMath>
                </a14:m>
                <a:r>
                  <a:rPr lang="es-MX" dirty="0"/>
                  <a:t>, se denota como </a:t>
                </a:r>
                <a14:m>
                  <m:oMath xmlns:m="http://schemas.openxmlformats.org/officeDocument/2006/math">
                    <m:r>
                      <a:rPr lang="es-MX" i="1" dirty="0" smtClean="0">
                        <a:latin typeface="Cambria Math" panose="02040503050406030204" pitchFamily="18" charset="0"/>
                      </a:rPr>
                      <m:t>𝑃</m:t>
                    </m:r>
                    <m:r>
                      <a:rPr lang="es-MX" i="1" dirty="0" smtClean="0">
                        <a:latin typeface="Cambria Math" panose="02040503050406030204" pitchFamily="18" charset="0"/>
                      </a:rPr>
                      <m:t>(</m:t>
                    </m:r>
                    <m:r>
                      <a:rPr lang="es-MX" i="1" dirty="0" err="1" smtClean="0">
                        <a:latin typeface="Cambria Math" panose="02040503050406030204" pitchFamily="18" charset="0"/>
                      </a:rPr>
                      <m:t>𝑡</m:t>
                    </m:r>
                    <m:r>
                      <a:rPr lang="es-MX" i="1" dirty="0" err="1" smtClean="0">
                        <a:latin typeface="Cambria Math" panose="02040503050406030204" pitchFamily="18" charset="0"/>
                      </a:rPr>
                      <m:t>,</m:t>
                    </m:r>
                    <m:r>
                      <a:rPr lang="es-MX" i="1" dirty="0" err="1" smtClean="0">
                        <a:latin typeface="Cambria Math" panose="02040503050406030204" pitchFamily="18" charset="0"/>
                      </a:rPr>
                      <m:t>𝑇</m:t>
                    </m:r>
                    <m:r>
                      <a:rPr lang="es-MX" i="1" dirty="0" smtClean="0">
                        <a:latin typeface="Cambria Math" panose="02040503050406030204" pitchFamily="18" charset="0"/>
                      </a:rPr>
                      <m:t>).</m:t>
                    </m:r>
                  </m:oMath>
                </a14:m>
                <a:endParaRPr lang="es-MX" dirty="0"/>
              </a:p>
              <a:p>
                <a:endParaRPr lang="es-MX" dirty="0"/>
              </a:p>
              <a:p>
                <a:r>
                  <a:rPr lang="es-MX" dirty="0"/>
                  <a:t>Sin pérdida de generalidad sea </a:t>
                </a:r>
                <a14:m>
                  <m:oMath xmlns:m="http://schemas.openxmlformats.org/officeDocument/2006/math">
                    <m:r>
                      <a:rPr lang="es-MX" i="1" dirty="0" smtClean="0">
                        <a:latin typeface="Cambria Math" panose="02040503050406030204" pitchFamily="18" charset="0"/>
                      </a:rPr>
                      <m:t>𝑁</m:t>
                    </m:r>
                    <m:r>
                      <a:rPr lang="es-MX" i="1" dirty="0" smtClean="0">
                        <a:latin typeface="Cambria Math" panose="02040503050406030204" pitchFamily="18" charset="0"/>
                      </a:rPr>
                      <m:t>=1</m:t>
                    </m:r>
                  </m:oMath>
                </a14:m>
                <a:r>
                  <a:rPr lang="es-MX" dirty="0"/>
                  <a:t>. Si </a:t>
                </a:r>
                <a14:m>
                  <m:oMath xmlns:m="http://schemas.openxmlformats.org/officeDocument/2006/math">
                    <m:r>
                      <a:rPr lang="es-MX" b="0" i="1" smtClean="0">
                        <a:latin typeface="Cambria Math"/>
                      </a:rPr>
                      <m:t>𝑡</m:t>
                    </m:r>
                    <m:r>
                      <a:rPr lang="es-MX" b="0" i="1" smtClean="0">
                        <a:latin typeface="Cambria Math"/>
                      </a:rPr>
                      <m:t>=</m:t>
                    </m:r>
                    <m:r>
                      <a:rPr lang="es-MX" b="0" i="1" smtClean="0">
                        <a:latin typeface="Cambria Math"/>
                      </a:rPr>
                      <m:t>h𝑜𝑦</m:t>
                    </m:r>
                  </m:oMath>
                </a14:m>
                <a:r>
                  <a:rPr lang="es-MX" dirty="0"/>
                  <a:t> (</a:t>
                </a:r>
                <a14:m>
                  <m:oMath xmlns:m="http://schemas.openxmlformats.org/officeDocument/2006/math">
                    <m:r>
                      <a:rPr lang="es-MX" i="1" dirty="0" smtClean="0">
                        <a:latin typeface="Cambria Math" panose="02040503050406030204" pitchFamily="18" charset="0"/>
                      </a:rPr>
                      <m:t>𝑡</m:t>
                    </m:r>
                    <m:r>
                      <a:rPr lang="es-MX" i="1" dirty="0" smtClean="0">
                        <a:latin typeface="Cambria Math" panose="02040503050406030204" pitchFamily="18" charset="0"/>
                      </a:rPr>
                      <m:t>=0</m:t>
                    </m:r>
                  </m:oMath>
                </a14:m>
                <a:r>
                  <a:rPr lang="es-MX" dirty="0"/>
                  <a:t>), entonces el ZCB con vencimiento</a:t>
                </a:r>
                <a14:m>
                  <m:oMath xmlns:m="http://schemas.openxmlformats.org/officeDocument/2006/math">
                    <m:r>
                      <a:rPr lang="es-MX" i="1" dirty="0" smtClean="0">
                        <a:latin typeface="Cambria Math" panose="02040503050406030204" pitchFamily="18" charset="0"/>
                      </a:rPr>
                      <m:t> </m:t>
                    </m:r>
                    <m:r>
                      <a:rPr lang="es-MX" i="1" dirty="0" smtClean="0">
                        <a:latin typeface="Cambria Math" panose="02040503050406030204" pitchFamily="18" charset="0"/>
                      </a:rPr>
                      <m:t>𝑇</m:t>
                    </m:r>
                    <m:r>
                      <a:rPr lang="es-MX" i="1" dirty="0" smtClean="0">
                        <a:latin typeface="Cambria Math" panose="02040503050406030204" pitchFamily="18" charset="0"/>
                      </a:rPr>
                      <m:t> </m:t>
                    </m:r>
                  </m:oMath>
                </a14:m>
                <a:r>
                  <a:rPr lang="es-MX" dirty="0"/>
                  <a:t>es el contrato que dicta el valor presente de una unidad monetaria disponible en </a:t>
                </a:r>
                <a14:m>
                  <m:oMath xmlns:m="http://schemas.openxmlformats.org/officeDocument/2006/math">
                    <m:r>
                      <a:rPr lang="es-MX" i="1" dirty="0" smtClean="0">
                        <a:latin typeface="Cambria Math" panose="02040503050406030204" pitchFamily="18" charset="0"/>
                      </a:rPr>
                      <m:t>𝑇</m:t>
                    </m:r>
                  </m:oMath>
                </a14:m>
                <a:r>
                  <a:rPr lang="es-MX" dirty="0"/>
                  <a:t>.</a:t>
                </a:r>
              </a:p>
              <a:p>
                <a:endParaRPr lang="es-MX" dirty="0"/>
              </a:p>
              <a:p>
                <a:r>
                  <a:rPr lang="es-MX" dirty="0"/>
                  <a:t>La función </a:t>
                </a:r>
                <a14:m>
                  <m:oMath xmlns:m="http://schemas.openxmlformats.org/officeDocument/2006/math">
                    <m:r>
                      <a:rPr lang="es-MX" i="1" dirty="0" smtClean="0">
                        <a:latin typeface="Cambria Math" panose="02040503050406030204" pitchFamily="18" charset="0"/>
                      </a:rPr>
                      <m:t>𝑃</m:t>
                    </m:r>
                    <m:r>
                      <a:rPr lang="es-MX" i="1" dirty="0" smtClean="0">
                        <a:latin typeface="Cambria Math" panose="02040503050406030204" pitchFamily="18" charset="0"/>
                      </a:rPr>
                      <m:t>(</m:t>
                    </m:r>
                    <m:r>
                      <a:rPr lang="es-MX" i="1" dirty="0" err="1" smtClean="0">
                        <a:latin typeface="Cambria Math" panose="02040503050406030204" pitchFamily="18" charset="0"/>
                      </a:rPr>
                      <m:t>𝑡</m:t>
                    </m:r>
                    <m:r>
                      <a:rPr lang="es-MX" i="1" dirty="0" err="1" smtClean="0">
                        <a:latin typeface="Cambria Math" panose="02040503050406030204" pitchFamily="18" charset="0"/>
                      </a:rPr>
                      <m:t>,</m:t>
                    </m:r>
                    <m:r>
                      <a:rPr lang="es-MX" i="1" dirty="0" err="1" smtClean="0">
                        <a:latin typeface="Cambria Math" panose="02040503050406030204" pitchFamily="18" charset="0"/>
                      </a:rPr>
                      <m:t>𝑇</m:t>
                    </m:r>
                    <m:r>
                      <a:rPr lang="es-MX" i="1" dirty="0" smtClean="0">
                        <a:latin typeface="Cambria Math" panose="02040503050406030204" pitchFamily="18" charset="0"/>
                      </a:rPr>
                      <m:t>) </m:t>
                    </m:r>
                  </m:oMath>
                </a14:m>
                <a:r>
                  <a:rPr lang="es-MX" dirty="0"/>
                  <a:t>representa el </a:t>
                </a:r>
                <a:r>
                  <a:rPr lang="es-MX" b="1" dirty="0"/>
                  <a:t>factor de descuento </a:t>
                </a:r>
                <a:r>
                  <a:rPr lang="es-MX" dirty="0"/>
                  <a:t>en </a:t>
                </a:r>
                <a14:m>
                  <m:oMath xmlns:m="http://schemas.openxmlformats.org/officeDocument/2006/math">
                    <m:r>
                      <a:rPr lang="es-MX" i="1" dirty="0" smtClean="0">
                        <a:latin typeface="Cambria Math" panose="02040503050406030204" pitchFamily="18" charset="0"/>
                      </a:rPr>
                      <m:t>𝑡</m:t>
                    </m:r>
                  </m:oMath>
                </a14:m>
                <a:r>
                  <a:rPr lang="es-MX" dirty="0"/>
                  <a:t> de una unidad monetaria pagadera en el instante </a:t>
                </a:r>
                <a14:m>
                  <m:oMath xmlns:m="http://schemas.openxmlformats.org/officeDocument/2006/math">
                    <m:r>
                      <a:rPr lang="es-MX" i="1" dirty="0" smtClean="0">
                        <a:latin typeface="Cambria Math" panose="02040503050406030204" pitchFamily="18" charset="0"/>
                      </a:rPr>
                      <m:t>𝑇</m:t>
                    </m:r>
                  </m:oMath>
                </a14:m>
                <a:r>
                  <a:rPr lang="es-MX" dirty="0"/>
                  <a:t>.</a:t>
                </a:r>
              </a:p>
              <a:p>
                <a:endParaRPr lang="es-MX" dirty="0"/>
              </a:p>
              <a:p>
                <a:r>
                  <a:rPr lang="es-MX" dirty="0"/>
                  <a:t>El </a:t>
                </a:r>
                <a:r>
                  <a:rPr lang="es-MX" b="1" dirty="0"/>
                  <a:t>factor de acumulación/capitalización</a:t>
                </a:r>
                <a:r>
                  <a:rPr lang="es-MX" dirty="0"/>
                  <a:t> es la función inversa del factor de descuento </a:t>
                </a:r>
                <a14:m>
                  <m:oMath xmlns:m="http://schemas.openxmlformats.org/officeDocument/2006/math">
                    <m:sSup>
                      <m:sSupPr>
                        <m:ctrlPr>
                          <a:rPr lang="es-MX" i="1" dirty="0" smtClean="0">
                            <a:latin typeface="Cambria Math" panose="02040503050406030204" pitchFamily="18" charset="0"/>
                          </a:rPr>
                        </m:ctrlPr>
                      </m:sSupPr>
                      <m:e>
                        <m:r>
                          <a:rPr lang="es-MX" i="1" dirty="0" smtClean="0">
                            <a:latin typeface="Cambria Math" panose="02040503050406030204" pitchFamily="18" charset="0"/>
                          </a:rPr>
                          <m:t>𝑃</m:t>
                        </m:r>
                      </m:e>
                      <m:sup>
                        <m:r>
                          <a:rPr lang="es-MX" b="0" i="1" dirty="0" smtClean="0">
                            <a:latin typeface="Cambria Math" panose="02040503050406030204" pitchFamily="18" charset="0"/>
                          </a:rPr>
                          <m:t>−1</m:t>
                        </m:r>
                      </m:sup>
                    </m:sSup>
                    <m:r>
                      <a:rPr lang="es-MX" i="1" dirty="0" smtClean="0">
                        <a:latin typeface="Cambria Math" panose="02040503050406030204" pitchFamily="18" charset="0"/>
                      </a:rPr>
                      <m:t>(</m:t>
                    </m:r>
                    <m:r>
                      <a:rPr lang="es-MX" i="1" dirty="0" err="1" smtClean="0">
                        <a:latin typeface="Cambria Math" panose="02040503050406030204" pitchFamily="18" charset="0"/>
                      </a:rPr>
                      <m:t>𝑡</m:t>
                    </m:r>
                    <m:r>
                      <a:rPr lang="es-MX" i="1" dirty="0" err="1" smtClean="0">
                        <a:latin typeface="Cambria Math" panose="02040503050406030204" pitchFamily="18" charset="0"/>
                      </a:rPr>
                      <m:t>,</m:t>
                    </m:r>
                    <m:r>
                      <a:rPr lang="es-MX" i="1" dirty="0" err="1" smtClean="0">
                        <a:latin typeface="Cambria Math" panose="02040503050406030204" pitchFamily="18" charset="0"/>
                      </a:rPr>
                      <m:t>𝑇</m:t>
                    </m:r>
                    <m:r>
                      <a:rPr lang="es-MX" i="1" dirty="0" smtClean="0">
                        <a:latin typeface="Cambria Math" panose="02040503050406030204" pitchFamily="18" charset="0"/>
                      </a:rPr>
                      <m:t>).</m:t>
                    </m:r>
                  </m:oMath>
                </a14:m>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609600" y="1412776"/>
                <a:ext cx="10972800" cy="5112568"/>
              </a:xfrm>
              <a:blipFill>
                <a:blip r:embed="rId2"/>
                <a:stretch>
                  <a:fillRect l="-556" t="-1193" r="-556" b="-1074"/>
                </a:stretch>
              </a:blipFill>
            </p:spPr>
            <p:txBody>
              <a:bodyPr/>
              <a:lstStyle/>
              <a:p>
                <a:r>
                  <a:rPr lang="es-MX">
                    <a:noFill/>
                  </a:rPr>
                  <a:t> </a:t>
                </a:r>
              </a:p>
            </p:txBody>
          </p:sp>
        </mc:Fallback>
      </mc:AlternateContent>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06425" y="5229200"/>
            <a:ext cx="1210255" cy="1651661"/>
          </a:xfrm>
          <a:prstGeom prst="rect">
            <a:avLst/>
          </a:prstGeom>
        </p:spPr>
      </p:pic>
    </p:spTree>
    <p:extLst>
      <p:ext uri="{BB962C8B-B14F-4D97-AF65-F5344CB8AC3E}">
        <p14:creationId xmlns:p14="http://schemas.microsoft.com/office/powerpoint/2010/main" val="2970651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8E75E07-A160-4DD8-85BB-1FCC056904DC}"/>
              </a:ext>
            </a:extLst>
          </p:cNvPr>
          <p:cNvSpPr>
            <a:spLocks noGrp="1"/>
          </p:cNvSpPr>
          <p:nvPr>
            <p:ph type="title"/>
          </p:nvPr>
        </p:nvSpPr>
        <p:spPr>
          <a:prstGeom prst="rect">
            <a:avLst/>
          </a:prstGeom>
        </p:spPr>
        <p:txBody>
          <a:bodyPr anchor="b">
            <a:normAutofit/>
          </a:bodyPr>
          <a:lstStyle/>
          <a:p>
            <a:r>
              <a:rPr lang="es-MX" dirty="0"/>
              <a:t>Puntos importantes sobre los Depósitos</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xmlns="" id="{51B216C7-14F2-43E2-B424-2C7EAD324A9C}"/>
                  </a:ext>
                </a:extLst>
              </p:cNvPr>
              <p:cNvSpPr>
                <a:spLocks noGrp="1"/>
              </p:cNvSpPr>
              <p:nvPr>
                <p:ph sz="half" idx="1"/>
              </p:nvPr>
            </p:nvSpPr>
            <p:spPr>
              <a:xfrm>
                <a:off x="609600" y="1673352"/>
                <a:ext cx="10382944" cy="3699864"/>
              </a:xfrm>
              <a:prstGeom prst="rect">
                <a:avLst/>
              </a:prstGeom>
            </p:spPr>
            <p:txBody>
              <a:bodyPr>
                <a:normAutofit fontScale="47500" lnSpcReduction="20000"/>
              </a:bodyPr>
              <a:lstStyle/>
              <a:p>
                <a:pPr marL="171450" indent="-171450" algn="just">
                  <a:lnSpc>
                    <a:spcPct val="90000"/>
                  </a:lnSpc>
                  <a:buFont typeface="Arial" panose="020B0604020202020204" pitchFamily="34" charset="0"/>
                  <a:buChar char="•"/>
                </a:pPr>
                <a:r>
                  <a:rPr lang="es-ES" dirty="0"/>
                  <a:t>En la fecha de inicio </a:t>
                </a:r>
                <a14:m>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𝑇</m:t>
                        </m:r>
                      </m:e>
                      <m:sub>
                        <m:r>
                          <a:rPr lang="es-MX" b="0" i="1" smtClean="0">
                            <a:latin typeface="Cambria Math" panose="02040503050406030204" pitchFamily="18" charset="0"/>
                          </a:rPr>
                          <m:t>𝑆</m:t>
                        </m:r>
                      </m:sub>
                    </m:sSub>
                  </m:oMath>
                </a14:m>
                <a:r>
                  <a:rPr lang="es-MX" dirty="0"/>
                  <a:t>, </a:t>
                </a:r>
                <a:r>
                  <a:rPr lang="es-ES" dirty="0"/>
                  <a:t>el prestamista paga una cantidad nominal</a:t>
                </a:r>
                <a14:m>
                  <m:oMath xmlns:m="http://schemas.openxmlformats.org/officeDocument/2006/math">
                    <m:r>
                      <a:rPr lang="es-MX" b="0" i="1" smtClean="0">
                        <a:latin typeface="Cambria Math" panose="02040503050406030204" pitchFamily="18" charset="0"/>
                      </a:rPr>
                      <m:t>𝑁</m:t>
                    </m:r>
                  </m:oMath>
                </a14:m>
                <a:r>
                  <a:rPr lang="es-ES" dirty="0"/>
                  <a:t>al prestatario. Normalmente la fecha de inicio no es la misma que la</a:t>
                </a:r>
              </a:p>
              <a:p>
                <a:pPr marL="0" indent="0" algn="just">
                  <a:lnSpc>
                    <a:spcPct val="90000"/>
                  </a:lnSpc>
                  <a:buNone/>
                </a:pPr>
                <a:r>
                  <a:rPr lang="es-ES" dirty="0"/>
                  <a:t>    fecha valor,</a:t>
                </a:r>
                <a14:m>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𝑇</m:t>
                        </m:r>
                      </m:e>
                      <m:sub>
                        <m:r>
                          <a:rPr lang="es-MX" b="0" i="1" smtClean="0">
                            <a:latin typeface="Cambria Math" panose="02040503050406030204" pitchFamily="18" charset="0"/>
                          </a:rPr>
                          <m:t>0</m:t>
                        </m:r>
                      </m:sub>
                    </m:sSub>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𝑇</m:t>
                        </m:r>
                      </m:e>
                      <m:sub>
                        <m:r>
                          <a:rPr lang="es-MX" b="0" i="1" smtClean="0">
                            <a:latin typeface="Cambria Math" panose="02040503050406030204" pitchFamily="18" charset="0"/>
                          </a:rPr>
                          <m:t>𝑆</m:t>
                        </m:r>
                      </m:sub>
                    </m:sSub>
                  </m:oMath>
                </a14:m>
                <a:r>
                  <a:rPr lang="es-ES" dirty="0"/>
                  <a:t>. La convención general del mercado es </a:t>
                </a:r>
                <a14:m>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𝑇</m:t>
                        </m:r>
                      </m:e>
                      <m:sub>
                        <m:r>
                          <a:rPr lang="es-MX" b="0" i="1" smtClean="0">
                            <a:latin typeface="Cambria Math" panose="02040503050406030204" pitchFamily="18" charset="0"/>
                          </a:rPr>
                          <m:t>𝑆</m:t>
                        </m:r>
                      </m:sub>
                    </m:sSub>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𝑇</m:t>
                        </m:r>
                      </m:e>
                      <m:sub>
                        <m:r>
                          <a:rPr lang="es-MX" b="0" i="1" smtClean="0">
                            <a:latin typeface="Cambria Math" panose="02040503050406030204" pitchFamily="18" charset="0"/>
                          </a:rPr>
                          <m:t>0</m:t>
                        </m:r>
                      </m:sub>
                    </m:sSub>
                    <m:r>
                      <a:rPr lang="es-MX" b="0" i="1" smtClean="0">
                        <a:latin typeface="Cambria Math" panose="02040503050406030204" pitchFamily="18" charset="0"/>
                      </a:rPr>
                      <m:t>+2</m:t>
                    </m:r>
                  </m:oMath>
                </a14:m>
                <a:r>
                  <a:rPr lang="es-ES" dirty="0"/>
                  <a:t>, a  </a:t>
                </a:r>
                <a14:m>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𝑇</m:t>
                        </m:r>
                      </m:e>
                      <m:sub>
                        <m:r>
                          <a:rPr lang="es-MX" b="0" i="1" smtClean="0">
                            <a:latin typeface="Cambria Math" panose="02040503050406030204" pitchFamily="18" charset="0"/>
                          </a:rPr>
                          <m:t>𝑆</m:t>
                        </m:r>
                      </m:sub>
                    </m:sSub>
                  </m:oMath>
                </a14:m>
                <a:r>
                  <a:rPr lang="es-ES" dirty="0"/>
                  <a:t> generalmente se llama fecha de spot.</a:t>
                </a:r>
              </a:p>
              <a:p>
                <a:pPr marL="171450" indent="-171450" algn="just">
                  <a:lnSpc>
                    <a:spcPct val="90000"/>
                  </a:lnSpc>
                  <a:buFont typeface="Arial" panose="020B0604020202020204" pitchFamily="34" charset="0"/>
                  <a:buChar char="•"/>
                </a:pPr>
                <a:endParaRPr lang="es-ES" dirty="0"/>
              </a:p>
              <a:p>
                <a:pPr marL="171450" indent="-171450" algn="just">
                  <a:lnSpc>
                    <a:spcPct val="90000"/>
                  </a:lnSpc>
                  <a:buFont typeface="Arial" panose="020B0604020202020204" pitchFamily="34" charset="0"/>
                  <a:buChar char="•"/>
                </a:pPr>
                <a:r>
                  <a:rPr lang="es-ES" dirty="0"/>
                  <a:t>En la fecha de vencimiento</a:t>
                </a:r>
                <a14:m>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𝑇</m:t>
                        </m:r>
                      </m:e>
                      <m:sub>
                        <m:r>
                          <a:rPr lang="es-MX" b="0" i="1" smtClean="0">
                            <a:latin typeface="Cambria Math" panose="02040503050406030204" pitchFamily="18" charset="0"/>
                          </a:rPr>
                          <m:t>𝑃</m:t>
                        </m:r>
                      </m:sub>
                    </m:sSub>
                  </m:oMath>
                </a14:m>
                <a:r>
                  <a:rPr lang="es-ES" dirty="0"/>
                  <a:t>el prestatario paga el nominal </a:t>
                </a:r>
                <a14:m>
                  <m:oMath xmlns:m="http://schemas.openxmlformats.org/officeDocument/2006/math">
                    <m:r>
                      <a:rPr lang="es-MX" b="0" i="1" smtClean="0">
                        <a:latin typeface="Cambria Math" panose="02040503050406030204" pitchFamily="18" charset="0"/>
                      </a:rPr>
                      <m:t>𝑁</m:t>
                    </m:r>
                  </m:oMath>
                </a14:m>
                <a:r>
                  <a:rPr lang="es-ES" dirty="0"/>
                  <a:t> más los intereses devengadas durante el período </a:t>
                </a:r>
                <a14:m>
                  <m:oMath xmlns:m="http://schemas.openxmlformats.org/officeDocument/2006/math">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𝑇</m:t>
                        </m:r>
                      </m:e>
                      <m:sub>
                        <m:r>
                          <a:rPr lang="es-MX" b="0" i="1" smtClean="0">
                            <a:latin typeface="Cambria Math" panose="02040503050406030204" pitchFamily="18" charset="0"/>
                          </a:rPr>
                          <m:t>𝑆</m:t>
                        </m:r>
                      </m:sub>
                    </m:sSub>
                    <m:r>
                      <a:rPr lang="es-MX" b="0" i="1" smtClean="0">
                        <a:latin typeface="Cambria Math" panose="02040503050406030204" pitchFamily="18" charset="0"/>
                      </a:rPr>
                      <m:t>, </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𝑇</m:t>
                        </m:r>
                      </m:e>
                      <m:sub>
                        <m:r>
                          <a:rPr lang="es-MX" b="0" i="1" smtClean="0">
                            <a:latin typeface="Cambria Math" panose="02040503050406030204" pitchFamily="18" charset="0"/>
                          </a:rPr>
                          <m:t>𝑃</m:t>
                        </m:r>
                      </m:sub>
                    </m:sSub>
                    <m:r>
                      <a:rPr lang="es-MX" b="0" i="1" smtClean="0">
                        <a:latin typeface="Cambria Math" panose="02040503050406030204" pitchFamily="18" charset="0"/>
                      </a:rPr>
                      <m:t>]</m:t>
                    </m:r>
                  </m:oMath>
                </a14:m>
                <a:r>
                  <a:rPr lang="es-ES" dirty="0"/>
                  <a:t> a una tasa</a:t>
                </a:r>
              </a:p>
              <a:p>
                <a:pPr marL="0" indent="0" algn="just">
                  <a:lnSpc>
                    <a:spcPct val="90000"/>
                  </a:lnSpc>
                  <a:buNone/>
                </a:pPr>
                <a:r>
                  <a:rPr lang="es-ES" dirty="0"/>
                  <a:t>    (normalmente simple anual) , </a:t>
                </a:r>
                <a14:m>
                  <m:oMath xmlns:m="http://schemas.openxmlformats.org/officeDocument/2006/math">
                    <m:r>
                      <a:rPr lang="es-MX" b="0" i="1" dirty="0" smtClean="0">
                        <a:latin typeface="Cambria Math" panose="02040503050406030204" pitchFamily="18" charset="0"/>
                      </a:rPr>
                      <m:t>𝑃</m:t>
                    </m:r>
                    <m:r>
                      <a:rPr lang="es-MX" b="0" i="1" dirty="0" smtClean="0">
                        <a:latin typeface="Cambria Math" panose="02040503050406030204" pitchFamily="18" charset="0"/>
                      </a:rPr>
                      <m:t>(</m:t>
                    </m:r>
                    <m:sSub>
                      <m:sSubPr>
                        <m:ctrlPr>
                          <a:rPr lang="es-MX" b="0" i="1" dirty="0" smtClean="0">
                            <a:latin typeface="Cambria Math" panose="02040503050406030204" pitchFamily="18" charset="0"/>
                          </a:rPr>
                        </m:ctrlPr>
                      </m:sSubPr>
                      <m:e>
                        <m:r>
                          <a:rPr lang="es-MX" b="0" i="1" dirty="0" smtClean="0">
                            <a:latin typeface="Cambria Math" panose="02040503050406030204" pitchFamily="18" charset="0"/>
                          </a:rPr>
                          <m:t>𝑇</m:t>
                        </m:r>
                      </m:e>
                      <m:sub>
                        <m:r>
                          <a:rPr lang="es-MX" b="0" i="1" dirty="0" smtClean="0">
                            <a:latin typeface="Cambria Math" panose="02040503050406030204" pitchFamily="18" charset="0"/>
                          </a:rPr>
                          <m:t>0</m:t>
                        </m:r>
                      </m:sub>
                    </m:sSub>
                    <m:r>
                      <a:rPr lang="es-MX" b="0" i="1" dirty="0" smtClean="0">
                        <a:latin typeface="Cambria Math" panose="02040503050406030204" pitchFamily="18" charset="0"/>
                      </a:rPr>
                      <m:t>,</m:t>
                    </m:r>
                    <m:sSub>
                      <m:sSubPr>
                        <m:ctrlPr>
                          <a:rPr lang="es-MX" b="0" i="1" dirty="0" smtClean="0">
                            <a:latin typeface="Cambria Math" panose="02040503050406030204" pitchFamily="18" charset="0"/>
                          </a:rPr>
                        </m:ctrlPr>
                      </m:sSubPr>
                      <m:e>
                        <m:r>
                          <a:rPr lang="es-MX" b="0" i="1" dirty="0" smtClean="0">
                            <a:latin typeface="Cambria Math" panose="02040503050406030204" pitchFamily="18" charset="0"/>
                          </a:rPr>
                          <m:t>𝑇</m:t>
                        </m:r>
                      </m:e>
                      <m:sub>
                        <m:r>
                          <a:rPr lang="es-MX" b="0" i="1" dirty="0" smtClean="0">
                            <a:latin typeface="Cambria Math" panose="02040503050406030204" pitchFamily="18" charset="0"/>
                          </a:rPr>
                          <m:t>𝑆</m:t>
                        </m:r>
                      </m:sub>
                    </m:sSub>
                    <m:r>
                      <a:rPr lang="es-MX" b="0" i="1" dirty="0" smtClean="0">
                        <a:latin typeface="Cambria Math" panose="02040503050406030204" pitchFamily="18" charset="0"/>
                      </a:rPr>
                      <m:t>,</m:t>
                    </m:r>
                    <m:sSub>
                      <m:sSubPr>
                        <m:ctrlPr>
                          <a:rPr lang="es-MX" b="0" i="1" dirty="0" smtClean="0">
                            <a:latin typeface="Cambria Math" panose="02040503050406030204" pitchFamily="18" charset="0"/>
                          </a:rPr>
                        </m:ctrlPr>
                      </m:sSubPr>
                      <m:e>
                        <m:r>
                          <a:rPr lang="es-MX" b="0" i="1" dirty="0" smtClean="0">
                            <a:latin typeface="Cambria Math" panose="02040503050406030204" pitchFamily="18" charset="0"/>
                          </a:rPr>
                          <m:t>𝑇</m:t>
                        </m:r>
                      </m:e>
                      <m:sub>
                        <m:r>
                          <a:rPr lang="es-MX" b="0" i="1" dirty="0" smtClean="0">
                            <a:latin typeface="Cambria Math" panose="02040503050406030204" pitchFamily="18" charset="0"/>
                          </a:rPr>
                          <m:t>𝑃</m:t>
                        </m:r>
                      </m:sub>
                    </m:sSub>
                    <m:r>
                      <a:rPr lang="es-MX" b="0" i="1" dirty="0" smtClean="0">
                        <a:latin typeface="Cambria Math" panose="02040503050406030204" pitchFamily="18" charset="0"/>
                      </a:rPr>
                      <m:t>)</m:t>
                    </m:r>
                  </m:oMath>
                </a14:m>
                <a:r>
                  <a:rPr lang="es-ES" dirty="0"/>
                  <a:t>.</a:t>
                </a:r>
              </a:p>
              <a:p>
                <a:pPr marL="171450" indent="-171450" algn="just">
                  <a:lnSpc>
                    <a:spcPct val="90000"/>
                  </a:lnSpc>
                  <a:buFont typeface="Arial" panose="020B0604020202020204" pitchFamily="34" charset="0"/>
                  <a:buChar char="•"/>
                </a:pPr>
                <a:endParaRPr lang="es-ES" dirty="0"/>
              </a:p>
              <a:p>
                <a:pPr marL="171450" indent="-171450" algn="just">
                  <a:lnSpc>
                    <a:spcPct val="90000"/>
                  </a:lnSpc>
                  <a:buFont typeface="Arial" panose="020B0604020202020204" pitchFamily="34" charset="0"/>
                  <a:buChar char="•"/>
                </a:pPr>
                <a:r>
                  <a:rPr lang="es-ES" dirty="0"/>
                  <a:t>¡Es importante señalar que la tasa </a:t>
                </a:r>
                <a:r>
                  <a:rPr lang="es-ES" dirty="0" err="1"/>
                  <a:t>Depo</a:t>
                </a:r>
                <a:r>
                  <a:rPr lang="es-ES" dirty="0"/>
                  <a:t> se fija en la fecha del valor!</a:t>
                </a:r>
              </a:p>
              <a:p>
                <a:pPr marL="171450" indent="-171450" algn="just">
                  <a:lnSpc>
                    <a:spcPct val="90000"/>
                  </a:lnSpc>
                  <a:buFont typeface="Arial" panose="020B0604020202020204" pitchFamily="34" charset="0"/>
                  <a:buChar char="•"/>
                </a:pPr>
                <a:endParaRPr lang="es-ES" dirty="0"/>
              </a:p>
              <a:p>
                <a:pPr marL="171450" indent="-171450" algn="just">
                  <a:lnSpc>
                    <a:spcPct val="90000"/>
                  </a:lnSpc>
                  <a:buFont typeface="Arial" panose="020B0604020202020204" pitchFamily="34" charset="0"/>
                  <a:buChar char="•"/>
                </a:pPr>
                <a:r>
                  <a:rPr lang="es-ES" dirty="0"/>
                  <a:t>¡Los depósitos no están garantizados! Así que se descuentan con la curva con descuento asociado con el tenor de la tasa de depósito.</a:t>
                </a:r>
              </a:p>
              <a:p>
                <a:pPr marL="171450" indent="-171450" algn="just">
                  <a:lnSpc>
                    <a:spcPct val="90000"/>
                  </a:lnSpc>
                  <a:buFont typeface="Arial" panose="020B0604020202020204" pitchFamily="34" charset="0"/>
                  <a:buChar char="•"/>
                </a:pPr>
                <a:endParaRPr lang="es-ES" dirty="0"/>
              </a:p>
              <a:p>
                <a:r>
                  <a:rPr lang="es-ES" dirty="0"/>
                  <a:t>La convención general del mercado es que el tiempo de acumulación se calcula sobre la base de la convención Act/360.</a:t>
                </a:r>
              </a:p>
              <a:p>
                <a:pPr marL="0" indent="0">
                  <a:buNone/>
                </a:pPr>
                <a:r>
                  <a:rPr lang="es-ES" dirty="0"/>
                  <a:t>
Hay dos tipos especiales de depósitos:</a:t>
                </a:r>
              </a:p>
              <a:p>
                <a:pPr marL="0" indent="0">
                  <a:buNone/>
                </a:pPr>
                <a:endParaRPr lang="es-ES" dirty="0"/>
              </a:p>
              <a:p>
                <a:pPr lvl="1"/>
                <a:r>
                  <a:rPr lang="es-ES" dirty="0"/>
                  <a:t>El depósito overnight (O/N): Este es un depósito por sólo un día, de hoy a mañana, </a:t>
                </a:r>
                <a14:m>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𝑇</m:t>
                        </m:r>
                      </m:e>
                      <m:sub>
                        <m:r>
                          <a:rPr lang="es-MX" b="0" i="1" smtClean="0">
                            <a:latin typeface="Cambria Math" panose="02040503050406030204" pitchFamily="18" charset="0"/>
                          </a:rPr>
                          <m:t>0</m:t>
                        </m:r>
                      </m:sub>
                    </m:sSub>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𝑇</m:t>
                        </m:r>
                      </m:e>
                      <m:sub>
                        <m:r>
                          <a:rPr lang="es-MX" b="0" i="1" smtClean="0">
                            <a:latin typeface="Cambria Math" panose="02040503050406030204" pitchFamily="18" charset="0"/>
                          </a:rPr>
                          <m:t>𝑆</m:t>
                        </m:r>
                      </m:sub>
                    </m:sSub>
                    <m:r>
                      <a:rPr lang="es-MX" b="0" i="1" smtClean="0">
                        <a:latin typeface="Cambria Math" panose="02040503050406030204" pitchFamily="18" charset="0"/>
                      </a:rPr>
                      <m:t>, </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𝑇</m:t>
                        </m:r>
                      </m:e>
                      <m:sub>
                        <m:r>
                          <a:rPr lang="es-MX" b="0" i="1" smtClean="0">
                            <a:latin typeface="Cambria Math" panose="02040503050406030204" pitchFamily="18" charset="0"/>
                          </a:rPr>
                          <m:t>𝑃</m:t>
                        </m:r>
                      </m:sub>
                    </m:sSub>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𝑇</m:t>
                        </m:r>
                      </m:e>
                      <m:sub>
                        <m:r>
                          <a:rPr lang="es-MX" b="0" i="1" smtClean="0">
                            <a:latin typeface="Cambria Math" panose="02040503050406030204" pitchFamily="18" charset="0"/>
                          </a:rPr>
                          <m:t>0</m:t>
                        </m:r>
                      </m:sub>
                    </m:sSub>
                    <m:r>
                      <a:rPr lang="es-MX" b="0" i="1" smtClean="0">
                        <a:latin typeface="Cambria Math" panose="02040503050406030204" pitchFamily="18" charset="0"/>
                      </a:rPr>
                      <m:t>+1 . </m:t>
                    </m:r>
                  </m:oMath>
                </a14:m>
                <a:r>
                  <a:rPr lang="es-ES" dirty="0"/>
                  <a:t>Es importante porque fija el primer punto de las</a:t>
                </a:r>
              </a:p>
              <a:p>
                <a:pPr marL="274320" lvl="1" indent="0">
                  <a:buNone/>
                </a:pPr>
                <a:r>
                  <a:rPr lang="es-ES" dirty="0"/>
                  <a:t>     curvas overnight (EONIA, OIS,...) y es una referencia para la tasa de colateral.</a:t>
                </a:r>
              </a:p>
              <a:p>
                <a:pPr lvl="1"/>
                <a:endParaRPr lang="es-ES" dirty="0"/>
              </a:p>
              <a:p>
                <a:pPr lvl="1"/>
                <a:r>
                  <a:rPr lang="es-ES" dirty="0"/>
                  <a:t>El mañana siguiente: Este es un depósito por sólo un día, de mañana a día después de mañana, </a:t>
                </a:r>
                <a14:m>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𝑇</m:t>
                        </m:r>
                      </m:e>
                      <m:sub>
                        <m:r>
                          <a:rPr lang="es-MX" b="0" i="1" smtClean="0">
                            <a:latin typeface="Cambria Math" panose="02040503050406030204" pitchFamily="18" charset="0"/>
                          </a:rPr>
                          <m:t>𝑆</m:t>
                        </m:r>
                      </m:sub>
                    </m:sSub>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𝑇</m:t>
                        </m:r>
                      </m:e>
                      <m:sub>
                        <m:r>
                          <a:rPr lang="es-MX" b="0" i="1" smtClean="0">
                            <a:latin typeface="Cambria Math" panose="02040503050406030204" pitchFamily="18" charset="0"/>
                          </a:rPr>
                          <m:t>0</m:t>
                        </m:r>
                      </m:sub>
                    </m:sSub>
                    <m:r>
                      <a:rPr lang="es-MX" b="0" i="1" smtClean="0">
                        <a:latin typeface="Cambria Math" panose="02040503050406030204" pitchFamily="18" charset="0"/>
                      </a:rPr>
                      <m:t>+1, </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𝑇</m:t>
                        </m:r>
                      </m:e>
                      <m:sub>
                        <m:r>
                          <a:rPr lang="es-MX" b="0" i="1" smtClean="0">
                            <a:latin typeface="Cambria Math" panose="02040503050406030204" pitchFamily="18" charset="0"/>
                          </a:rPr>
                          <m:t>𝑃</m:t>
                        </m:r>
                      </m:sub>
                    </m:sSub>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𝑇</m:t>
                        </m:r>
                      </m:e>
                      <m:sub>
                        <m:r>
                          <a:rPr lang="es-MX" b="0" i="1" smtClean="0">
                            <a:latin typeface="Cambria Math" panose="02040503050406030204" pitchFamily="18" charset="0"/>
                          </a:rPr>
                          <m:t>𝑆</m:t>
                        </m:r>
                      </m:sub>
                    </m:sSub>
                    <m:r>
                      <a:rPr lang="es-MX" b="0" i="1" smtClean="0">
                        <a:latin typeface="Cambria Math" panose="02040503050406030204" pitchFamily="18" charset="0"/>
                      </a:rPr>
                      <m:t>+1 </m:t>
                    </m:r>
                  </m:oMath>
                </a14:m>
                <a:r>
                  <a:rPr lang="es-ES" dirty="0"/>
                  <a:t>.</a:t>
                </a:r>
                <a:endParaRPr lang="es-MX" dirty="0"/>
              </a:p>
            </p:txBody>
          </p:sp>
        </mc:Choice>
        <mc:Fallback xmlns="">
          <p:sp>
            <p:nvSpPr>
              <p:cNvPr id="3" name="Marcador de contenido 2">
                <a:extLst>
                  <a:ext uri="{FF2B5EF4-FFF2-40B4-BE49-F238E27FC236}">
                    <a16:creationId xmlns:a16="http://schemas.microsoft.com/office/drawing/2014/main" id="{51B216C7-14F2-43E2-B424-2C7EAD324A9C}"/>
                  </a:ext>
                </a:extLst>
              </p:cNvPr>
              <p:cNvSpPr>
                <a:spLocks noGrp="1" noRot="1" noChangeAspect="1" noMove="1" noResize="1" noEditPoints="1" noAdjustHandles="1" noChangeArrowheads="1" noChangeShapeType="1" noTextEdit="1"/>
              </p:cNvSpPr>
              <p:nvPr>
                <p:ph sz="half" idx="1"/>
              </p:nvPr>
            </p:nvSpPr>
            <p:spPr>
              <a:xfrm>
                <a:off x="609600" y="1673352"/>
                <a:ext cx="10382944" cy="3699864"/>
              </a:xfrm>
              <a:prstGeom prst="rect">
                <a:avLst/>
              </a:prstGeom>
              <a:blipFill>
                <a:blip r:embed="rId2"/>
                <a:stretch>
                  <a:fillRect l="-59" t="-1650"/>
                </a:stretch>
              </a:blipFill>
            </p:spPr>
            <p:txBody>
              <a:bodyPr/>
              <a:lstStyle/>
              <a:p>
                <a:r>
                  <a:rPr lang="es-MX">
                    <a:noFill/>
                  </a:rPr>
                  <a:t> </a:t>
                </a:r>
              </a:p>
            </p:txBody>
          </p:sp>
        </mc:Fallback>
      </mc:AlternateContent>
      <p:pic>
        <p:nvPicPr>
          <p:cNvPr id="4" name="Imagen 3" descr="Imagen que contiene grande, hombre, dibujo&#10;&#10;Descripción generada automáticamente">
            <a:extLst>
              <a:ext uri="{FF2B5EF4-FFF2-40B4-BE49-F238E27FC236}">
                <a16:creationId xmlns:a16="http://schemas.microsoft.com/office/drawing/2014/main" xmlns="" id="{ABB24C54-CB35-4B60-A819-B9682BB8442F}"/>
              </a:ext>
            </a:extLst>
          </p:cNvPr>
          <p:cNvPicPr>
            <a:picLocks noChangeAspect="1"/>
          </p:cNvPicPr>
          <p:nvPr/>
        </p:nvPicPr>
        <p:blipFill>
          <a:blip r:embed="rId3"/>
          <a:stretch>
            <a:fillRect/>
          </a:stretch>
        </p:blipFill>
        <p:spPr>
          <a:xfrm>
            <a:off x="2711624" y="5373216"/>
            <a:ext cx="4637803" cy="1368152"/>
          </a:xfrm>
          <a:prstGeom prst="rect">
            <a:avLst/>
          </a:prstGeom>
          <a:noFill/>
        </p:spPr>
      </p:pic>
      <p:pic>
        <p:nvPicPr>
          <p:cNvPr id="6" name="Imagen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06425" y="5229200"/>
            <a:ext cx="1210255" cy="1651661"/>
          </a:xfrm>
          <a:prstGeom prst="rect">
            <a:avLst/>
          </a:prstGeom>
        </p:spPr>
      </p:pic>
    </p:spTree>
    <p:extLst>
      <p:ext uri="{BB962C8B-B14F-4D97-AF65-F5344CB8AC3E}">
        <p14:creationId xmlns:p14="http://schemas.microsoft.com/office/powerpoint/2010/main" val="3902427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Tasa Cero Cupón</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a:bodyPr>
              <a:lstStyle/>
              <a:p>
                <a:pPr marL="0" indent="0">
                  <a:buNone/>
                </a:pPr>
                <a:r>
                  <a:rPr lang="es-MX" dirty="0"/>
                  <a:t>La tasa implícita en el valor del ZCB cuando </a:t>
                </a:r>
                <a14:m>
                  <m:oMath xmlns:m="http://schemas.openxmlformats.org/officeDocument/2006/math">
                    <m:r>
                      <a:rPr lang="es-MX" i="1" dirty="0" smtClean="0">
                        <a:latin typeface="Cambria Math" panose="02040503050406030204" pitchFamily="18" charset="0"/>
                      </a:rPr>
                      <m:t>𝑡</m:t>
                    </m:r>
                    <m:r>
                      <a:rPr lang="es-MX" i="1" dirty="0" smtClean="0">
                        <a:latin typeface="Cambria Math" panose="02040503050406030204" pitchFamily="18" charset="0"/>
                      </a:rPr>
                      <m:t>=0</m:t>
                    </m:r>
                  </m:oMath>
                </a14:m>
                <a:r>
                  <a:rPr lang="es-MX" dirty="0"/>
                  <a:t> es llamada </a:t>
                </a:r>
                <a:r>
                  <a:rPr lang="es-MX" b="1" dirty="0"/>
                  <a:t>tasa cero cupón o tasa de descuento</a:t>
                </a:r>
                <a:r>
                  <a:rPr lang="es-MX" dirty="0"/>
                  <a:t>.</a:t>
                </a:r>
              </a:p>
              <a:p>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r>
                  <a:rPr lang="es-MX" dirty="0"/>
                  <a:t>Nótese la necesidad de definir: </a:t>
                </a:r>
              </a:p>
              <a:p>
                <a:r>
                  <a:rPr lang="es-MX" dirty="0"/>
                  <a:t>La composición de la tasa.</a:t>
                </a:r>
              </a:p>
              <a:p>
                <a:r>
                  <a:rPr lang="es-MX" dirty="0"/>
                  <a:t>La convención de conteo de días para expresar la fracción de año.</a:t>
                </a: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a:blip r:embed="rId2"/>
                <a:stretch>
                  <a:fillRect l="-833" t="-875" r="-1056"/>
                </a:stretch>
              </a:blipFill>
            </p:spPr>
            <p:txBody>
              <a:bodyPr/>
              <a:lstStyle/>
              <a:p>
                <a:r>
                  <a:rPr lang="es-MX">
                    <a:noFill/>
                  </a:rPr>
                  <a:t> </a:t>
                </a:r>
              </a:p>
            </p:txBody>
          </p:sp>
        </mc:Fallback>
      </mc:AlternateContent>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5479" y="2564904"/>
            <a:ext cx="7069876" cy="19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Imagen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06425" y="5229200"/>
            <a:ext cx="1210255" cy="1651661"/>
          </a:xfrm>
          <a:prstGeom prst="rect">
            <a:avLst/>
          </a:prstGeom>
        </p:spPr>
      </p:pic>
    </p:spTree>
    <p:extLst>
      <p:ext uri="{BB962C8B-B14F-4D97-AF65-F5344CB8AC3E}">
        <p14:creationId xmlns:p14="http://schemas.microsoft.com/office/powerpoint/2010/main" val="3510123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ítulo 4"/>
          <p:cNvSpPr>
            <a:spLocks noGrp="1"/>
          </p:cNvSpPr>
          <p:nvPr>
            <p:ph type="subTitle" idx="1"/>
          </p:nvPr>
        </p:nvSpPr>
        <p:spPr>
          <a:xfrm>
            <a:off x="1847528" y="1460376"/>
            <a:ext cx="8534400" cy="1752600"/>
          </a:xfrm>
        </p:spPr>
        <p:txBody>
          <a:bodyPr>
            <a:normAutofit lnSpcReduction="10000"/>
          </a:bodyPr>
          <a:lstStyle/>
          <a:p>
            <a:r>
              <a:rPr lang="es-MX" dirty="0"/>
              <a:t>El presente documento y sus anexos quedan sujetos a </a:t>
            </a:r>
            <a:r>
              <a:rPr lang="es-MX" dirty="0" smtClean="0"/>
              <a:t>confidencialidad </a:t>
            </a:r>
            <a:r>
              <a:rPr lang="es-MX" dirty="0"/>
              <a:t>en los términos establecidos en la normativa aplicable. Son de exclusivo uso interno y queda prohibida su divulgación, copia, cesión, entrega, remisión o envío a terceros ajenos a QFT Center SC sin previa autorización</a:t>
            </a:r>
            <a:endParaRPr lang="es-MX" dirty="0"/>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06425" y="5229200"/>
            <a:ext cx="1210255" cy="1651661"/>
          </a:xfrm>
          <a:prstGeom prst="rect">
            <a:avLst/>
          </a:prstGeom>
        </p:spPr>
      </p:pic>
    </p:spTree>
    <p:extLst>
      <p:ext uri="{BB962C8B-B14F-4D97-AF65-F5344CB8AC3E}">
        <p14:creationId xmlns:p14="http://schemas.microsoft.com/office/powerpoint/2010/main" val="4074446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A26A3D2-F3A7-4862-A4E3-7D11F8948F48}"/>
              </a:ext>
            </a:extLst>
          </p:cNvPr>
          <p:cNvSpPr>
            <a:spLocks noGrp="1"/>
          </p:cNvSpPr>
          <p:nvPr>
            <p:ph type="title"/>
          </p:nvPr>
        </p:nvSpPr>
        <p:spPr/>
        <p:txBody>
          <a:bodyPr/>
          <a:lstStyle/>
          <a:p>
            <a:r>
              <a:rPr lang="es-MX" dirty="0"/>
              <a:t>Forward </a:t>
            </a:r>
            <a:r>
              <a:rPr lang="es-MX" dirty="0" err="1"/>
              <a:t>Rate</a:t>
            </a:r>
            <a:r>
              <a:rPr lang="es-MX" dirty="0"/>
              <a:t> </a:t>
            </a:r>
            <a:r>
              <a:rPr lang="es-MX" dirty="0" err="1"/>
              <a:t>Agreements</a:t>
            </a:r>
            <a:r>
              <a:rPr lang="es-MX" dirty="0"/>
              <a:t> (</a:t>
            </a:r>
            <a:r>
              <a:rPr lang="es-MX" dirty="0" err="1"/>
              <a:t>FRAs</a:t>
            </a:r>
            <a:r>
              <a:rPr lang="es-MX" dirty="0"/>
              <a:t>)</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xmlns="" id="{7BF905BF-29D0-401C-AF96-A5B1AFD09EDA}"/>
                  </a:ext>
                </a:extLst>
              </p:cNvPr>
              <p:cNvSpPr>
                <a:spLocks noGrp="1"/>
              </p:cNvSpPr>
              <p:nvPr>
                <p:ph idx="1"/>
              </p:nvPr>
            </p:nvSpPr>
            <p:spPr/>
            <p:txBody>
              <a:bodyPr>
                <a:normAutofit fontScale="92500" lnSpcReduction="10000"/>
              </a:bodyPr>
              <a:lstStyle/>
              <a:p>
                <a:r>
                  <a:rPr lang="es-ES" dirty="0"/>
                  <a:t>Un FRA es un contrato entre dos partes basado en una tasa futura (LIBOR, EURIBOR, ... ). El tomador de riesgos pagará una tasa de interés fija y recibirá tasas de interés flotantes ambas devengadas en el mismo período como con respecto al mismo nocional N</a:t>
                </a:r>
              </a:p>
              <a:p>
                <a:pPr lvl="1"/>
                <a:r>
                  <a:rPr lang="es-ES" dirty="0"/>
                  <a:t>La fecha de valor </a:t>
                </a:r>
                <a14:m>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𝑡</m:t>
                        </m:r>
                      </m:e>
                      <m:sub>
                        <m:r>
                          <a:rPr lang="es-MX" b="0" i="1" smtClean="0">
                            <a:latin typeface="Cambria Math" panose="02040503050406030204" pitchFamily="18" charset="0"/>
                          </a:rPr>
                          <m:t>0</m:t>
                        </m:r>
                      </m:sub>
                    </m:sSub>
                  </m:oMath>
                </a14:m>
                <a:r>
                  <a:rPr lang="es-ES" dirty="0"/>
                  <a:t>.
La fecha de spot </a:t>
                </a:r>
                <a14:m>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𝑇</m:t>
                        </m:r>
                      </m:e>
                      <m:sub>
                        <m:r>
                          <a:rPr lang="es-MX" b="0" i="1" smtClean="0">
                            <a:latin typeface="Cambria Math" panose="02040503050406030204" pitchFamily="18" charset="0"/>
                          </a:rPr>
                          <m:t>𝑆</m:t>
                        </m:r>
                      </m:sub>
                    </m:sSub>
                  </m:oMath>
                </a14:m>
                <a:r>
                  <a:rPr lang="es-ES" dirty="0"/>
                  <a:t>, generalmente </a:t>
                </a:r>
                <a14:m>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𝑇</m:t>
                        </m:r>
                      </m:e>
                      <m:sub>
                        <m:r>
                          <a:rPr lang="es-MX" b="0" i="1" smtClean="0">
                            <a:latin typeface="Cambria Math" panose="02040503050406030204" pitchFamily="18" charset="0"/>
                          </a:rPr>
                          <m:t>𝑆</m:t>
                        </m:r>
                      </m:sub>
                    </m:sSub>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𝑡</m:t>
                        </m:r>
                      </m:e>
                      <m:sub>
                        <m:r>
                          <a:rPr lang="es-MX" b="0" i="1" smtClean="0">
                            <a:latin typeface="Cambria Math" panose="02040503050406030204" pitchFamily="18" charset="0"/>
                          </a:rPr>
                          <m:t>0</m:t>
                        </m:r>
                      </m:sub>
                    </m:sSub>
                    <m:r>
                      <a:rPr lang="es-MX" b="0" i="1" smtClean="0">
                        <a:latin typeface="Cambria Math" panose="02040503050406030204" pitchFamily="18" charset="0"/>
                      </a:rPr>
                      <m:t>+2 </m:t>
                    </m:r>
                  </m:oMath>
                </a14:m>
                <a:r>
                  <a:rPr lang="es-ES" dirty="0"/>
                  <a:t>, es la fecha que marca el inicio del conteo.
La fecha de liquidación </a:t>
                </a:r>
                <a14:m>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𝑇</m:t>
                        </m:r>
                      </m:e>
                      <m:sub>
                        <m:r>
                          <a:rPr lang="es-MX" b="0" i="1" smtClean="0">
                            <a:latin typeface="Cambria Math" panose="02040503050406030204" pitchFamily="18" charset="0"/>
                          </a:rPr>
                          <m:t>𝐹</m:t>
                        </m:r>
                      </m:sub>
                    </m:sSub>
                  </m:oMath>
                </a14:m>
                <a:r>
                  <a:rPr lang="es-ES" dirty="0"/>
                  <a:t>, es la fecha en la que comenzamos el período de acumulación.
La fecha de fijación </a:t>
                </a:r>
                <a14:m>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𝑇</m:t>
                        </m:r>
                      </m:e>
                      <m:sub>
                        <m:r>
                          <a:rPr lang="es-MX" b="0" i="1" smtClean="0">
                            <a:latin typeface="Cambria Math" panose="02040503050406030204" pitchFamily="18" charset="0"/>
                          </a:rPr>
                          <m:t>𝐹</m:t>
                        </m:r>
                      </m:sub>
                    </m:sSub>
                    <m:r>
                      <a:rPr lang="es-MX" b="0" i="1" smtClean="0">
                        <a:latin typeface="Cambria Math" panose="02040503050406030204" pitchFamily="18" charset="0"/>
                      </a:rPr>
                      <m:t>−2</m:t>
                    </m:r>
                  </m:oMath>
                </a14:m>
                <a:r>
                  <a:rPr lang="es-ES" dirty="0"/>
                  <a:t>, es la fecha en la que se fija la tasa flotante.
La fecha de pago </a:t>
                </a:r>
                <a14:m>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𝑇</m:t>
                        </m:r>
                      </m:e>
                      <m:sub>
                        <m:r>
                          <a:rPr lang="es-MX" b="0" i="1" smtClean="0">
                            <a:latin typeface="Cambria Math" panose="02040503050406030204" pitchFamily="18" charset="0"/>
                          </a:rPr>
                          <m:t>𝑃</m:t>
                        </m:r>
                      </m:sub>
                    </m:sSub>
                  </m:oMath>
                </a14:m>
                <a:r>
                  <a:rPr lang="es-MX" dirty="0"/>
                  <a:t> </a:t>
                </a:r>
                <a:r>
                  <a:rPr lang="es-ES" dirty="0"/>
                  <a:t>marca el final del período de acumulación y donde se efectúan los flujos de efectivo</a:t>
                </a:r>
              </a:p>
              <a:p>
                <a:pPr marL="274320" lvl="1" indent="0">
                  <a:buNone/>
                </a:pPr>
                <a:r>
                  <a:rPr lang="es-ES" dirty="0"/>
                  <a:t>
Ejemplo:  el FRA  9X12, es un FRA a partir de 9 meses hacia adelante sobre una tasa de 3 meses.
Por lo tanto, </a:t>
                </a:r>
                <a14:m>
                  <m:oMath xmlns:m="http://schemas.openxmlformats.org/officeDocument/2006/math">
                    <m:sSub>
                      <m:sSubPr>
                        <m:ctrlPr>
                          <a:rPr lang="es-MX" b="0" i="1" dirty="0" smtClean="0">
                            <a:latin typeface="Cambria Math" panose="02040503050406030204" pitchFamily="18" charset="0"/>
                          </a:rPr>
                        </m:ctrlPr>
                      </m:sSubPr>
                      <m:e>
                        <m:r>
                          <a:rPr lang="es-ES" i="1" dirty="0" smtClean="0">
                            <a:latin typeface="Cambria Math" panose="02040503050406030204" pitchFamily="18" charset="0"/>
                          </a:rPr>
                          <m:t>𝑇</m:t>
                        </m:r>
                      </m:e>
                      <m:sub>
                        <m:r>
                          <a:rPr lang="es-ES" i="1" dirty="0" smtClean="0">
                            <a:latin typeface="Cambria Math" panose="02040503050406030204" pitchFamily="18" charset="0"/>
                          </a:rPr>
                          <m:t>𝑆</m:t>
                        </m:r>
                      </m:sub>
                    </m:sSub>
                    <m:r>
                      <a:rPr lang="es-MX" b="0" i="1" dirty="0" smtClean="0">
                        <a:latin typeface="Cambria Math" panose="02040503050406030204" pitchFamily="18" charset="0"/>
                      </a:rPr>
                      <m:t>= </m:t>
                    </m:r>
                    <m:sSub>
                      <m:sSubPr>
                        <m:ctrlPr>
                          <a:rPr lang="es-MX" b="0" i="1" dirty="0" smtClean="0">
                            <a:latin typeface="Cambria Math" panose="02040503050406030204" pitchFamily="18" charset="0"/>
                          </a:rPr>
                        </m:ctrlPr>
                      </m:sSubPr>
                      <m:e>
                        <m:r>
                          <a:rPr lang="es-ES" i="1" dirty="0" smtClean="0">
                            <a:latin typeface="Cambria Math" panose="02040503050406030204" pitchFamily="18" charset="0"/>
                          </a:rPr>
                          <m:t>𝑡</m:t>
                        </m:r>
                      </m:e>
                      <m:sub>
                        <m:r>
                          <a:rPr lang="es-ES" i="1" dirty="0" smtClean="0">
                            <a:latin typeface="Cambria Math" panose="02040503050406030204" pitchFamily="18" charset="0"/>
                          </a:rPr>
                          <m:t>0</m:t>
                        </m:r>
                      </m:sub>
                    </m:sSub>
                    <m:r>
                      <a:rPr lang="es-ES" i="1" dirty="0" smtClean="0">
                        <a:latin typeface="Cambria Math" panose="02040503050406030204" pitchFamily="18" charset="0"/>
                      </a:rPr>
                      <m:t>, </m:t>
                    </m:r>
                    <m:sSub>
                      <m:sSubPr>
                        <m:ctrlPr>
                          <a:rPr lang="es-MX" b="0" i="1" dirty="0" smtClean="0">
                            <a:latin typeface="Cambria Math" panose="02040503050406030204" pitchFamily="18" charset="0"/>
                          </a:rPr>
                        </m:ctrlPr>
                      </m:sSubPr>
                      <m:e>
                        <m:r>
                          <a:rPr lang="es-ES" i="1" dirty="0" smtClean="0">
                            <a:latin typeface="Cambria Math" panose="02040503050406030204" pitchFamily="18" charset="0"/>
                          </a:rPr>
                          <m:t>𝑇</m:t>
                        </m:r>
                      </m:e>
                      <m:sub>
                        <m:r>
                          <a:rPr lang="es-ES" i="1" dirty="0" smtClean="0">
                            <a:latin typeface="Cambria Math" panose="02040503050406030204" pitchFamily="18" charset="0"/>
                          </a:rPr>
                          <m:t>𝐹</m:t>
                        </m:r>
                      </m:sub>
                    </m:sSub>
                    <m:r>
                      <a:rPr lang="es-MX" b="0" i="1" dirty="0" smtClean="0">
                        <a:latin typeface="Cambria Math" panose="02040503050406030204" pitchFamily="18" charset="0"/>
                      </a:rPr>
                      <m:t>=</m:t>
                    </m:r>
                    <m:r>
                      <a:rPr lang="es-ES" i="1" dirty="0" smtClean="0">
                        <a:latin typeface="Cambria Math" panose="02040503050406030204" pitchFamily="18" charset="0"/>
                      </a:rPr>
                      <m:t> </m:t>
                    </m:r>
                    <m:sSub>
                      <m:sSubPr>
                        <m:ctrlPr>
                          <a:rPr lang="es-MX" b="0" i="1" dirty="0" smtClean="0">
                            <a:latin typeface="Cambria Math" panose="02040503050406030204" pitchFamily="18" charset="0"/>
                          </a:rPr>
                        </m:ctrlPr>
                      </m:sSubPr>
                      <m:e>
                        <m:r>
                          <a:rPr lang="es-ES" i="1" dirty="0" smtClean="0">
                            <a:latin typeface="Cambria Math" panose="02040503050406030204" pitchFamily="18" charset="0"/>
                          </a:rPr>
                          <m:t>𝑇</m:t>
                        </m:r>
                      </m:e>
                      <m:sub>
                        <m:r>
                          <a:rPr lang="es-ES" i="1" dirty="0" smtClean="0">
                            <a:latin typeface="Cambria Math" panose="02040503050406030204" pitchFamily="18" charset="0"/>
                          </a:rPr>
                          <m:t>𝑆</m:t>
                        </m:r>
                      </m:sub>
                    </m:sSub>
                    <m:r>
                      <a:rPr lang="es-ES" i="1" dirty="0" smtClean="0">
                        <a:latin typeface="Cambria Math" panose="02040503050406030204" pitchFamily="18" charset="0"/>
                      </a:rPr>
                      <m:t>+ 9</m:t>
                    </m:r>
                    <m:r>
                      <a:rPr lang="es-ES" i="1" dirty="0" smtClean="0">
                        <a:latin typeface="Cambria Math" panose="02040503050406030204" pitchFamily="18" charset="0"/>
                      </a:rPr>
                      <m:t>𝑀</m:t>
                    </m:r>
                    <m:r>
                      <a:rPr lang="es-ES" i="1" dirty="0" smtClean="0">
                        <a:latin typeface="Cambria Math" panose="02040503050406030204" pitchFamily="18" charset="0"/>
                      </a:rPr>
                      <m:t>, </m:t>
                    </m:r>
                    <m:sSub>
                      <m:sSubPr>
                        <m:ctrlPr>
                          <a:rPr lang="es-MX" b="0" i="1" dirty="0" smtClean="0">
                            <a:latin typeface="Cambria Math" panose="02040503050406030204" pitchFamily="18" charset="0"/>
                          </a:rPr>
                        </m:ctrlPr>
                      </m:sSubPr>
                      <m:e>
                        <m:r>
                          <a:rPr lang="es-ES" i="1" dirty="0" smtClean="0">
                            <a:latin typeface="Cambria Math" panose="02040503050406030204" pitchFamily="18" charset="0"/>
                          </a:rPr>
                          <m:t>𝑇</m:t>
                        </m:r>
                      </m:e>
                      <m:sub>
                        <m:r>
                          <a:rPr lang="es-ES" i="1" dirty="0" smtClean="0">
                            <a:latin typeface="Cambria Math" panose="02040503050406030204" pitchFamily="18" charset="0"/>
                          </a:rPr>
                          <m:t>𝑃</m:t>
                        </m:r>
                      </m:sub>
                    </m:sSub>
                    <m:r>
                      <a:rPr lang="es-MX" b="0" i="1" dirty="0" smtClean="0">
                        <a:latin typeface="Cambria Math" panose="02040503050406030204" pitchFamily="18" charset="0"/>
                      </a:rPr>
                      <m:t>=</m:t>
                    </m:r>
                    <m:sSub>
                      <m:sSubPr>
                        <m:ctrlPr>
                          <a:rPr lang="es-MX" b="0" i="1" dirty="0" smtClean="0">
                            <a:latin typeface="Cambria Math" panose="02040503050406030204" pitchFamily="18" charset="0"/>
                          </a:rPr>
                        </m:ctrlPr>
                      </m:sSubPr>
                      <m:e>
                        <m:r>
                          <a:rPr lang="es-MX" b="0" i="1" dirty="0" smtClean="0">
                            <a:latin typeface="Cambria Math" panose="02040503050406030204" pitchFamily="18" charset="0"/>
                          </a:rPr>
                          <m:t>𝑇</m:t>
                        </m:r>
                      </m:e>
                      <m:sub>
                        <m:r>
                          <a:rPr lang="es-MX" b="0" i="1" dirty="0" smtClean="0">
                            <a:latin typeface="Cambria Math" panose="02040503050406030204" pitchFamily="18" charset="0"/>
                          </a:rPr>
                          <m:t>𝐹</m:t>
                        </m:r>
                      </m:sub>
                    </m:sSub>
                    <m:r>
                      <a:rPr lang="es-ES" i="1" dirty="0" smtClean="0">
                        <a:latin typeface="Cambria Math" panose="02040503050406030204" pitchFamily="18" charset="0"/>
                      </a:rPr>
                      <m:t> + 3</m:t>
                    </m:r>
                    <m:r>
                      <a:rPr lang="es-ES" i="1" dirty="0" smtClean="0">
                        <a:latin typeface="Cambria Math" panose="02040503050406030204" pitchFamily="18" charset="0"/>
                      </a:rPr>
                      <m:t>𝑀</m:t>
                    </m:r>
                    <m:r>
                      <a:rPr lang="es-ES" i="1" dirty="0" smtClean="0">
                        <a:latin typeface="Cambria Math" panose="02040503050406030204" pitchFamily="18" charset="0"/>
                      </a:rPr>
                      <m:t>  </m:t>
                    </m:r>
                  </m:oMath>
                </a14:m>
                <a:r>
                  <a:rPr lang="es-ES" dirty="0"/>
                  <a:t>.
</a:t>
                </a:r>
                <a:endParaRPr lang="es-MX" dirty="0"/>
              </a:p>
            </p:txBody>
          </p:sp>
        </mc:Choice>
        <mc:Fallback xmlns="">
          <p:sp>
            <p:nvSpPr>
              <p:cNvPr id="3" name="Marcador de contenido 2">
                <a:extLst>
                  <a:ext uri="{FF2B5EF4-FFF2-40B4-BE49-F238E27FC236}">
                    <a16:creationId xmlns:a16="http://schemas.microsoft.com/office/drawing/2014/main" id="{7BF905BF-29D0-401C-AF96-A5B1AFD09EDA}"/>
                  </a:ext>
                </a:extLst>
              </p:cNvPr>
              <p:cNvSpPr>
                <a:spLocks noGrp="1" noRot="1" noChangeAspect="1" noMove="1" noResize="1" noEditPoints="1" noAdjustHandles="1" noChangeArrowheads="1" noChangeShapeType="1" noTextEdit="1"/>
              </p:cNvSpPr>
              <p:nvPr>
                <p:ph idx="1"/>
              </p:nvPr>
            </p:nvSpPr>
            <p:spPr>
              <a:blipFill>
                <a:blip r:embed="rId2"/>
                <a:stretch>
                  <a:fillRect l="-389" t="-1500" r="-1000"/>
                </a:stretch>
              </a:blipFill>
            </p:spPr>
            <p:txBody>
              <a:bodyPr/>
              <a:lstStyle/>
              <a:p>
                <a:r>
                  <a:rPr lang="es-MX">
                    <a:noFill/>
                  </a:rPr>
                  <a:t> </a:t>
                </a:r>
              </a:p>
            </p:txBody>
          </p:sp>
        </mc:Fallback>
      </mc:AlternateContent>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06425" y="5229200"/>
            <a:ext cx="1210255" cy="1651661"/>
          </a:xfrm>
          <a:prstGeom prst="rect">
            <a:avLst/>
          </a:prstGeom>
        </p:spPr>
      </p:pic>
    </p:spTree>
    <p:extLst>
      <p:ext uri="{BB962C8B-B14F-4D97-AF65-F5344CB8AC3E}">
        <p14:creationId xmlns:p14="http://schemas.microsoft.com/office/powerpoint/2010/main" val="1793489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848AC5C-1300-4CC2-99B5-E8893F007DB1}"/>
              </a:ext>
            </a:extLst>
          </p:cNvPr>
          <p:cNvSpPr>
            <a:spLocks noGrp="1"/>
          </p:cNvSpPr>
          <p:nvPr>
            <p:ph type="title"/>
          </p:nvPr>
        </p:nvSpPr>
        <p:spPr>
          <a:xfrm>
            <a:off x="609600" y="533400"/>
            <a:ext cx="10972800" cy="990600"/>
          </a:xfrm>
        </p:spPr>
        <p:txBody>
          <a:bodyPr/>
          <a:lstStyle/>
          <a:p>
            <a:r>
              <a:rPr lang="es-MX" dirty="0"/>
              <a:t>FRA</a:t>
            </a:r>
          </a:p>
        </p:txBody>
      </p:sp>
      <p:pic>
        <p:nvPicPr>
          <p:cNvPr id="4" name="Marcador de contenido 3">
            <a:extLst>
              <a:ext uri="{FF2B5EF4-FFF2-40B4-BE49-F238E27FC236}">
                <a16:creationId xmlns:a16="http://schemas.microsoft.com/office/drawing/2014/main" xmlns="" id="{0B2AA208-CB29-4483-A3F2-07FEF2557ACA}"/>
              </a:ext>
            </a:extLst>
          </p:cNvPr>
          <p:cNvPicPr>
            <a:picLocks noGrp="1" noChangeAspect="1"/>
          </p:cNvPicPr>
          <p:nvPr>
            <p:ph idx="1"/>
          </p:nvPr>
        </p:nvPicPr>
        <p:blipFill>
          <a:blip r:embed="rId2"/>
          <a:stretch>
            <a:fillRect/>
          </a:stretch>
        </p:blipFill>
        <p:spPr>
          <a:xfrm>
            <a:off x="1127448" y="1375767"/>
            <a:ext cx="8820150" cy="3781425"/>
          </a:xfrm>
          <a:prstGeom prst="rect">
            <a:avLst/>
          </a:prstGeom>
        </p:spPr>
      </p:pic>
      <p:sp>
        <p:nvSpPr>
          <p:cNvPr id="5" name="CuadroTexto 4">
            <a:extLst>
              <a:ext uri="{FF2B5EF4-FFF2-40B4-BE49-F238E27FC236}">
                <a16:creationId xmlns:a16="http://schemas.microsoft.com/office/drawing/2014/main" xmlns="" id="{DD27FF77-C71C-46CE-927F-FC08121DC796}"/>
              </a:ext>
            </a:extLst>
          </p:cNvPr>
          <p:cNvSpPr txBox="1"/>
          <p:nvPr/>
        </p:nvSpPr>
        <p:spPr>
          <a:xfrm>
            <a:off x="681608" y="4997896"/>
            <a:ext cx="9734872" cy="646331"/>
          </a:xfrm>
          <a:prstGeom prst="rect">
            <a:avLst/>
          </a:prstGeom>
          <a:noFill/>
        </p:spPr>
        <p:txBody>
          <a:bodyPr wrap="square" rtlCol="0">
            <a:spAutoFit/>
          </a:bodyPr>
          <a:lstStyle/>
          <a:p>
            <a:r>
              <a:rPr lang="es-ES" dirty="0"/>
              <a:t>Así que en la fecha de pago el valor del contrato es igual a:
</a:t>
            </a:r>
            <a:endParaRPr lang="es-MX" dirty="0"/>
          </a:p>
        </p:txBody>
      </p:sp>
      <p:pic>
        <p:nvPicPr>
          <p:cNvPr id="6" name="Imagen 5">
            <a:extLst>
              <a:ext uri="{FF2B5EF4-FFF2-40B4-BE49-F238E27FC236}">
                <a16:creationId xmlns:a16="http://schemas.microsoft.com/office/drawing/2014/main" xmlns="" id="{679B1115-2B07-42EB-B34F-85F4DCDF26D2}"/>
              </a:ext>
            </a:extLst>
          </p:cNvPr>
          <p:cNvPicPr>
            <a:picLocks noChangeAspect="1"/>
          </p:cNvPicPr>
          <p:nvPr/>
        </p:nvPicPr>
        <p:blipFill>
          <a:blip r:embed="rId3"/>
          <a:stretch>
            <a:fillRect/>
          </a:stretch>
        </p:blipFill>
        <p:spPr>
          <a:xfrm>
            <a:off x="2927648" y="5775920"/>
            <a:ext cx="5638800" cy="533400"/>
          </a:xfrm>
          <a:prstGeom prst="rect">
            <a:avLst/>
          </a:prstGeom>
        </p:spPr>
      </p:pic>
      <p:pic>
        <p:nvPicPr>
          <p:cNvPr id="8" name="Imagen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06425" y="5229200"/>
            <a:ext cx="1210255" cy="1651661"/>
          </a:xfrm>
          <a:prstGeom prst="rect">
            <a:avLst/>
          </a:prstGeom>
        </p:spPr>
      </p:pic>
    </p:spTree>
    <p:extLst>
      <p:ext uri="{BB962C8B-B14F-4D97-AF65-F5344CB8AC3E}">
        <p14:creationId xmlns:p14="http://schemas.microsoft.com/office/powerpoint/2010/main" val="1985391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dirty="0"/>
              <a:t>Tasa y Factor de descuento Forward</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lnSpcReduction="10000"/>
              </a:bodyPr>
              <a:lstStyle/>
              <a:p>
                <a:pPr marL="0" indent="0">
                  <a:buNone/>
                </a:pPr>
                <a:r>
                  <a:rPr lang="es-MX" dirty="0"/>
                  <a:t>Las funciones </a:t>
                </a:r>
                <a14:m>
                  <m:oMath xmlns:m="http://schemas.openxmlformats.org/officeDocument/2006/math">
                    <m:r>
                      <a:rPr lang="es-MX" i="1" dirty="0" smtClean="0">
                        <a:latin typeface="Cambria Math" panose="02040503050406030204" pitchFamily="18" charset="0"/>
                      </a:rPr>
                      <m:t>𝑇</m:t>
                    </m:r>
                    <m:r>
                      <a:rPr lang="es-MX" i="1" dirty="0" smtClean="0">
                        <a:latin typeface="Cambria Math" panose="02040503050406030204" pitchFamily="18" charset="0"/>
                        <a:ea typeface="Cambria Math" panose="02040503050406030204" pitchFamily="18" charset="0"/>
                      </a:rPr>
                      <m:t>→</m:t>
                    </m:r>
                    <m:r>
                      <a:rPr lang="es-MX" b="0" i="1" dirty="0" smtClean="0">
                        <a:latin typeface="Cambria Math"/>
                        <a:ea typeface="Cambria Math" panose="02040503050406030204" pitchFamily="18" charset="0"/>
                      </a:rPr>
                      <m:t>𝑟</m:t>
                    </m:r>
                    <m:r>
                      <a:rPr lang="es-MX" i="1" dirty="0" smtClean="0">
                        <a:latin typeface="Cambria Math" panose="02040503050406030204" pitchFamily="18" charset="0"/>
                      </a:rPr>
                      <m:t>(</m:t>
                    </m:r>
                    <m:r>
                      <a:rPr lang="es-MX" i="1" dirty="0" err="1" smtClean="0">
                        <a:latin typeface="Cambria Math" panose="02040503050406030204" pitchFamily="18" charset="0"/>
                      </a:rPr>
                      <m:t>𝑡</m:t>
                    </m:r>
                    <m:r>
                      <a:rPr lang="es-MX" i="1" dirty="0" err="1" smtClean="0">
                        <a:latin typeface="Cambria Math" panose="02040503050406030204" pitchFamily="18" charset="0"/>
                      </a:rPr>
                      <m:t>,</m:t>
                    </m:r>
                    <m:r>
                      <a:rPr lang="es-MX" i="1" dirty="0" err="1" smtClean="0">
                        <a:latin typeface="Cambria Math" panose="02040503050406030204" pitchFamily="18" charset="0"/>
                      </a:rPr>
                      <m:t>𝑇</m:t>
                    </m:r>
                    <m:r>
                      <a:rPr lang="es-MX" i="1" dirty="0" smtClean="0">
                        <a:latin typeface="Cambria Math" panose="02040503050406030204" pitchFamily="18" charset="0"/>
                      </a:rPr>
                      <m:t>),</m:t>
                    </m:r>
                    <m:r>
                      <a:rPr lang="es-MX" i="1" dirty="0" smtClean="0">
                        <a:latin typeface="Cambria Math" panose="02040503050406030204" pitchFamily="18" charset="0"/>
                      </a:rPr>
                      <m:t>𝑃</m:t>
                    </m:r>
                    <m:r>
                      <a:rPr lang="es-MX" i="1" dirty="0" smtClean="0">
                        <a:latin typeface="Cambria Math" panose="02040503050406030204" pitchFamily="18" charset="0"/>
                      </a:rPr>
                      <m:t>(</m:t>
                    </m:r>
                    <m:r>
                      <a:rPr lang="es-MX" i="1" dirty="0" err="1" smtClean="0">
                        <a:latin typeface="Cambria Math" panose="02040503050406030204" pitchFamily="18" charset="0"/>
                      </a:rPr>
                      <m:t>𝑡</m:t>
                    </m:r>
                    <m:r>
                      <a:rPr lang="es-MX" i="1" dirty="0" err="1" smtClean="0">
                        <a:latin typeface="Cambria Math" panose="02040503050406030204" pitchFamily="18" charset="0"/>
                      </a:rPr>
                      <m:t>,</m:t>
                    </m:r>
                    <m:r>
                      <a:rPr lang="es-MX" i="1" dirty="0" err="1" smtClean="0">
                        <a:latin typeface="Cambria Math" panose="02040503050406030204" pitchFamily="18" charset="0"/>
                      </a:rPr>
                      <m:t>𝑇</m:t>
                    </m:r>
                    <m:r>
                      <a:rPr lang="es-MX" i="1" dirty="0" smtClean="0">
                        <a:latin typeface="Cambria Math" panose="02040503050406030204" pitchFamily="18" charset="0"/>
                      </a:rPr>
                      <m:t>) </m:t>
                    </m:r>
                  </m:oMath>
                </a14:m>
                <a:r>
                  <a:rPr lang="es-MX" dirty="0"/>
                  <a:t>vistas para un </a:t>
                </a:r>
                <a14:m>
                  <m:oMath xmlns:m="http://schemas.openxmlformats.org/officeDocument/2006/math">
                    <m:r>
                      <a:rPr lang="es-MX" i="1" dirty="0" smtClean="0">
                        <a:latin typeface="Cambria Math" panose="02040503050406030204" pitchFamily="18" charset="0"/>
                      </a:rPr>
                      <m:t>𝑡</m:t>
                    </m:r>
                    <m:r>
                      <a:rPr lang="es-MX" i="1" dirty="0" smtClean="0">
                        <a:latin typeface="Cambria Math" panose="02040503050406030204" pitchFamily="18" charset="0"/>
                      </a:rPr>
                      <m:t>&gt;0</m:t>
                    </m:r>
                  </m:oMath>
                </a14:m>
                <a:r>
                  <a:rPr lang="es-MX" dirty="0"/>
                  <a:t> constituyen procesos estocásticos pues sus valores no son observables al día de hoy. </a:t>
                </a:r>
              </a:p>
              <a:p>
                <a:pPr marL="0" indent="0">
                  <a:buNone/>
                </a:pPr>
                <a:endParaRPr lang="es-MX" dirty="0"/>
              </a:p>
              <a:p>
                <a:pPr marL="0" indent="0">
                  <a:buNone/>
                </a:pPr>
                <a:r>
                  <a:rPr lang="es-MX" dirty="0"/>
                  <a:t>Sus valores estimados son conocidos como </a:t>
                </a:r>
                <a:r>
                  <a:rPr lang="es-MX" b="1" dirty="0"/>
                  <a:t>tasa forward</a:t>
                </a:r>
                <a:r>
                  <a:rPr lang="es-MX" dirty="0"/>
                  <a:t> </a:t>
                </a:r>
                <a14:m>
                  <m:oMath xmlns:m="http://schemas.openxmlformats.org/officeDocument/2006/math">
                    <m:sSub>
                      <m:sSubPr>
                        <m:ctrlPr>
                          <a:rPr lang="es-MX" b="0" i="1" dirty="0" smtClean="0">
                            <a:latin typeface="Cambria Math" panose="02040503050406030204" pitchFamily="18" charset="0"/>
                          </a:rPr>
                        </m:ctrlPr>
                      </m:sSubPr>
                      <m:e>
                        <m:r>
                          <a:rPr lang="es-MX" i="1" dirty="0" smtClean="0">
                            <a:latin typeface="Cambria Math" panose="02040503050406030204" pitchFamily="18" charset="0"/>
                          </a:rPr>
                          <m:t>𝐹</m:t>
                        </m:r>
                      </m:e>
                      <m:sub>
                        <m:r>
                          <a:rPr lang="es-MX" b="0" i="1" dirty="0" smtClean="0">
                            <a:latin typeface="Cambria Math" panose="02040503050406030204" pitchFamily="18" charset="0"/>
                          </a:rPr>
                          <m:t>0</m:t>
                        </m:r>
                      </m:sub>
                    </m:sSub>
                    <m:r>
                      <a:rPr lang="es-MX" i="1" dirty="0" smtClean="0">
                        <a:latin typeface="Cambria Math" panose="02040503050406030204" pitchFamily="18" charset="0"/>
                      </a:rPr>
                      <m:t>(</m:t>
                    </m:r>
                    <m:r>
                      <a:rPr lang="es-MX" i="1" dirty="0" err="1" smtClean="0">
                        <a:latin typeface="Cambria Math" panose="02040503050406030204" pitchFamily="18" charset="0"/>
                      </a:rPr>
                      <m:t>𝑡</m:t>
                    </m:r>
                    <m:r>
                      <a:rPr lang="es-MX" i="1" dirty="0" err="1" smtClean="0">
                        <a:latin typeface="Cambria Math" panose="02040503050406030204" pitchFamily="18" charset="0"/>
                      </a:rPr>
                      <m:t>,</m:t>
                    </m:r>
                    <m:r>
                      <a:rPr lang="es-MX" i="1" dirty="0" err="1" smtClean="0">
                        <a:latin typeface="Cambria Math" panose="02040503050406030204" pitchFamily="18" charset="0"/>
                      </a:rPr>
                      <m:t>𝑇</m:t>
                    </m:r>
                    <m:r>
                      <a:rPr lang="es-MX" i="1" dirty="0">
                        <a:latin typeface="Cambria Math" panose="02040503050406030204" pitchFamily="18" charset="0"/>
                      </a:rPr>
                      <m:t>)</m:t>
                    </m:r>
                    <m:r>
                      <a:rPr lang="es-MX" i="1" dirty="0" smtClean="0">
                        <a:latin typeface="Cambria Math" panose="02040503050406030204" pitchFamily="18" charset="0"/>
                      </a:rPr>
                      <m:t> </m:t>
                    </m:r>
                    <m:r>
                      <m:rPr>
                        <m:sty m:val="p"/>
                      </m:rPr>
                      <a:rPr lang="es-MX" b="0" i="0" dirty="0" smtClean="0">
                        <a:latin typeface="Cambria Math" panose="02040503050406030204" pitchFamily="18" charset="0"/>
                      </a:rPr>
                      <m:t>y</m:t>
                    </m:r>
                  </m:oMath>
                </a14:m>
                <a:r>
                  <a:rPr lang="es-MX" dirty="0"/>
                  <a:t> </a:t>
                </a:r>
                <a:r>
                  <a:rPr lang="es-MX" b="1" dirty="0"/>
                  <a:t>factor de descuento forward </a:t>
                </a:r>
                <a14:m>
                  <m:oMath xmlns:m="http://schemas.openxmlformats.org/officeDocument/2006/math">
                    <m:sSub>
                      <m:sSubPr>
                        <m:ctrlPr>
                          <a:rPr lang="es-MX" b="0" i="1" dirty="0" smtClean="0">
                            <a:latin typeface="Cambria Math" panose="02040503050406030204" pitchFamily="18" charset="0"/>
                          </a:rPr>
                        </m:ctrlPr>
                      </m:sSubPr>
                      <m:e>
                        <m:r>
                          <a:rPr lang="es-MX" i="1" dirty="0" smtClean="0">
                            <a:latin typeface="Cambria Math" panose="02040503050406030204" pitchFamily="18" charset="0"/>
                          </a:rPr>
                          <m:t>𝑃</m:t>
                        </m:r>
                      </m:e>
                      <m:sub>
                        <m:r>
                          <a:rPr lang="es-MX" b="0" i="1" dirty="0" smtClean="0">
                            <a:latin typeface="Cambria Math" panose="02040503050406030204" pitchFamily="18" charset="0"/>
                          </a:rPr>
                          <m:t>0</m:t>
                        </m:r>
                      </m:sub>
                    </m:sSub>
                    <m:d>
                      <m:dPr>
                        <m:ctrlPr>
                          <a:rPr lang="es-MX" b="0" i="1" dirty="0" smtClean="0">
                            <a:latin typeface="Cambria Math" panose="02040503050406030204" pitchFamily="18" charset="0"/>
                          </a:rPr>
                        </m:ctrlPr>
                      </m:dPr>
                      <m:e>
                        <m:r>
                          <a:rPr lang="es-MX" i="1" dirty="0" err="1" smtClean="0">
                            <a:latin typeface="Cambria Math" panose="02040503050406030204" pitchFamily="18" charset="0"/>
                          </a:rPr>
                          <m:t>𝑡</m:t>
                        </m:r>
                        <m:r>
                          <a:rPr lang="es-MX" i="1" dirty="0" err="1" smtClean="0">
                            <a:latin typeface="Cambria Math" panose="02040503050406030204" pitchFamily="18" charset="0"/>
                          </a:rPr>
                          <m:t>,</m:t>
                        </m:r>
                        <m:r>
                          <a:rPr lang="es-MX" i="1" dirty="0" err="1" smtClean="0">
                            <a:latin typeface="Cambria Math" panose="02040503050406030204" pitchFamily="18" charset="0"/>
                          </a:rPr>
                          <m:t>𝑇</m:t>
                        </m:r>
                      </m:e>
                    </m:d>
                    <m:r>
                      <a:rPr lang="es-MX" b="0" i="1" dirty="0" smtClean="0">
                        <a:latin typeface="Cambria Math" panose="02040503050406030204" pitchFamily="18" charset="0"/>
                      </a:rPr>
                      <m:t>.</m:t>
                    </m:r>
                  </m:oMath>
                </a14:m>
                <a:endParaRPr lang="es-MX" b="0" dirty="0"/>
              </a:p>
              <a:p>
                <a:pPr marL="0" indent="0">
                  <a:buNone/>
                </a:pPr>
                <a:endParaRPr lang="es-MX" i="1" dirty="0">
                  <a:latin typeface="Cambria Math" panose="02040503050406030204" pitchFamily="18" charset="0"/>
                </a:endParaRPr>
              </a:p>
              <a:p>
                <a:pPr marL="0" indent="0">
                  <a:buNone/>
                </a:pPr>
                <a:r>
                  <a:rPr lang="es-MX" dirty="0"/>
                  <a:t>Por no-arbitraje deberán ser tales que:</a:t>
                </a:r>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r>
                  <a:rPr lang="es-MX" dirty="0"/>
                  <a:t> </a:t>
                </a:r>
              </a:p>
              <a:p>
                <a:pPr marL="0" indent="0">
                  <a:buNone/>
                </a:pPr>
                <a:endParaRPr lang="es-MX" dirty="0"/>
              </a:p>
              <a:p>
                <a:pPr marL="0" indent="0">
                  <a:buNone/>
                </a:pPr>
                <a:endParaRPr lang="es-MX" dirty="0"/>
              </a:p>
              <a:p>
                <a:pPr marL="0" indent="0">
                  <a:buNone/>
                </a:pPr>
                <a:endParaRPr lang="es-MX" dirty="0"/>
              </a:p>
              <a:p>
                <a:pPr marL="0" indent="0">
                  <a:buNone/>
                </a:pPr>
                <a:endParaRPr lang="es-MX"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l="-479" t="-1774"/>
                </a:stretch>
              </a:blipFill>
            </p:spPr>
            <p:txBody>
              <a:bodyPr/>
              <a:lstStyle/>
              <a:p>
                <a:r>
                  <a:rPr lang="es-MX">
                    <a:noFill/>
                  </a:rPr>
                  <a:t> </a:t>
                </a:r>
              </a:p>
            </p:txBody>
          </p:sp>
        </mc:Fallback>
      </mc:AlternateContent>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624" y="4581128"/>
            <a:ext cx="6984776" cy="1763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Imagen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06425" y="5229200"/>
            <a:ext cx="1210255" cy="1651661"/>
          </a:xfrm>
          <a:prstGeom prst="rect">
            <a:avLst/>
          </a:prstGeom>
        </p:spPr>
      </p:pic>
    </p:spTree>
    <p:extLst>
      <p:ext uri="{BB962C8B-B14F-4D97-AF65-F5344CB8AC3E}">
        <p14:creationId xmlns:p14="http://schemas.microsoft.com/office/powerpoint/2010/main" val="1337073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dirty="0"/>
              <a:t>Tasa y Factor de descuento Forward</a:t>
            </a:r>
          </a:p>
        </p:txBody>
      </p:sp>
      <p:sp>
        <p:nvSpPr>
          <p:cNvPr id="3" name="Marcador de contenido 2"/>
          <p:cNvSpPr>
            <a:spLocks noGrp="1"/>
          </p:cNvSpPr>
          <p:nvPr>
            <p:ph idx="1"/>
          </p:nvPr>
        </p:nvSpPr>
        <p:spPr/>
        <p:txBody>
          <a:bodyPr/>
          <a:lstStyle/>
          <a:p>
            <a:pPr marL="0" indent="0">
              <a:buNone/>
            </a:pPr>
            <a:r>
              <a:rPr lang="es-MX" dirty="0"/>
              <a:t>Existe un resultado que establece lo siguiente (dada una medida de probabilidad conveniente)</a:t>
            </a:r>
          </a:p>
          <a:p>
            <a:pPr marL="0" indent="0">
              <a:buNone/>
            </a:pPr>
            <a:endParaRPr lang="es-MX" dirty="0"/>
          </a:p>
          <a:p>
            <a:pPr marL="0" indent="0">
              <a:buNone/>
            </a:pPr>
            <a:endParaRPr lang="es-MX" dirty="0"/>
          </a:p>
          <a:p>
            <a:pPr marL="0" indent="0">
              <a:buNone/>
            </a:pPr>
            <a:r>
              <a:rPr lang="es-MX" dirty="0"/>
              <a:t>Finalmente,</a:t>
            </a:r>
          </a:p>
          <a:p>
            <a:pPr marL="0" indent="0">
              <a:buNone/>
            </a:pPr>
            <a:r>
              <a:rPr lang="es-MX" dirty="0"/>
              <a:t>	</a:t>
            </a:r>
          </a:p>
          <a:p>
            <a:pPr marL="0" indent="0">
              <a:buNone/>
            </a:pPr>
            <a:endParaRPr lang="es-MX"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7808" y="2755204"/>
            <a:ext cx="3086075" cy="833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807" y="4077072"/>
            <a:ext cx="5206385" cy="16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Imagen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06425" y="5229200"/>
            <a:ext cx="1210255" cy="1651661"/>
          </a:xfrm>
          <a:prstGeom prst="rect">
            <a:avLst/>
          </a:prstGeom>
        </p:spPr>
      </p:pic>
    </p:spTree>
    <p:extLst>
      <p:ext uri="{BB962C8B-B14F-4D97-AF65-F5344CB8AC3E}">
        <p14:creationId xmlns:p14="http://schemas.microsoft.com/office/powerpoint/2010/main" val="2878530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DAC8EB2B-F066-4A29-B59C-6608BC98CB1D}"/>
              </a:ext>
            </a:extLst>
          </p:cNvPr>
          <p:cNvSpPr>
            <a:spLocks noGrp="1"/>
          </p:cNvSpPr>
          <p:nvPr>
            <p:ph type="title"/>
          </p:nvPr>
        </p:nvSpPr>
        <p:spPr/>
        <p:txBody>
          <a:bodyPr/>
          <a:lstStyle/>
          <a:p>
            <a:r>
              <a:rPr lang="es-MX" dirty="0"/>
              <a:t>Futuros</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xmlns="" id="{81DFEE04-8E70-49CB-A746-15E28489B765}"/>
                  </a:ext>
                </a:extLst>
              </p:cNvPr>
              <p:cNvSpPr>
                <a:spLocks noGrp="1"/>
              </p:cNvSpPr>
              <p:nvPr>
                <p:ph idx="1"/>
              </p:nvPr>
            </p:nvSpPr>
            <p:spPr/>
            <p:txBody>
              <a:bodyPr>
                <a:normAutofit fontScale="92500" lnSpcReduction="20000"/>
              </a:bodyPr>
              <a:lstStyle/>
              <a:p>
                <a:r>
                  <a:rPr lang="es-ES" dirty="0"/>
                  <a:t>Los futuros de tasas de interés son contratos negociados en mercado organizado (con llamadas de margen) con pagos dependientes de una tasa de FRA.
Las transacciones de futuros en la bolsa no se negocian directamente entre las dos contrapartes, en su lugar, se negocian a través de una cámara de compensación. El comprador compra el futuro de la cámara y la cámara lo compra al vendedor. Ejemplo de cámaras de compensación: Chicago </a:t>
                </a:r>
                <a:r>
                  <a:rPr lang="es-ES" dirty="0" err="1"/>
                  <a:t>Mercantile</a:t>
                </a:r>
                <a:r>
                  <a:rPr lang="es-ES" dirty="0"/>
                  <a:t> Exchange (CME), Eurex, etc...
La llamada al margen significa que todos los días la cámara pondrá a favor o en contra en nuestra cuenta bancaria la diferencia en el precio futuro entre  cada día.
El precio en la fecha de pago o la fecha de liquidación T se da por:</a:t>
                </a:r>
              </a:p>
              <a:p>
                <a:pPr marL="0" indent="0">
                  <a:buNone/>
                </a:pPr>
                <a:endParaRPr lang="es-ES" dirty="0"/>
              </a:p>
              <a:p>
                <a:pPr marL="1371600" lvl="6" indent="0">
                  <a:buNone/>
                </a:pP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rPr>
                        <m:t>𝜙</m:t>
                      </m:r>
                      <m:d>
                        <m:dPr>
                          <m:ctrlPr>
                            <a:rPr lang="es-MX" sz="2000" b="0" i="1" smtClean="0">
                              <a:latin typeface="Cambria Math" panose="02040503050406030204" pitchFamily="18" charset="0"/>
                            </a:rPr>
                          </m:ctrlPr>
                        </m:dPr>
                        <m:e>
                          <m:r>
                            <a:rPr lang="es-MX" sz="2000" b="0" i="1" smtClean="0">
                              <a:latin typeface="Cambria Math" panose="02040503050406030204" pitchFamily="18" charset="0"/>
                            </a:rPr>
                            <m:t>𝑇</m:t>
                          </m:r>
                        </m:e>
                      </m:d>
                      <m:r>
                        <a:rPr lang="es-MX" sz="2000" b="0" i="1" smtClean="0">
                          <a:latin typeface="Cambria Math" panose="02040503050406030204" pitchFamily="18" charset="0"/>
                        </a:rPr>
                        <m:t>=</m:t>
                      </m:r>
                      <m:r>
                        <a:rPr lang="es-MX" sz="2000" b="0" i="1" smtClean="0">
                          <a:latin typeface="Cambria Math" panose="02040503050406030204" pitchFamily="18" charset="0"/>
                        </a:rPr>
                        <m:t>𝑁</m:t>
                      </m:r>
                      <m:d>
                        <m:dPr>
                          <m:ctrlPr>
                            <a:rPr lang="es-MX" sz="2000" b="0" i="1" smtClean="0">
                              <a:latin typeface="Cambria Math" panose="02040503050406030204" pitchFamily="18" charset="0"/>
                            </a:rPr>
                          </m:ctrlPr>
                        </m:dPr>
                        <m:e>
                          <m:r>
                            <a:rPr lang="es-MX" sz="2000" b="0" i="1" smtClean="0">
                              <a:latin typeface="Cambria Math" panose="02040503050406030204" pitchFamily="18" charset="0"/>
                            </a:rPr>
                            <m:t>1−</m:t>
                          </m:r>
                          <m:r>
                            <a:rPr lang="es-MX" sz="2000" b="0" i="1" smtClean="0">
                              <a:latin typeface="Cambria Math" panose="02040503050406030204" pitchFamily="18" charset="0"/>
                            </a:rPr>
                            <m:t>𝐿</m:t>
                          </m:r>
                          <m:d>
                            <m:dPr>
                              <m:ctrlPr>
                                <a:rPr lang="es-MX" sz="2000" b="0" i="1" smtClean="0">
                                  <a:latin typeface="Cambria Math" panose="02040503050406030204" pitchFamily="18" charset="0"/>
                                </a:rPr>
                              </m:ctrlPr>
                            </m:dPr>
                            <m:e>
                              <m:r>
                                <a:rPr lang="es-MX" sz="2000" b="0" i="1" smtClean="0">
                                  <a:latin typeface="Cambria Math" panose="02040503050406030204" pitchFamily="18" charset="0"/>
                                </a:rPr>
                                <m:t>𝑇</m:t>
                              </m:r>
                              <m:r>
                                <a:rPr lang="es-MX" sz="2000" b="0" i="1" smtClean="0">
                                  <a:latin typeface="Cambria Math" panose="02040503050406030204" pitchFamily="18" charset="0"/>
                                </a:rPr>
                                <m:t>,</m:t>
                              </m:r>
                              <m:r>
                                <a:rPr lang="es-MX" sz="2000" b="0" i="1" smtClean="0">
                                  <a:latin typeface="Cambria Math" panose="02040503050406030204" pitchFamily="18" charset="0"/>
                                </a:rPr>
                                <m:t>𝑇</m:t>
                              </m:r>
                              <m:r>
                                <a:rPr lang="es-MX" sz="2000" b="0" i="1" smtClean="0">
                                  <a:latin typeface="Cambria Math" panose="02040503050406030204" pitchFamily="18" charset="0"/>
                                </a:rPr>
                                <m:t>,</m:t>
                              </m:r>
                              <m:r>
                                <a:rPr lang="es-MX" sz="2000" b="0" i="1" smtClean="0">
                                  <a:latin typeface="Cambria Math" panose="02040503050406030204" pitchFamily="18" charset="0"/>
                                </a:rPr>
                                <m:t>𝑆</m:t>
                              </m:r>
                            </m:e>
                          </m:d>
                        </m:e>
                      </m:d>
                    </m:oMath>
                  </m:oMathPara>
                </a14:m>
                <a:endParaRPr lang="es-MX" sz="2000" dirty="0"/>
              </a:p>
              <a:p>
                <a:pPr marL="1371600" lvl="6" indent="0">
                  <a:buNone/>
                </a:pPr>
                <a:endParaRPr lang="es-MX" sz="2000" dirty="0"/>
              </a:p>
              <a:p>
                <a:r>
                  <a:rPr lang="es-ES" dirty="0"/>
                  <a:t>Dada la volatilidad de estos instrumentos, no es muy usual utilizarlos como insumo para construir curvas.</a:t>
                </a:r>
                <a:endParaRPr lang="es-MX" dirty="0"/>
              </a:p>
            </p:txBody>
          </p:sp>
        </mc:Choice>
        <mc:Fallback xmlns="">
          <p:sp>
            <p:nvSpPr>
              <p:cNvPr id="3" name="Marcador de contenido 2">
                <a:extLst>
                  <a:ext uri="{FF2B5EF4-FFF2-40B4-BE49-F238E27FC236}">
                    <a16:creationId xmlns:a16="http://schemas.microsoft.com/office/drawing/2014/main" id="{81DFEE04-8E70-49CB-A746-15E28489B765}"/>
                  </a:ext>
                </a:extLst>
              </p:cNvPr>
              <p:cNvSpPr>
                <a:spLocks noGrp="1" noRot="1" noChangeAspect="1" noMove="1" noResize="1" noEditPoints="1" noAdjustHandles="1" noChangeArrowheads="1" noChangeShapeType="1" noTextEdit="1"/>
              </p:cNvSpPr>
              <p:nvPr>
                <p:ph idx="1"/>
              </p:nvPr>
            </p:nvSpPr>
            <p:spPr>
              <a:blipFill>
                <a:blip r:embed="rId2"/>
                <a:stretch>
                  <a:fillRect l="-389" t="-2125" r="-833"/>
                </a:stretch>
              </a:blipFill>
            </p:spPr>
            <p:txBody>
              <a:bodyPr/>
              <a:lstStyle/>
              <a:p>
                <a:r>
                  <a:rPr lang="es-MX">
                    <a:noFill/>
                  </a:rPr>
                  <a:t> </a:t>
                </a:r>
              </a:p>
            </p:txBody>
          </p:sp>
        </mc:Fallback>
      </mc:AlternateContent>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06425" y="5229200"/>
            <a:ext cx="1210255" cy="1651661"/>
          </a:xfrm>
          <a:prstGeom prst="rect">
            <a:avLst/>
          </a:prstGeom>
        </p:spPr>
      </p:pic>
    </p:spTree>
    <p:extLst>
      <p:ext uri="{BB962C8B-B14F-4D97-AF65-F5344CB8AC3E}">
        <p14:creationId xmlns:p14="http://schemas.microsoft.com/office/powerpoint/2010/main" val="1572014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F515E3D-566D-4DB9-9A0B-8131429DCEC2}"/>
              </a:ext>
            </a:extLst>
          </p:cNvPr>
          <p:cNvSpPr>
            <a:spLocks noGrp="1"/>
          </p:cNvSpPr>
          <p:nvPr>
            <p:ph type="title"/>
          </p:nvPr>
        </p:nvSpPr>
        <p:spPr/>
        <p:txBody>
          <a:bodyPr/>
          <a:lstStyle/>
          <a:p>
            <a:r>
              <a:rPr lang="es-MX" dirty="0" err="1"/>
              <a:t>Interest</a:t>
            </a:r>
            <a:r>
              <a:rPr lang="es-MX" dirty="0"/>
              <a:t> </a:t>
            </a:r>
            <a:r>
              <a:rPr lang="es-MX" dirty="0" err="1"/>
              <a:t>Rate</a:t>
            </a:r>
            <a:r>
              <a:rPr lang="es-MX" dirty="0"/>
              <a:t> Swaps (IRS)</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xmlns="" id="{407251C7-211B-4152-9983-6C8BF1404D7D}"/>
                  </a:ext>
                </a:extLst>
              </p:cNvPr>
              <p:cNvSpPr>
                <a:spLocks noGrp="1"/>
              </p:cNvSpPr>
              <p:nvPr>
                <p:ph idx="1"/>
              </p:nvPr>
            </p:nvSpPr>
            <p:spPr>
              <a:xfrm>
                <a:off x="609600" y="1412776"/>
                <a:ext cx="10972800" cy="5064224"/>
              </a:xfrm>
            </p:spPr>
            <p:txBody>
              <a:bodyPr>
                <a:normAutofit fontScale="85000" lnSpcReduction="20000"/>
              </a:bodyPr>
              <a:lstStyle/>
              <a:p>
                <a:r>
                  <a:rPr lang="es-ES" dirty="0"/>
                  <a:t>Los Swaps de Tasas de Interés (IRS) son contratos OTC donde dos contrapartes intercambian una serie de flujos de efectivo en la misma moneda.</a:t>
                </a:r>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r>
                  <a:rPr lang="es-ES" dirty="0"/>
                  <a:t>Unos flujos se vinculará a una tasa Libor flotante </a:t>
                </a:r>
                <a14:m>
                  <m:oMath xmlns:m="http://schemas.openxmlformats.org/officeDocument/2006/math">
                    <m:r>
                      <a:rPr lang="es-MX" b="0" i="1" smtClean="0">
                        <a:latin typeface="Cambria Math" panose="02040503050406030204" pitchFamily="18" charset="0"/>
                      </a:rPr>
                      <m:t>𝐿</m:t>
                    </m:r>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𝑇</m:t>
                        </m:r>
                      </m:e>
                      <m:sub>
                        <m:r>
                          <a:rPr lang="es-MX" b="0" i="1" smtClean="0">
                            <a:latin typeface="Cambria Math" panose="02040503050406030204" pitchFamily="18" charset="0"/>
                          </a:rPr>
                          <m:t>𝑖</m:t>
                        </m:r>
                      </m:sub>
                    </m:sSub>
                    <m:r>
                      <a:rPr lang="es-MX" b="0" i="1" smtClean="0">
                        <a:latin typeface="Cambria Math" panose="02040503050406030204" pitchFamily="18" charset="0"/>
                      </a:rPr>
                      <m:t>, </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𝑇</m:t>
                        </m:r>
                      </m:e>
                      <m:sub>
                        <m:r>
                          <a:rPr lang="es-MX" b="0" i="1" smtClean="0">
                            <a:latin typeface="Cambria Math" panose="02040503050406030204" pitchFamily="18" charset="0"/>
                          </a:rPr>
                          <m:t>𝑖</m:t>
                        </m:r>
                      </m:sub>
                    </m:sSub>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𝑇</m:t>
                        </m:r>
                      </m:e>
                      <m:sub>
                        <m:r>
                          <a:rPr lang="es-MX" b="0" i="1" smtClean="0">
                            <a:latin typeface="Cambria Math" panose="02040503050406030204" pitchFamily="18" charset="0"/>
                          </a:rPr>
                          <m:t>𝑖</m:t>
                        </m:r>
                      </m:sub>
                    </m:sSub>
                    <m:r>
                      <a:rPr lang="es-MX" b="0" i="1" smtClean="0">
                        <a:latin typeface="Cambria Math" panose="02040503050406030204" pitchFamily="18" charset="0"/>
                      </a:rPr>
                      <m:t>+1)</m:t>
                    </m:r>
                  </m:oMath>
                </a14:m>
                <a:r>
                  <a:rPr lang="es-ES" dirty="0"/>
                  <a:t>(pata flotante) frente a una serie de flujos de efectivo vinculados a una tasa fija </a:t>
                </a:r>
                <a14:m>
                  <m:oMath xmlns:m="http://schemas.openxmlformats.org/officeDocument/2006/math">
                    <m:r>
                      <a:rPr lang="es-MX" b="0" i="1" smtClean="0">
                        <a:latin typeface="Cambria Math" panose="02040503050406030204" pitchFamily="18" charset="0"/>
                      </a:rPr>
                      <m:t>𝐾</m:t>
                    </m:r>
                  </m:oMath>
                </a14:m>
                <a:r>
                  <a:rPr lang="es-ES" dirty="0"/>
                  <a:t> (pata fija).</a:t>
                </a:r>
              </a:p>
              <a:p>
                <a:endParaRPr lang="es-ES" dirty="0"/>
              </a:p>
              <a:p>
                <a:r>
                  <a:rPr lang="es-ES" dirty="0"/>
                  <a:t>La pata fija y la pata flotante no tienen que tener la misma programación de fechas de pago </a:t>
                </a:r>
                <a14:m>
                  <m:oMath xmlns:m="http://schemas.openxmlformats.org/officeDocument/2006/math">
                    <m:sSubSup>
                      <m:sSubSupPr>
                        <m:ctrlPr>
                          <a:rPr lang="es-MX" b="0" i="1" dirty="0" smtClean="0">
                            <a:latin typeface="Cambria Math" panose="02040503050406030204" pitchFamily="18" charset="0"/>
                          </a:rPr>
                        </m:ctrlPr>
                      </m:sSubSupPr>
                      <m:e>
                        <m:r>
                          <a:rPr lang="es-MX" b="0" i="1" dirty="0" smtClean="0">
                            <a:latin typeface="Cambria Math" panose="02040503050406030204" pitchFamily="18" charset="0"/>
                          </a:rPr>
                          <m:t>𝑇</m:t>
                        </m:r>
                      </m:e>
                      <m:sub>
                        <m:r>
                          <a:rPr lang="es-MX" b="0" i="1" dirty="0" smtClean="0">
                            <a:latin typeface="Cambria Math" panose="02040503050406030204" pitchFamily="18" charset="0"/>
                          </a:rPr>
                          <m:t>𝑖</m:t>
                        </m:r>
                      </m:sub>
                      <m:sup>
                        <m:r>
                          <a:rPr lang="es-MX" b="0" i="1" dirty="0" smtClean="0">
                            <a:latin typeface="Cambria Math" panose="02040503050406030204" pitchFamily="18" charset="0"/>
                          </a:rPr>
                          <m:t>𝑓𝑥</m:t>
                        </m:r>
                      </m:sup>
                    </m:sSubSup>
                    <m:r>
                      <a:rPr lang="es-MX" b="0" i="1" dirty="0" smtClean="0">
                        <a:latin typeface="Cambria Math" panose="02040503050406030204" pitchFamily="18" charset="0"/>
                      </a:rPr>
                      <m:t>, </m:t>
                    </m:r>
                    <m:sSubSup>
                      <m:sSubSupPr>
                        <m:ctrlPr>
                          <a:rPr lang="es-MX" b="0" i="1" dirty="0" smtClean="0">
                            <a:latin typeface="Cambria Math" panose="02040503050406030204" pitchFamily="18" charset="0"/>
                          </a:rPr>
                        </m:ctrlPr>
                      </m:sSubSupPr>
                      <m:e>
                        <m:r>
                          <a:rPr lang="es-MX" b="0" i="1" dirty="0" smtClean="0">
                            <a:latin typeface="Cambria Math" panose="02040503050406030204" pitchFamily="18" charset="0"/>
                          </a:rPr>
                          <m:t>𝑇</m:t>
                        </m:r>
                      </m:e>
                      <m:sub>
                        <m:r>
                          <a:rPr lang="es-MX" b="0" i="1" dirty="0" smtClean="0">
                            <a:latin typeface="Cambria Math" panose="02040503050406030204" pitchFamily="18" charset="0"/>
                          </a:rPr>
                          <m:t>𝑗</m:t>
                        </m:r>
                      </m:sub>
                      <m:sup>
                        <m:r>
                          <a:rPr lang="es-MX" b="0" i="1" dirty="0" smtClean="0">
                            <a:latin typeface="Cambria Math" panose="02040503050406030204" pitchFamily="18" charset="0"/>
                          </a:rPr>
                          <m:t>𝑓𝑙</m:t>
                        </m:r>
                      </m:sup>
                    </m:sSubSup>
                  </m:oMath>
                </a14:m>
                <a:r>
                  <a:rPr lang="es-ES" dirty="0"/>
                  <a:t>. </a:t>
                </a:r>
                <a:endParaRPr lang="es-MX" dirty="0"/>
              </a:p>
            </p:txBody>
          </p:sp>
        </mc:Choice>
        <mc:Fallback xmlns="">
          <p:sp>
            <p:nvSpPr>
              <p:cNvPr id="3" name="Marcador de contenido 2">
                <a:extLst>
                  <a:ext uri="{FF2B5EF4-FFF2-40B4-BE49-F238E27FC236}">
                    <a16:creationId xmlns:a16="http://schemas.microsoft.com/office/drawing/2014/main" id="{407251C7-211B-4152-9983-6C8BF1404D7D}"/>
                  </a:ext>
                </a:extLst>
              </p:cNvPr>
              <p:cNvSpPr>
                <a:spLocks noGrp="1" noRot="1" noChangeAspect="1" noMove="1" noResize="1" noEditPoints="1" noAdjustHandles="1" noChangeArrowheads="1" noChangeShapeType="1" noTextEdit="1"/>
              </p:cNvSpPr>
              <p:nvPr>
                <p:ph idx="1"/>
              </p:nvPr>
            </p:nvSpPr>
            <p:spPr>
              <a:xfrm>
                <a:off x="609600" y="1412776"/>
                <a:ext cx="10972800" cy="5064224"/>
              </a:xfrm>
              <a:blipFill>
                <a:blip r:embed="rId2"/>
                <a:stretch>
                  <a:fillRect l="-278" t="-1805"/>
                </a:stretch>
              </a:blipFill>
            </p:spPr>
            <p:txBody>
              <a:bodyPr/>
              <a:lstStyle/>
              <a:p>
                <a:r>
                  <a:rPr lang="es-MX">
                    <a:noFill/>
                  </a:rPr>
                  <a:t> </a:t>
                </a:r>
              </a:p>
            </p:txBody>
          </p:sp>
        </mc:Fallback>
      </mc:AlternateContent>
      <p:pic>
        <p:nvPicPr>
          <p:cNvPr id="4" name="Imagen 3">
            <a:extLst>
              <a:ext uri="{FF2B5EF4-FFF2-40B4-BE49-F238E27FC236}">
                <a16:creationId xmlns:a16="http://schemas.microsoft.com/office/drawing/2014/main" xmlns="" id="{25E8B589-A160-426B-8EE5-BD3B458A6580}"/>
              </a:ext>
            </a:extLst>
          </p:cNvPr>
          <p:cNvPicPr>
            <a:picLocks noChangeAspect="1"/>
          </p:cNvPicPr>
          <p:nvPr/>
        </p:nvPicPr>
        <p:blipFill>
          <a:blip r:embed="rId3"/>
          <a:stretch>
            <a:fillRect/>
          </a:stretch>
        </p:blipFill>
        <p:spPr>
          <a:xfrm>
            <a:off x="2940472" y="2338200"/>
            <a:ext cx="6311056" cy="2181600"/>
          </a:xfrm>
          <a:prstGeom prst="rect">
            <a:avLst/>
          </a:prstGeom>
        </p:spPr>
      </p:pic>
      <p:pic>
        <p:nvPicPr>
          <p:cNvPr id="6" name="Imagen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06425" y="5229200"/>
            <a:ext cx="1210255" cy="1651661"/>
          </a:xfrm>
          <a:prstGeom prst="rect">
            <a:avLst/>
          </a:prstGeom>
        </p:spPr>
      </p:pic>
    </p:spTree>
    <p:extLst>
      <p:ext uri="{BB962C8B-B14F-4D97-AF65-F5344CB8AC3E}">
        <p14:creationId xmlns:p14="http://schemas.microsoft.com/office/powerpoint/2010/main" val="3350105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Interest</a:t>
            </a:r>
            <a:r>
              <a:rPr lang="es-MX" dirty="0"/>
              <a:t> </a:t>
            </a:r>
            <a:r>
              <a:rPr lang="es-MX" dirty="0" err="1"/>
              <a:t>Rate</a:t>
            </a:r>
            <a:r>
              <a:rPr lang="es-MX" dirty="0"/>
              <a:t> Swap - IRS</a:t>
            </a:r>
          </a:p>
        </p:txBody>
      </p:sp>
      <p:sp>
        <p:nvSpPr>
          <p:cNvPr id="3" name="2 Marcador de contenido"/>
          <p:cNvSpPr>
            <a:spLocks noGrp="1"/>
          </p:cNvSpPr>
          <p:nvPr>
            <p:ph idx="1"/>
          </p:nvPr>
        </p:nvSpPr>
        <p:spPr/>
        <p:txBody>
          <a:bodyPr>
            <a:normAutofit fontScale="40000" lnSpcReduction="20000"/>
          </a:bodyPr>
          <a:lstStyle/>
          <a:p>
            <a:endParaRPr lang="es-MX" dirty="0"/>
          </a:p>
          <a:p>
            <a:endParaRPr lang="es-MX" dirty="0"/>
          </a:p>
          <a:p>
            <a:endParaRPr lang="es-MX" dirty="0"/>
          </a:p>
          <a:p>
            <a:endParaRPr lang="es-MX" dirty="0"/>
          </a:p>
          <a:p>
            <a:endParaRPr lang="es-MX" dirty="0"/>
          </a:p>
          <a:p>
            <a:endParaRPr lang="es-MX" dirty="0"/>
          </a:p>
          <a:p>
            <a:endParaRPr lang="es-MX" dirty="0"/>
          </a:p>
          <a:p>
            <a:endParaRPr lang="es-MX" dirty="0"/>
          </a:p>
          <a:p>
            <a:endParaRPr lang="es-MX" dirty="0"/>
          </a:p>
          <a:p>
            <a:endParaRPr lang="es-MX" dirty="0"/>
          </a:p>
          <a:p>
            <a:endParaRPr lang="es-MX" dirty="0"/>
          </a:p>
          <a:p>
            <a:endParaRPr lang="es-MX" dirty="0"/>
          </a:p>
          <a:p>
            <a:endParaRPr lang="es-MX" dirty="0"/>
          </a:p>
          <a:p>
            <a:endParaRPr lang="es-MX" dirty="0"/>
          </a:p>
          <a:p>
            <a:endParaRPr lang="es-MX" dirty="0"/>
          </a:p>
          <a:p>
            <a:endParaRPr lang="es-MX" dirty="0"/>
          </a:p>
          <a:p>
            <a:endParaRPr lang="es-MX" dirty="0"/>
          </a:p>
          <a:p>
            <a:endParaRPr lang="es-MX" dirty="0"/>
          </a:p>
          <a:p>
            <a:endParaRPr lang="es-MX" dirty="0"/>
          </a:p>
          <a:p>
            <a:endParaRPr lang="es-MX" dirty="0"/>
          </a:p>
          <a:p>
            <a:endParaRPr lang="es-MX" dirty="0"/>
          </a:p>
          <a:p>
            <a:endParaRPr lang="es-MX" dirty="0"/>
          </a:p>
          <a:p>
            <a:endParaRPr lang="es-MX" dirty="0"/>
          </a:p>
          <a:p>
            <a:endParaRPr lang="es-MX" dirty="0"/>
          </a:p>
          <a:p>
            <a:endParaRPr lang="es-MX" dirty="0"/>
          </a:p>
          <a:p>
            <a:pPr marL="114300" indent="0">
              <a:buNone/>
            </a:pPr>
            <a:endParaRPr lang="es-MX" dirty="0"/>
          </a:p>
          <a:p>
            <a:pPr marL="114300" indent="0">
              <a:buNone/>
            </a:pPr>
            <a:endParaRPr lang="es-MX" dirty="0"/>
          </a:p>
          <a:p>
            <a:pPr marL="114300" indent="0">
              <a:buNone/>
            </a:pPr>
            <a:endParaRPr lang="es-MX" dirty="0"/>
          </a:p>
          <a:p>
            <a:pPr marL="114300" indent="0">
              <a:buNone/>
            </a:pPr>
            <a:endParaRPr lang="es-MX" dirty="0"/>
          </a:p>
          <a:p>
            <a:pPr marL="114300" indent="0">
              <a:buNone/>
            </a:pPr>
            <a:endParaRPr lang="es-MX" dirty="0"/>
          </a:p>
          <a:p>
            <a:pPr marL="114300" indent="0">
              <a:buNone/>
            </a:pPr>
            <a:r>
              <a:rPr lang="es-MX" dirty="0"/>
              <a:t>Referencia: </a:t>
            </a:r>
            <a:r>
              <a:rPr lang="es-MX" dirty="0" err="1"/>
              <a:t>Interest</a:t>
            </a:r>
            <a:r>
              <a:rPr lang="es-MX" dirty="0"/>
              <a:t> </a:t>
            </a:r>
            <a:r>
              <a:rPr lang="es-MX" dirty="0" err="1"/>
              <a:t>Rate</a:t>
            </a:r>
            <a:r>
              <a:rPr lang="es-MX" dirty="0"/>
              <a:t> Instruments and </a:t>
            </a:r>
            <a:r>
              <a:rPr lang="es-MX" dirty="0" err="1"/>
              <a:t>Market</a:t>
            </a:r>
            <a:r>
              <a:rPr lang="es-MX" dirty="0"/>
              <a:t> </a:t>
            </a:r>
            <a:r>
              <a:rPr lang="es-MX" dirty="0" err="1"/>
              <a:t>Conventions</a:t>
            </a:r>
            <a:r>
              <a:rPr lang="es-MX" dirty="0"/>
              <a:t> </a:t>
            </a:r>
            <a:r>
              <a:rPr lang="es-MX" dirty="0" err="1"/>
              <a:t>Guide</a:t>
            </a:r>
            <a:r>
              <a:rPr lang="es-MX" dirty="0"/>
              <a:t>  – </a:t>
            </a:r>
            <a:r>
              <a:rPr lang="es-MX" dirty="0" err="1"/>
              <a:t>OpenGamma</a:t>
            </a:r>
            <a:r>
              <a:rPr lang="es-MX" dirty="0"/>
              <a:t>. Apr2012 </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536" y="1268760"/>
            <a:ext cx="7549792" cy="47403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06425" y="5229200"/>
            <a:ext cx="1210255" cy="1651661"/>
          </a:xfrm>
          <a:prstGeom prst="rect">
            <a:avLst/>
          </a:prstGeom>
        </p:spPr>
      </p:pic>
    </p:spTree>
    <p:extLst>
      <p:ext uri="{BB962C8B-B14F-4D97-AF65-F5344CB8AC3E}">
        <p14:creationId xmlns:p14="http://schemas.microsoft.com/office/powerpoint/2010/main" val="3073739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4000" dirty="0"/>
              <a:t>USD IRS Libor3M (</a:t>
            </a:r>
            <a:r>
              <a:rPr lang="es-MX" sz="4000" dirty="0" err="1"/>
              <a:t>semiannual</a:t>
            </a:r>
            <a:r>
              <a:rPr lang="es-MX" sz="4000" dirty="0"/>
              <a:t>)</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778694" y="1600200"/>
            <a:ext cx="6634611"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06425" y="5229200"/>
            <a:ext cx="1210255" cy="1651661"/>
          </a:xfrm>
          <a:prstGeom prst="rect">
            <a:avLst/>
          </a:prstGeom>
        </p:spPr>
      </p:pic>
    </p:spTree>
    <p:extLst>
      <p:ext uri="{BB962C8B-B14F-4D97-AF65-F5344CB8AC3E}">
        <p14:creationId xmlns:p14="http://schemas.microsoft.com/office/powerpoint/2010/main" val="34788756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MXN IRS Tiie28D</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778694" y="1600200"/>
            <a:ext cx="6634611"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06425" y="5229200"/>
            <a:ext cx="1210255" cy="1651661"/>
          </a:xfrm>
          <a:prstGeom prst="rect">
            <a:avLst/>
          </a:prstGeom>
        </p:spPr>
      </p:pic>
    </p:spTree>
    <p:extLst>
      <p:ext uri="{BB962C8B-B14F-4D97-AF65-F5344CB8AC3E}">
        <p14:creationId xmlns:p14="http://schemas.microsoft.com/office/powerpoint/2010/main" val="15751068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B83D58E-94D9-4283-8BF4-E22518AEABC5}"/>
              </a:ext>
            </a:extLst>
          </p:cNvPr>
          <p:cNvSpPr>
            <a:spLocks noGrp="1"/>
          </p:cNvSpPr>
          <p:nvPr>
            <p:ph type="title"/>
          </p:nvPr>
        </p:nvSpPr>
        <p:spPr/>
        <p:txBody>
          <a:bodyPr/>
          <a:lstStyle/>
          <a:p>
            <a:r>
              <a:rPr lang="es-MX" dirty="0"/>
              <a:t>Valoración de un IRS</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xmlns="" id="{91219D3D-9B1B-4309-B7C8-95FF7749AD52}"/>
                  </a:ext>
                </a:extLst>
              </p:cNvPr>
              <p:cNvSpPr>
                <a:spLocks noGrp="1"/>
              </p:cNvSpPr>
              <p:nvPr>
                <p:ph idx="1"/>
              </p:nvPr>
            </p:nvSpPr>
            <p:spPr/>
            <p:txBody>
              <a:bodyPr>
                <a:normAutofit fontScale="92500" lnSpcReduction="10000"/>
              </a:bodyPr>
              <a:lstStyle/>
              <a:p>
                <a:pPr marL="0" indent="0">
                  <a:buNone/>
                </a:pPr>
                <a:r>
                  <a:rPr lang="es-MX" dirty="0"/>
                  <a:t>Podemos calcular el NPV de la pata flotante del IRS de la siguiente forma:</a:t>
                </a:r>
              </a:p>
              <a:p>
                <a:pPr marL="0" indent="0">
                  <a:buNone/>
                </a:pPr>
                <a:endParaRPr lang="es-MX" dirty="0"/>
              </a:p>
              <a:p>
                <a:pPr marL="0" indent="0">
                  <a:buNone/>
                </a:pPr>
                <a14:m>
                  <m:oMathPara xmlns:m="http://schemas.openxmlformats.org/officeDocument/2006/math">
                    <m:oMathParaPr>
                      <m:jc m:val="centerGroup"/>
                    </m:oMathParaPr>
                    <m:oMath xmlns:m="http://schemas.openxmlformats.org/officeDocument/2006/math">
                      <m:sSup>
                        <m:sSupPr>
                          <m:ctrlPr>
                            <a:rPr lang="es-MX" b="0" i="1" smtClean="0">
                              <a:latin typeface="Cambria Math" panose="02040503050406030204" pitchFamily="18" charset="0"/>
                            </a:rPr>
                          </m:ctrlPr>
                        </m:sSupPr>
                        <m:e>
                          <m:r>
                            <a:rPr lang="es-MX" b="0" i="1" smtClean="0">
                              <a:latin typeface="Cambria Math" panose="02040503050406030204" pitchFamily="18" charset="0"/>
                            </a:rPr>
                            <m:t>𝑉</m:t>
                          </m:r>
                        </m:e>
                        <m:sup>
                          <m:r>
                            <a:rPr lang="es-MX" b="0" i="1" smtClean="0">
                              <a:latin typeface="Cambria Math" panose="02040503050406030204" pitchFamily="18" charset="0"/>
                            </a:rPr>
                            <m:t>𝑓𝑙</m:t>
                          </m:r>
                        </m:sup>
                      </m:sSup>
                      <m:d>
                        <m:dPr>
                          <m:ctrlPr>
                            <a:rPr lang="es-MX" b="0" i="1" smtClean="0">
                              <a:latin typeface="Cambria Math" panose="02040503050406030204" pitchFamily="18" charset="0"/>
                            </a:rPr>
                          </m:ctrlPr>
                        </m:dPr>
                        <m:e>
                          <m:sSub>
                            <m:sSubPr>
                              <m:ctrlPr>
                                <a:rPr lang="es-MX" b="0" i="1" smtClean="0">
                                  <a:latin typeface="Cambria Math" panose="02040503050406030204" pitchFamily="18" charset="0"/>
                                </a:rPr>
                              </m:ctrlPr>
                            </m:sSubPr>
                            <m:e>
                              <m:r>
                                <a:rPr lang="es-MX" b="0" i="1" smtClean="0">
                                  <a:latin typeface="Cambria Math" panose="02040503050406030204" pitchFamily="18" charset="0"/>
                                </a:rPr>
                                <m:t>𝑇</m:t>
                              </m:r>
                            </m:e>
                            <m:sub>
                              <m:r>
                                <a:rPr lang="es-MX" b="0" i="1" smtClean="0">
                                  <a:latin typeface="Cambria Math" panose="02040503050406030204" pitchFamily="18" charset="0"/>
                                </a:rPr>
                                <m:t>0</m:t>
                              </m:r>
                            </m:sub>
                          </m:sSub>
                        </m:e>
                      </m:d>
                      <m:r>
                        <a:rPr lang="es-MX" b="0" i="1" smtClean="0">
                          <a:latin typeface="Cambria Math" panose="02040503050406030204" pitchFamily="18" charset="0"/>
                        </a:rPr>
                        <m:t>=</m:t>
                      </m:r>
                      <m:nary>
                        <m:naryPr>
                          <m:chr m:val="∑"/>
                          <m:ctrlPr>
                            <a:rPr lang="es-MX" b="0" i="1" smtClean="0">
                              <a:latin typeface="Cambria Math" panose="02040503050406030204" pitchFamily="18" charset="0"/>
                            </a:rPr>
                          </m:ctrlPr>
                        </m:naryPr>
                        <m:sub>
                          <m:r>
                            <m:rPr>
                              <m:brk m:alnAt="23"/>
                            </m:rPr>
                            <a:rPr lang="es-MX" b="0" i="1" smtClean="0">
                              <a:latin typeface="Cambria Math" panose="02040503050406030204" pitchFamily="18" charset="0"/>
                            </a:rPr>
                            <m:t>𝑗</m:t>
                          </m:r>
                          <m:r>
                            <a:rPr lang="es-MX" b="0" i="1" smtClean="0">
                              <a:latin typeface="Cambria Math" panose="02040503050406030204" pitchFamily="18" charset="0"/>
                            </a:rPr>
                            <m:t>=1</m:t>
                          </m:r>
                        </m:sub>
                        <m:sup>
                          <m:r>
                            <a:rPr lang="es-MX" b="0" i="1" smtClean="0">
                              <a:latin typeface="Cambria Math" panose="02040503050406030204" pitchFamily="18" charset="0"/>
                            </a:rPr>
                            <m:t>𝑛</m:t>
                          </m:r>
                        </m:sup>
                        <m:e>
                          <m:r>
                            <a:rPr lang="es-MX" b="0" i="1" smtClean="0">
                              <a:latin typeface="Cambria Math" panose="02040503050406030204" pitchFamily="18" charset="0"/>
                            </a:rPr>
                            <m:t>𝜏</m:t>
                          </m:r>
                          <m:d>
                            <m:dPr>
                              <m:ctrlPr>
                                <a:rPr lang="es-MX" b="0" i="1" smtClean="0">
                                  <a:latin typeface="Cambria Math" panose="02040503050406030204" pitchFamily="18" charset="0"/>
                                </a:rPr>
                              </m:ctrlPr>
                            </m:dPr>
                            <m:e>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𝑇</m:t>
                                  </m:r>
                                </m:e>
                                <m:sub>
                                  <m:r>
                                    <a:rPr lang="es-MX" b="0" i="1" smtClean="0">
                                      <a:latin typeface="Cambria Math" panose="02040503050406030204" pitchFamily="18" charset="0"/>
                                    </a:rPr>
                                    <m:t>𝑗</m:t>
                                  </m:r>
                                  <m:r>
                                    <a:rPr lang="es-MX" b="0" i="1" smtClean="0">
                                      <a:latin typeface="Cambria Math" panose="02040503050406030204" pitchFamily="18" charset="0"/>
                                    </a:rPr>
                                    <m:t>−1</m:t>
                                  </m:r>
                                </m:sub>
                                <m:sup>
                                  <m:r>
                                    <a:rPr lang="es-MX" b="0" i="1" smtClean="0">
                                      <a:latin typeface="Cambria Math" panose="02040503050406030204" pitchFamily="18" charset="0"/>
                                    </a:rPr>
                                    <m:t>𝑓𝑙</m:t>
                                  </m:r>
                                </m:sup>
                              </m:sSubSup>
                              <m:r>
                                <a:rPr lang="es-MX" b="0" i="1" smtClean="0">
                                  <a:latin typeface="Cambria Math" panose="02040503050406030204" pitchFamily="18" charset="0"/>
                                </a:rPr>
                                <m:t>,</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𝑇</m:t>
                                  </m:r>
                                </m:e>
                                <m:sub>
                                  <m:r>
                                    <a:rPr lang="es-MX" b="0" i="1" smtClean="0">
                                      <a:latin typeface="Cambria Math" panose="02040503050406030204" pitchFamily="18" charset="0"/>
                                    </a:rPr>
                                    <m:t>𝑗</m:t>
                                  </m:r>
                                </m:sub>
                                <m:sup>
                                  <m:r>
                                    <a:rPr lang="es-MX" b="0" i="1" smtClean="0">
                                      <a:latin typeface="Cambria Math" panose="02040503050406030204" pitchFamily="18" charset="0"/>
                                    </a:rPr>
                                    <m:t>𝑓𝑙</m:t>
                                  </m:r>
                                </m:sup>
                              </m:sSubSup>
                            </m:e>
                          </m:d>
                          <m:sSub>
                            <m:sSubPr>
                              <m:ctrlPr>
                                <a:rPr lang="es-MX" b="0" i="1" smtClean="0">
                                  <a:latin typeface="Cambria Math" panose="02040503050406030204" pitchFamily="18" charset="0"/>
                                </a:rPr>
                              </m:ctrlPr>
                            </m:sSubPr>
                            <m:e>
                              <m:r>
                                <a:rPr lang="es-MX" b="0" i="1" smtClean="0">
                                  <a:latin typeface="Cambria Math" panose="02040503050406030204" pitchFamily="18" charset="0"/>
                                </a:rPr>
                                <m:t>𝑃</m:t>
                              </m:r>
                            </m:e>
                            <m:sub>
                              <m:r>
                                <a:rPr lang="es-MX" b="0" i="1" smtClean="0">
                                  <a:latin typeface="Cambria Math" panose="02040503050406030204" pitchFamily="18" charset="0"/>
                                </a:rPr>
                                <m:t>𝑐</m:t>
                              </m:r>
                            </m:sub>
                          </m:sSub>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𝑇</m:t>
                              </m:r>
                            </m:e>
                            <m:sub>
                              <m:r>
                                <a:rPr lang="es-MX" b="0" i="1" smtClean="0">
                                  <a:latin typeface="Cambria Math" panose="02040503050406030204" pitchFamily="18" charset="0"/>
                                </a:rPr>
                                <m:t>0</m:t>
                              </m:r>
                            </m:sub>
                          </m:sSub>
                        </m:e>
                      </m:nary>
                      <m:r>
                        <a:rPr lang="es-MX" b="0" i="1" smtClean="0">
                          <a:latin typeface="Cambria Math" panose="02040503050406030204" pitchFamily="18" charset="0"/>
                        </a:rPr>
                        <m:t>,</m:t>
                      </m:r>
                      <m:sSubSup>
                        <m:sSubSupPr>
                          <m:ctrlPr>
                            <a:rPr lang="es-MX" i="1">
                              <a:latin typeface="Cambria Math" panose="02040503050406030204" pitchFamily="18" charset="0"/>
                            </a:rPr>
                          </m:ctrlPr>
                        </m:sSubSupPr>
                        <m:e>
                          <m:r>
                            <a:rPr lang="es-MX" i="1">
                              <a:latin typeface="Cambria Math" panose="02040503050406030204" pitchFamily="18" charset="0"/>
                            </a:rPr>
                            <m:t>𝑇</m:t>
                          </m:r>
                        </m:e>
                        <m:sub>
                          <m:r>
                            <a:rPr lang="es-MX" i="1">
                              <a:latin typeface="Cambria Math" panose="02040503050406030204" pitchFamily="18" charset="0"/>
                            </a:rPr>
                            <m:t>𝑗</m:t>
                          </m:r>
                        </m:sub>
                        <m:sup>
                          <m:r>
                            <a:rPr lang="es-MX" i="1">
                              <a:latin typeface="Cambria Math" panose="02040503050406030204" pitchFamily="18" charset="0"/>
                            </a:rPr>
                            <m:t>𝑓𝑙</m:t>
                          </m:r>
                        </m:sup>
                      </m:sSubSup>
                      <m:r>
                        <a:rPr lang="es-MX" b="0" i="1" smtClean="0">
                          <a:latin typeface="Cambria Math" panose="02040503050406030204" pitchFamily="18" charset="0"/>
                        </a:rPr>
                        <m:t>)</m:t>
                      </m:r>
                      <m:sSup>
                        <m:sSupPr>
                          <m:ctrlPr>
                            <a:rPr lang="es-MX" b="0" i="1" smtClean="0">
                              <a:latin typeface="Cambria Math" panose="02040503050406030204" pitchFamily="18" charset="0"/>
                            </a:rPr>
                          </m:ctrlPr>
                        </m:sSupPr>
                        <m:e>
                          <m:r>
                            <a:rPr lang="es-MX" b="0" i="1" smtClean="0">
                              <a:latin typeface="Cambria Math" panose="02040503050406030204" pitchFamily="18" charset="0"/>
                            </a:rPr>
                            <m:t>𝐸</m:t>
                          </m:r>
                        </m:e>
                        <m:sup>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𝑇</m:t>
                              </m:r>
                            </m:e>
                            <m:sub>
                              <m:r>
                                <a:rPr lang="es-MX" b="0" i="1" smtClean="0">
                                  <a:latin typeface="Cambria Math" panose="02040503050406030204" pitchFamily="18" charset="0"/>
                                </a:rPr>
                                <m:t>𝑗</m:t>
                              </m:r>
                            </m:sub>
                            <m:sup>
                              <m:r>
                                <a:rPr lang="es-MX" b="0" i="1" smtClean="0">
                                  <a:latin typeface="Cambria Math" panose="02040503050406030204" pitchFamily="18" charset="0"/>
                                </a:rPr>
                                <m:t>𝑓𝑙</m:t>
                              </m:r>
                            </m:sup>
                          </m:sSubSup>
                        </m:sup>
                      </m:sSup>
                      <m:d>
                        <m:dPr>
                          <m:begChr m:val="["/>
                          <m:endChr m:val="]"/>
                          <m:ctrlPr>
                            <a:rPr lang="es-MX" b="0" i="1" smtClean="0">
                              <a:latin typeface="Cambria Math" panose="02040503050406030204" pitchFamily="18" charset="0"/>
                            </a:rPr>
                          </m:ctrlPr>
                        </m:dPr>
                        <m:e>
                          <m:r>
                            <a:rPr lang="es-MX" b="0" i="1" smtClean="0">
                              <a:latin typeface="Cambria Math" panose="02040503050406030204" pitchFamily="18" charset="0"/>
                            </a:rPr>
                            <m:t> </m:t>
                          </m:r>
                          <m:r>
                            <a:rPr lang="es-MX" b="0" i="1" smtClean="0">
                              <a:latin typeface="Cambria Math" panose="02040503050406030204" pitchFamily="18" charset="0"/>
                            </a:rPr>
                            <m:t>𝐿</m:t>
                          </m:r>
                          <m:d>
                            <m:dPr>
                              <m:ctrlPr>
                                <a:rPr lang="es-MX" b="0" i="1" smtClean="0">
                                  <a:latin typeface="Cambria Math" panose="02040503050406030204" pitchFamily="18" charset="0"/>
                                </a:rPr>
                              </m:ctrlPr>
                            </m:dPr>
                            <m:e>
                              <m:sSubSup>
                                <m:sSubSupPr>
                                  <m:ctrlPr>
                                    <a:rPr lang="es-MX" i="1">
                                      <a:latin typeface="Cambria Math" panose="02040503050406030204" pitchFamily="18" charset="0"/>
                                    </a:rPr>
                                  </m:ctrlPr>
                                </m:sSubSupPr>
                                <m:e>
                                  <m:r>
                                    <a:rPr lang="es-MX" i="1">
                                      <a:latin typeface="Cambria Math" panose="02040503050406030204" pitchFamily="18" charset="0"/>
                                    </a:rPr>
                                    <m:t>𝑇</m:t>
                                  </m:r>
                                </m:e>
                                <m:sub>
                                  <m:r>
                                    <a:rPr lang="es-MX" i="1">
                                      <a:latin typeface="Cambria Math" panose="02040503050406030204" pitchFamily="18" charset="0"/>
                                    </a:rPr>
                                    <m:t>𝑗</m:t>
                                  </m:r>
                                  <m:r>
                                    <a:rPr lang="es-MX" i="1">
                                      <a:latin typeface="Cambria Math" panose="02040503050406030204" pitchFamily="18" charset="0"/>
                                    </a:rPr>
                                    <m:t>−1</m:t>
                                  </m:r>
                                </m:sub>
                                <m:sup>
                                  <m:r>
                                    <a:rPr lang="es-MX" i="1">
                                      <a:latin typeface="Cambria Math" panose="02040503050406030204" pitchFamily="18" charset="0"/>
                                    </a:rPr>
                                    <m:t>𝑓𝑙</m:t>
                                  </m:r>
                                </m:sup>
                              </m:sSubSup>
                              <m:r>
                                <a:rPr lang="es-MX" b="0" i="1" smtClean="0">
                                  <a:latin typeface="Cambria Math" panose="02040503050406030204" pitchFamily="18" charset="0"/>
                                </a:rPr>
                                <m:t>,</m:t>
                              </m:r>
                              <m:sSubSup>
                                <m:sSubSupPr>
                                  <m:ctrlPr>
                                    <a:rPr lang="es-MX" i="1">
                                      <a:latin typeface="Cambria Math" panose="02040503050406030204" pitchFamily="18" charset="0"/>
                                    </a:rPr>
                                  </m:ctrlPr>
                                </m:sSubSupPr>
                                <m:e>
                                  <m:r>
                                    <a:rPr lang="es-MX" i="1">
                                      <a:latin typeface="Cambria Math" panose="02040503050406030204" pitchFamily="18" charset="0"/>
                                    </a:rPr>
                                    <m:t>𝑇</m:t>
                                  </m:r>
                                </m:e>
                                <m:sub>
                                  <m:r>
                                    <a:rPr lang="es-MX" i="1">
                                      <a:latin typeface="Cambria Math" panose="02040503050406030204" pitchFamily="18" charset="0"/>
                                    </a:rPr>
                                    <m:t>𝑗</m:t>
                                  </m:r>
                                  <m:r>
                                    <a:rPr lang="es-MX" i="1">
                                      <a:latin typeface="Cambria Math" panose="02040503050406030204" pitchFamily="18" charset="0"/>
                                    </a:rPr>
                                    <m:t>−1</m:t>
                                  </m:r>
                                </m:sub>
                                <m:sup>
                                  <m:r>
                                    <a:rPr lang="es-MX" i="1">
                                      <a:latin typeface="Cambria Math" panose="02040503050406030204" pitchFamily="18" charset="0"/>
                                    </a:rPr>
                                    <m:t>𝑓𝑙</m:t>
                                  </m:r>
                                </m:sup>
                              </m:sSubSup>
                              <m:r>
                                <a:rPr lang="es-MX" i="1">
                                  <a:latin typeface="Cambria Math" panose="02040503050406030204" pitchFamily="18" charset="0"/>
                                </a:rPr>
                                <m:t>,</m:t>
                              </m:r>
                              <m:sSubSup>
                                <m:sSubSupPr>
                                  <m:ctrlPr>
                                    <a:rPr lang="es-MX" i="1">
                                      <a:latin typeface="Cambria Math" panose="02040503050406030204" pitchFamily="18" charset="0"/>
                                    </a:rPr>
                                  </m:ctrlPr>
                                </m:sSubSupPr>
                                <m:e>
                                  <m:r>
                                    <a:rPr lang="es-MX" i="1">
                                      <a:latin typeface="Cambria Math" panose="02040503050406030204" pitchFamily="18" charset="0"/>
                                    </a:rPr>
                                    <m:t>𝑇</m:t>
                                  </m:r>
                                </m:e>
                                <m:sub>
                                  <m:r>
                                    <a:rPr lang="es-MX" i="1">
                                      <a:latin typeface="Cambria Math" panose="02040503050406030204" pitchFamily="18" charset="0"/>
                                    </a:rPr>
                                    <m:t>𝑗</m:t>
                                  </m:r>
                                </m:sub>
                                <m:sup>
                                  <m:r>
                                    <a:rPr lang="es-MX" i="1">
                                      <a:latin typeface="Cambria Math" panose="02040503050406030204" pitchFamily="18" charset="0"/>
                                    </a:rPr>
                                    <m:t>𝑓𝑙</m:t>
                                  </m:r>
                                </m:sup>
                              </m:sSubSup>
                            </m:e>
                          </m:d>
                        </m:e>
                      </m:d>
                    </m:oMath>
                  </m:oMathPara>
                </a14:m>
                <a:endParaRPr lang="es-MX" dirty="0"/>
              </a:p>
              <a:p>
                <a:pPr marL="0" indent="0">
                  <a:buNone/>
                </a:pPr>
                <a:endParaRPr lang="es-MX" dirty="0"/>
              </a:p>
              <a:p>
                <a:pPr marL="0" indent="0">
                  <a:buNone/>
                </a:pPr>
                <a14:m>
                  <m:oMathPara xmlns:m="http://schemas.openxmlformats.org/officeDocument/2006/math">
                    <m:oMathParaPr>
                      <m:jc m:val="centerGroup"/>
                    </m:oMathParaPr>
                    <m:oMath xmlns:m="http://schemas.openxmlformats.org/officeDocument/2006/math">
                      <m:sSup>
                        <m:sSupPr>
                          <m:ctrlPr>
                            <a:rPr lang="es-MX" i="1">
                              <a:latin typeface="Cambria Math" panose="02040503050406030204" pitchFamily="18" charset="0"/>
                            </a:rPr>
                          </m:ctrlPr>
                        </m:sSupPr>
                        <m:e>
                          <m:r>
                            <a:rPr lang="es-MX" i="1">
                              <a:latin typeface="Cambria Math" panose="02040503050406030204" pitchFamily="18" charset="0"/>
                            </a:rPr>
                            <m:t>𝑉</m:t>
                          </m:r>
                        </m:e>
                        <m:sup>
                          <m:r>
                            <a:rPr lang="es-MX" i="1">
                              <a:latin typeface="Cambria Math" panose="02040503050406030204" pitchFamily="18" charset="0"/>
                            </a:rPr>
                            <m:t>𝑓𝑙</m:t>
                          </m:r>
                        </m:sup>
                      </m:sSup>
                      <m:d>
                        <m:dPr>
                          <m:ctrlPr>
                            <a:rPr lang="es-MX" i="1">
                              <a:latin typeface="Cambria Math" panose="02040503050406030204" pitchFamily="18" charset="0"/>
                            </a:rPr>
                          </m:ctrlPr>
                        </m:dPr>
                        <m:e>
                          <m:sSub>
                            <m:sSubPr>
                              <m:ctrlPr>
                                <a:rPr lang="es-MX" i="1">
                                  <a:latin typeface="Cambria Math" panose="02040503050406030204" pitchFamily="18" charset="0"/>
                                </a:rPr>
                              </m:ctrlPr>
                            </m:sSubPr>
                            <m:e>
                              <m:r>
                                <a:rPr lang="es-MX" i="1">
                                  <a:latin typeface="Cambria Math" panose="02040503050406030204" pitchFamily="18" charset="0"/>
                                </a:rPr>
                                <m:t>𝑇</m:t>
                              </m:r>
                            </m:e>
                            <m:sub>
                              <m:r>
                                <a:rPr lang="es-MX" i="1">
                                  <a:latin typeface="Cambria Math" panose="02040503050406030204" pitchFamily="18" charset="0"/>
                                </a:rPr>
                                <m:t>0</m:t>
                              </m:r>
                            </m:sub>
                          </m:sSub>
                        </m:e>
                      </m:d>
                      <m:r>
                        <a:rPr lang="es-MX" b="0" i="1" smtClean="0">
                          <a:latin typeface="Cambria Math" panose="02040503050406030204" pitchFamily="18" charset="0"/>
                        </a:rPr>
                        <m:t> </m:t>
                      </m:r>
                      <m:r>
                        <a:rPr lang="es-MX" i="1">
                          <a:latin typeface="Cambria Math" panose="02040503050406030204" pitchFamily="18" charset="0"/>
                        </a:rPr>
                        <m:t>=</m:t>
                      </m:r>
                      <m:nary>
                        <m:naryPr>
                          <m:chr m:val="∑"/>
                          <m:ctrlPr>
                            <a:rPr lang="es-MX" i="1">
                              <a:latin typeface="Cambria Math" panose="02040503050406030204" pitchFamily="18" charset="0"/>
                            </a:rPr>
                          </m:ctrlPr>
                        </m:naryPr>
                        <m:sub>
                          <m:r>
                            <m:rPr>
                              <m:brk m:alnAt="23"/>
                            </m:rPr>
                            <a:rPr lang="es-MX" i="1">
                              <a:latin typeface="Cambria Math" panose="02040503050406030204" pitchFamily="18" charset="0"/>
                            </a:rPr>
                            <m:t>𝑗</m:t>
                          </m:r>
                          <m:r>
                            <a:rPr lang="es-MX" i="1">
                              <a:latin typeface="Cambria Math" panose="02040503050406030204" pitchFamily="18" charset="0"/>
                            </a:rPr>
                            <m:t>=1</m:t>
                          </m:r>
                        </m:sub>
                        <m:sup>
                          <m:r>
                            <a:rPr lang="es-MX" i="1">
                              <a:latin typeface="Cambria Math" panose="02040503050406030204" pitchFamily="18" charset="0"/>
                            </a:rPr>
                            <m:t>𝑗</m:t>
                          </m:r>
                          <m:r>
                            <a:rPr lang="es-MX" i="1">
                              <a:latin typeface="Cambria Math" panose="02040503050406030204" pitchFamily="18" charset="0"/>
                            </a:rPr>
                            <m:t>=</m:t>
                          </m:r>
                          <m:r>
                            <a:rPr lang="es-MX" i="1">
                              <a:latin typeface="Cambria Math" panose="02040503050406030204" pitchFamily="18" charset="0"/>
                            </a:rPr>
                            <m:t>𝑛</m:t>
                          </m:r>
                        </m:sup>
                        <m:e>
                          <m:r>
                            <a:rPr lang="es-MX" i="1">
                              <a:latin typeface="Cambria Math" panose="02040503050406030204" pitchFamily="18" charset="0"/>
                            </a:rPr>
                            <m:t>𝜏</m:t>
                          </m:r>
                          <m:d>
                            <m:dPr>
                              <m:ctrlPr>
                                <a:rPr lang="es-MX" i="1">
                                  <a:latin typeface="Cambria Math" panose="02040503050406030204" pitchFamily="18" charset="0"/>
                                </a:rPr>
                              </m:ctrlPr>
                            </m:dPr>
                            <m:e>
                              <m:sSubSup>
                                <m:sSubSupPr>
                                  <m:ctrlPr>
                                    <a:rPr lang="es-MX" i="1">
                                      <a:latin typeface="Cambria Math" panose="02040503050406030204" pitchFamily="18" charset="0"/>
                                    </a:rPr>
                                  </m:ctrlPr>
                                </m:sSubSupPr>
                                <m:e>
                                  <m:r>
                                    <a:rPr lang="es-MX" i="1">
                                      <a:latin typeface="Cambria Math" panose="02040503050406030204" pitchFamily="18" charset="0"/>
                                    </a:rPr>
                                    <m:t>𝑇</m:t>
                                  </m:r>
                                </m:e>
                                <m:sub>
                                  <m:r>
                                    <a:rPr lang="es-MX" i="1">
                                      <a:latin typeface="Cambria Math" panose="02040503050406030204" pitchFamily="18" charset="0"/>
                                    </a:rPr>
                                    <m:t>𝑗</m:t>
                                  </m:r>
                                  <m:r>
                                    <a:rPr lang="es-MX" i="1">
                                      <a:latin typeface="Cambria Math" panose="02040503050406030204" pitchFamily="18" charset="0"/>
                                    </a:rPr>
                                    <m:t>−1</m:t>
                                  </m:r>
                                </m:sub>
                                <m:sup>
                                  <m:r>
                                    <a:rPr lang="es-MX" i="1">
                                      <a:latin typeface="Cambria Math" panose="02040503050406030204" pitchFamily="18" charset="0"/>
                                    </a:rPr>
                                    <m:t>𝑓𝑙</m:t>
                                  </m:r>
                                </m:sup>
                              </m:sSubSup>
                              <m:r>
                                <a:rPr lang="es-MX" i="1">
                                  <a:latin typeface="Cambria Math" panose="02040503050406030204" pitchFamily="18" charset="0"/>
                                </a:rPr>
                                <m:t>,</m:t>
                              </m:r>
                              <m:sSubSup>
                                <m:sSubSupPr>
                                  <m:ctrlPr>
                                    <a:rPr lang="es-MX" i="1">
                                      <a:latin typeface="Cambria Math" panose="02040503050406030204" pitchFamily="18" charset="0"/>
                                    </a:rPr>
                                  </m:ctrlPr>
                                </m:sSubSupPr>
                                <m:e>
                                  <m:r>
                                    <a:rPr lang="es-MX" i="1">
                                      <a:latin typeface="Cambria Math" panose="02040503050406030204" pitchFamily="18" charset="0"/>
                                    </a:rPr>
                                    <m:t>𝑇</m:t>
                                  </m:r>
                                </m:e>
                                <m:sub>
                                  <m:r>
                                    <a:rPr lang="es-MX" i="1">
                                      <a:latin typeface="Cambria Math" panose="02040503050406030204" pitchFamily="18" charset="0"/>
                                    </a:rPr>
                                    <m:t>𝑗</m:t>
                                  </m:r>
                                </m:sub>
                                <m:sup>
                                  <m:r>
                                    <a:rPr lang="es-MX" i="1">
                                      <a:latin typeface="Cambria Math" panose="02040503050406030204" pitchFamily="18" charset="0"/>
                                    </a:rPr>
                                    <m:t>𝑓𝑙</m:t>
                                  </m:r>
                                </m:sup>
                              </m:sSubSup>
                            </m:e>
                          </m:d>
                          <m:sSub>
                            <m:sSubPr>
                              <m:ctrlPr>
                                <a:rPr lang="es-MX" i="1">
                                  <a:latin typeface="Cambria Math" panose="02040503050406030204" pitchFamily="18" charset="0"/>
                                </a:rPr>
                              </m:ctrlPr>
                            </m:sSubPr>
                            <m:e>
                              <m:r>
                                <a:rPr lang="es-MX" i="1">
                                  <a:latin typeface="Cambria Math" panose="02040503050406030204" pitchFamily="18" charset="0"/>
                                </a:rPr>
                                <m:t>𝑃</m:t>
                              </m:r>
                            </m:e>
                            <m:sub>
                              <m:r>
                                <a:rPr lang="es-MX" i="1">
                                  <a:latin typeface="Cambria Math" panose="02040503050406030204" pitchFamily="18" charset="0"/>
                                </a:rPr>
                                <m:t>𝑐</m:t>
                              </m:r>
                            </m:sub>
                          </m:sSub>
                          <m:r>
                            <a:rPr lang="es-MX" i="1">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𝑇</m:t>
                              </m:r>
                            </m:e>
                            <m:sub>
                              <m:r>
                                <a:rPr lang="es-MX" i="1">
                                  <a:latin typeface="Cambria Math" panose="02040503050406030204" pitchFamily="18" charset="0"/>
                                </a:rPr>
                                <m:t>0</m:t>
                              </m:r>
                            </m:sub>
                          </m:sSub>
                        </m:e>
                      </m:nary>
                      <m:r>
                        <a:rPr lang="es-MX" i="1">
                          <a:latin typeface="Cambria Math" panose="02040503050406030204" pitchFamily="18" charset="0"/>
                        </a:rPr>
                        <m:t>,</m:t>
                      </m:r>
                      <m:sSubSup>
                        <m:sSubSupPr>
                          <m:ctrlPr>
                            <a:rPr lang="es-MX" i="1">
                              <a:latin typeface="Cambria Math" panose="02040503050406030204" pitchFamily="18" charset="0"/>
                            </a:rPr>
                          </m:ctrlPr>
                        </m:sSubSupPr>
                        <m:e>
                          <m:r>
                            <a:rPr lang="es-MX" i="1">
                              <a:latin typeface="Cambria Math" panose="02040503050406030204" pitchFamily="18" charset="0"/>
                            </a:rPr>
                            <m:t>𝑇</m:t>
                          </m:r>
                        </m:e>
                        <m:sub>
                          <m:r>
                            <a:rPr lang="es-MX" i="1">
                              <a:latin typeface="Cambria Math" panose="02040503050406030204" pitchFamily="18" charset="0"/>
                            </a:rPr>
                            <m:t>𝑗</m:t>
                          </m:r>
                        </m:sub>
                        <m:sup>
                          <m:r>
                            <a:rPr lang="es-MX" i="1">
                              <a:latin typeface="Cambria Math" panose="02040503050406030204" pitchFamily="18" charset="0"/>
                            </a:rPr>
                            <m:t>𝑓𝑙</m:t>
                          </m:r>
                        </m:sup>
                      </m:sSubSup>
                      <m:r>
                        <a:rPr lang="es-MX" i="1">
                          <a:latin typeface="Cambria Math" panose="02040503050406030204" pitchFamily="18" charset="0"/>
                        </a:rPr>
                        <m:t>)</m:t>
                      </m:r>
                      <m:r>
                        <a:rPr lang="es-MX" b="0" i="1" smtClean="0">
                          <a:latin typeface="Cambria Math" panose="02040503050406030204" pitchFamily="18" charset="0"/>
                        </a:rPr>
                        <m:t>𝐹</m:t>
                      </m:r>
                      <m:r>
                        <a:rPr lang="es-MX" b="0" i="1" smtClean="0">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𝑇</m:t>
                          </m:r>
                        </m:e>
                        <m:sub>
                          <m:r>
                            <a:rPr lang="es-MX" i="1">
                              <a:latin typeface="Cambria Math" panose="02040503050406030204" pitchFamily="18" charset="0"/>
                            </a:rPr>
                            <m:t>0</m:t>
                          </m:r>
                        </m:sub>
                      </m:sSub>
                      <m:r>
                        <a:rPr lang="es-MX" i="1">
                          <a:latin typeface="Cambria Math" panose="02040503050406030204" pitchFamily="18" charset="0"/>
                        </a:rPr>
                        <m:t>,</m:t>
                      </m:r>
                      <m:sSubSup>
                        <m:sSubSupPr>
                          <m:ctrlPr>
                            <a:rPr lang="es-MX" i="1">
                              <a:latin typeface="Cambria Math" panose="02040503050406030204" pitchFamily="18" charset="0"/>
                            </a:rPr>
                          </m:ctrlPr>
                        </m:sSubSupPr>
                        <m:e>
                          <m:r>
                            <a:rPr lang="es-MX" i="1">
                              <a:latin typeface="Cambria Math" panose="02040503050406030204" pitchFamily="18" charset="0"/>
                            </a:rPr>
                            <m:t>𝑇</m:t>
                          </m:r>
                        </m:e>
                        <m:sub>
                          <m:r>
                            <a:rPr lang="es-MX" i="1">
                              <a:latin typeface="Cambria Math" panose="02040503050406030204" pitchFamily="18" charset="0"/>
                            </a:rPr>
                            <m:t>𝑗</m:t>
                          </m:r>
                          <m:r>
                            <a:rPr lang="es-MX" i="1">
                              <a:latin typeface="Cambria Math" panose="02040503050406030204" pitchFamily="18" charset="0"/>
                            </a:rPr>
                            <m:t>−1</m:t>
                          </m:r>
                        </m:sub>
                        <m:sup>
                          <m:r>
                            <a:rPr lang="es-MX" i="1">
                              <a:latin typeface="Cambria Math" panose="02040503050406030204" pitchFamily="18" charset="0"/>
                            </a:rPr>
                            <m:t>𝑓𝑙</m:t>
                          </m:r>
                        </m:sup>
                      </m:sSubSup>
                      <m:r>
                        <a:rPr lang="es-MX" i="1">
                          <a:latin typeface="Cambria Math" panose="02040503050406030204" pitchFamily="18" charset="0"/>
                        </a:rPr>
                        <m:t>,</m:t>
                      </m:r>
                      <m:sSubSup>
                        <m:sSubSupPr>
                          <m:ctrlPr>
                            <a:rPr lang="es-MX" i="1">
                              <a:latin typeface="Cambria Math" panose="02040503050406030204" pitchFamily="18" charset="0"/>
                            </a:rPr>
                          </m:ctrlPr>
                        </m:sSubSupPr>
                        <m:e>
                          <m:r>
                            <a:rPr lang="es-MX" i="1">
                              <a:latin typeface="Cambria Math" panose="02040503050406030204" pitchFamily="18" charset="0"/>
                            </a:rPr>
                            <m:t>𝑇</m:t>
                          </m:r>
                        </m:e>
                        <m:sub>
                          <m:r>
                            <a:rPr lang="es-MX" i="1">
                              <a:latin typeface="Cambria Math" panose="02040503050406030204" pitchFamily="18" charset="0"/>
                            </a:rPr>
                            <m:t>𝑗</m:t>
                          </m:r>
                        </m:sub>
                        <m:sup>
                          <m:r>
                            <a:rPr lang="es-MX" i="1">
                              <a:latin typeface="Cambria Math" panose="02040503050406030204" pitchFamily="18" charset="0"/>
                            </a:rPr>
                            <m:t>𝑓𝑙</m:t>
                          </m:r>
                        </m:sup>
                      </m:sSubSup>
                      <m:r>
                        <a:rPr lang="es-MX" b="0" i="1" smtClean="0">
                          <a:latin typeface="Cambria Math" panose="02040503050406030204" pitchFamily="18" charset="0"/>
                        </a:rPr>
                        <m:t>)</m:t>
                      </m:r>
                    </m:oMath>
                  </m:oMathPara>
                </a14:m>
                <a:endParaRPr lang="es-MX" dirty="0"/>
              </a:p>
              <a:p>
                <a:pPr marL="0" indent="0">
                  <a:buNone/>
                </a:pPr>
                <a:endParaRPr lang="es-MX" dirty="0"/>
              </a:p>
              <a:p>
                <a:pPr marL="0" indent="0">
                  <a:buNone/>
                </a:pPr>
                <a:r>
                  <a:rPr lang="es-MX" dirty="0"/>
                  <a:t>El NPV de la pata fija será:</a:t>
                </a:r>
              </a:p>
              <a:p>
                <a:pPr marL="0" indent="0">
                  <a:buNone/>
                </a:pPr>
                <a14:m>
                  <m:oMathPara xmlns:m="http://schemas.openxmlformats.org/officeDocument/2006/math">
                    <m:oMathParaPr>
                      <m:jc m:val="centerGroup"/>
                    </m:oMathParaPr>
                    <m:oMath xmlns:m="http://schemas.openxmlformats.org/officeDocument/2006/math">
                      <m:sSup>
                        <m:sSupPr>
                          <m:ctrlPr>
                            <a:rPr lang="es-MX" b="0" i="1" smtClean="0">
                              <a:latin typeface="Cambria Math" panose="02040503050406030204" pitchFamily="18" charset="0"/>
                            </a:rPr>
                          </m:ctrlPr>
                        </m:sSupPr>
                        <m:e>
                          <m:r>
                            <a:rPr lang="es-MX" b="0" i="1" smtClean="0">
                              <a:latin typeface="Cambria Math" panose="02040503050406030204" pitchFamily="18" charset="0"/>
                            </a:rPr>
                            <m:t>𝑉</m:t>
                          </m:r>
                        </m:e>
                        <m:sup>
                          <m:r>
                            <a:rPr lang="es-MX" b="0" i="1" smtClean="0">
                              <a:latin typeface="Cambria Math" panose="02040503050406030204" pitchFamily="18" charset="0"/>
                            </a:rPr>
                            <m:t>𝑓𝑥</m:t>
                          </m:r>
                        </m:sup>
                      </m:sSup>
                      <m:d>
                        <m:dPr>
                          <m:ctrlPr>
                            <a:rPr lang="es-MX" b="0" i="1" smtClean="0">
                              <a:latin typeface="Cambria Math" panose="02040503050406030204" pitchFamily="18" charset="0"/>
                            </a:rPr>
                          </m:ctrlPr>
                        </m:dPr>
                        <m:e>
                          <m:sSub>
                            <m:sSubPr>
                              <m:ctrlPr>
                                <a:rPr lang="es-MX" b="0" i="1" smtClean="0">
                                  <a:latin typeface="Cambria Math" panose="02040503050406030204" pitchFamily="18" charset="0"/>
                                </a:rPr>
                              </m:ctrlPr>
                            </m:sSubPr>
                            <m:e>
                              <m:r>
                                <a:rPr lang="es-MX" b="0" i="1" smtClean="0">
                                  <a:latin typeface="Cambria Math" panose="02040503050406030204" pitchFamily="18" charset="0"/>
                                </a:rPr>
                                <m:t>𝑇</m:t>
                              </m:r>
                            </m:e>
                            <m:sub>
                              <m:r>
                                <a:rPr lang="es-MX" b="0" i="1" smtClean="0">
                                  <a:latin typeface="Cambria Math" panose="02040503050406030204" pitchFamily="18" charset="0"/>
                                </a:rPr>
                                <m:t>0</m:t>
                              </m:r>
                            </m:sub>
                          </m:sSub>
                        </m:e>
                      </m:d>
                      <m:r>
                        <a:rPr lang="es-MX" b="0" i="1" smtClean="0">
                          <a:latin typeface="Cambria Math" panose="02040503050406030204" pitchFamily="18" charset="0"/>
                        </a:rPr>
                        <m:t>= </m:t>
                      </m:r>
                      <m:nary>
                        <m:naryPr>
                          <m:chr m:val="∑"/>
                          <m:ctrlPr>
                            <a:rPr lang="es-MX" b="0" i="1" smtClean="0">
                              <a:latin typeface="Cambria Math" panose="02040503050406030204" pitchFamily="18" charset="0"/>
                            </a:rPr>
                          </m:ctrlPr>
                        </m:naryPr>
                        <m:sub>
                          <m:r>
                            <m:rPr>
                              <m:brk m:alnAt="23"/>
                            </m:rPr>
                            <a:rPr lang="es-MX" b="0" i="1" smtClean="0">
                              <a:latin typeface="Cambria Math" panose="02040503050406030204" pitchFamily="18" charset="0"/>
                            </a:rPr>
                            <m:t>𝑖</m:t>
                          </m:r>
                          <m:r>
                            <a:rPr lang="es-MX" b="0" i="1" smtClean="0">
                              <a:latin typeface="Cambria Math" panose="02040503050406030204" pitchFamily="18" charset="0"/>
                            </a:rPr>
                            <m:t>=1</m:t>
                          </m:r>
                        </m:sub>
                        <m:sup>
                          <m:r>
                            <a:rPr lang="es-MX" b="0" i="1" smtClean="0">
                              <a:latin typeface="Cambria Math" panose="02040503050406030204" pitchFamily="18" charset="0"/>
                            </a:rPr>
                            <m:t>𝑛</m:t>
                          </m:r>
                        </m:sup>
                        <m:e>
                          <m:r>
                            <a:rPr lang="es-MX" i="1">
                              <a:latin typeface="Cambria Math" panose="02040503050406030204" pitchFamily="18" charset="0"/>
                            </a:rPr>
                            <m:t>𝜏</m:t>
                          </m:r>
                          <m:d>
                            <m:dPr>
                              <m:ctrlPr>
                                <a:rPr lang="es-MX" i="1">
                                  <a:latin typeface="Cambria Math" panose="02040503050406030204" pitchFamily="18" charset="0"/>
                                </a:rPr>
                              </m:ctrlPr>
                            </m:dPr>
                            <m:e>
                              <m:sSubSup>
                                <m:sSubSupPr>
                                  <m:ctrlPr>
                                    <a:rPr lang="es-MX" i="1">
                                      <a:latin typeface="Cambria Math" panose="02040503050406030204" pitchFamily="18" charset="0"/>
                                    </a:rPr>
                                  </m:ctrlPr>
                                </m:sSubSupPr>
                                <m:e>
                                  <m:r>
                                    <a:rPr lang="es-MX" i="1">
                                      <a:latin typeface="Cambria Math" panose="02040503050406030204" pitchFamily="18" charset="0"/>
                                    </a:rPr>
                                    <m:t>𝑇</m:t>
                                  </m:r>
                                </m:e>
                                <m:sub>
                                  <m:r>
                                    <a:rPr lang="es-MX" i="1">
                                      <a:latin typeface="Cambria Math" panose="02040503050406030204" pitchFamily="18" charset="0"/>
                                    </a:rPr>
                                    <m:t>𝑗</m:t>
                                  </m:r>
                                  <m:r>
                                    <a:rPr lang="es-MX" i="1">
                                      <a:latin typeface="Cambria Math" panose="02040503050406030204" pitchFamily="18" charset="0"/>
                                    </a:rPr>
                                    <m:t>−1</m:t>
                                  </m:r>
                                </m:sub>
                                <m:sup>
                                  <m:r>
                                    <a:rPr lang="es-MX" i="1">
                                      <a:latin typeface="Cambria Math" panose="02040503050406030204" pitchFamily="18" charset="0"/>
                                    </a:rPr>
                                    <m:t>𝑓𝑙</m:t>
                                  </m:r>
                                </m:sup>
                              </m:sSubSup>
                              <m:r>
                                <a:rPr lang="es-MX" i="1">
                                  <a:latin typeface="Cambria Math" panose="02040503050406030204" pitchFamily="18" charset="0"/>
                                </a:rPr>
                                <m:t>,</m:t>
                              </m:r>
                              <m:sSubSup>
                                <m:sSubSupPr>
                                  <m:ctrlPr>
                                    <a:rPr lang="es-MX" i="1">
                                      <a:latin typeface="Cambria Math" panose="02040503050406030204" pitchFamily="18" charset="0"/>
                                    </a:rPr>
                                  </m:ctrlPr>
                                </m:sSubSupPr>
                                <m:e>
                                  <m:r>
                                    <a:rPr lang="es-MX" i="1">
                                      <a:latin typeface="Cambria Math" panose="02040503050406030204" pitchFamily="18" charset="0"/>
                                    </a:rPr>
                                    <m:t>𝑇</m:t>
                                  </m:r>
                                </m:e>
                                <m:sub>
                                  <m:r>
                                    <a:rPr lang="es-MX" i="1">
                                      <a:latin typeface="Cambria Math" panose="02040503050406030204" pitchFamily="18" charset="0"/>
                                    </a:rPr>
                                    <m:t>𝑗</m:t>
                                  </m:r>
                                </m:sub>
                                <m:sup>
                                  <m:r>
                                    <a:rPr lang="es-MX" i="1">
                                      <a:latin typeface="Cambria Math" panose="02040503050406030204" pitchFamily="18" charset="0"/>
                                    </a:rPr>
                                    <m:t>𝑓𝑙</m:t>
                                  </m:r>
                                </m:sup>
                              </m:sSubSup>
                            </m:e>
                          </m:d>
                          <m:sSub>
                            <m:sSubPr>
                              <m:ctrlPr>
                                <a:rPr lang="es-MX" b="0" i="1" smtClean="0">
                                  <a:latin typeface="Cambria Math" panose="02040503050406030204" pitchFamily="18" charset="0"/>
                                </a:rPr>
                              </m:ctrlPr>
                            </m:sSubPr>
                            <m:e>
                              <m:r>
                                <a:rPr lang="es-MX" b="0" i="1" smtClean="0">
                                  <a:latin typeface="Cambria Math" panose="02040503050406030204" pitchFamily="18" charset="0"/>
                                </a:rPr>
                                <m:t>𝑃</m:t>
                              </m:r>
                            </m:e>
                            <m:sub>
                              <m:r>
                                <a:rPr lang="es-MX" b="0" i="1" smtClean="0">
                                  <a:latin typeface="Cambria Math" panose="02040503050406030204" pitchFamily="18" charset="0"/>
                                </a:rPr>
                                <m:t>𝑐</m:t>
                              </m:r>
                            </m:sub>
                          </m:sSub>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𝑇</m:t>
                              </m:r>
                            </m:e>
                            <m:sub>
                              <m:r>
                                <a:rPr lang="es-MX" b="0" i="1" smtClean="0">
                                  <a:latin typeface="Cambria Math" panose="02040503050406030204" pitchFamily="18" charset="0"/>
                                </a:rPr>
                                <m:t>0</m:t>
                              </m:r>
                            </m:sub>
                          </m:sSub>
                          <m:r>
                            <a:rPr lang="es-MX" b="0" i="1" smtClean="0">
                              <a:latin typeface="Cambria Math" panose="02040503050406030204" pitchFamily="18" charset="0"/>
                            </a:rPr>
                            <m:t>, </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𝑇</m:t>
                              </m:r>
                            </m:e>
                            <m:sub>
                              <m:r>
                                <a:rPr lang="es-MX" b="0" i="1" smtClean="0">
                                  <a:latin typeface="Cambria Math" panose="02040503050406030204" pitchFamily="18" charset="0"/>
                                </a:rPr>
                                <m:t>𝑖</m:t>
                              </m:r>
                            </m:sub>
                            <m:sup>
                              <m:r>
                                <a:rPr lang="es-MX" b="0" i="1" smtClean="0">
                                  <a:latin typeface="Cambria Math" panose="02040503050406030204" pitchFamily="18" charset="0"/>
                                </a:rPr>
                                <m:t>𝑓𝑥</m:t>
                              </m:r>
                            </m:sup>
                          </m:sSubSup>
                        </m:e>
                      </m:nary>
                      <m:r>
                        <a:rPr lang="es-MX" b="0" i="1" smtClean="0">
                          <a:latin typeface="Cambria Math" panose="02040503050406030204" pitchFamily="18" charset="0"/>
                        </a:rPr>
                        <m:t>)</m:t>
                      </m:r>
                      <m:r>
                        <a:rPr lang="es-MX" b="0" i="1" smtClean="0">
                          <a:latin typeface="Cambria Math" panose="02040503050406030204" pitchFamily="18" charset="0"/>
                        </a:rPr>
                        <m:t>𝐾</m:t>
                      </m:r>
                    </m:oMath>
                  </m:oMathPara>
                </a14:m>
                <a:endParaRPr lang="es-MX" dirty="0"/>
              </a:p>
              <a:p>
                <a:pPr marL="0" indent="0">
                  <a:buNone/>
                </a:pPr>
                <a:endParaRPr lang="es-MX" dirty="0"/>
              </a:p>
              <a:p>
                <a:pPr marL="0" indent="0">
                  <a:buNone/>
                </a:pPr>
                <a:endParaRPr lang="es-MX" dirty="0"/>
              </a:p>
            </p:txBody>
          </p:sp>
        </mc:Choice>
        <mc:Fallback xmlns="">
          <p:sp>
            <p:nvSpPr>
              <p:cNvPr id="3" name="Marcador de contenido 2">
                <a:extLst>
                  <a:ext uri="{FF2B5EF4-FFF2-40B4-BE49-F238E27FC236}">
                    <a16:creationId xmlns:a16="http://schemas.microsoft.com/office/drawing/2014/main" id="{91219D3D-9B1B-4309-B7C8-95FF7749AD52}"/>
                  </a:ext>
                </a:extLst>
              </p:cNvPr>
              <p:cNvSpPr>
                <a:spLocks noGrp="1" noRot="1" noChangeAspect="1" noMove="1" noResize="1" noEditPoints="1" noAdjustHandles="1" noChangeArrowheads="1" noChangeShapeType="1" noTextEdit="1"/>
              </p:cNvSpPr>
              <p:nvPr>
                <p:ph idx="1"/>
              </p:nvPr>
            </p:nvSpPr>
            <p:spPr>
              <a:blipFill>
                <a:blip r:embed="rId2"/>
                <a:stretch>
                  <a:fillRect l="-722" t="-1500"/>
                </a:stretch>
              </a:blipFill>
            </p:spPr>
            <p:txBody>
              <a:bodyPr/>
              <a:lstStyle/>
              <a:p>
                <a:r>
                  <a:rPr lang="es-MX">
                    <a:noFill/>
                  </a:rPr>
                  <a:t> </a:t>
                </a:r>
              </a:p>
            </p:txBody>
          </p:sp>
        </mc:Fallback>
      </mc:AlternateContent>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06425" y="5229200"/>
            <a:ext cx="1210255" cy="1651661"/>
          </a:xfrm>
          <a:prstGeom prst="rect">
            <a:avLst/>
          </a:prstGeom>
        </p:spPr>
      </p:pic>
    </p:spTree>
    <p:extLst>
      <p:ext uri="{BB962C8B-B14F-4D97-AF65-F5344CB8AC3E}">
        <p14:creationId xmlns:p14="http://schemas.microsoft.com/office/powerpoint/2010/main" val="3892309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MX" dirty="0"/>
              <a:t>Introducción</a:t>
            </a:r>
          </a:p>
        </p:txBody>
      </p:sp>
      <p:sp>
        <p:nvSpPr>
          <p:cNvPr id="5" name="Subtítulo 4"/>
          <p:cNvSpPr>
            <a:spLocks noGrp="1"/>
          </p:cNvSpPr>
          <p:nvPr>
            <p:ph type="subTitle" idx="1"/>
          </p:nvPr>
        </p:nvSpPr>
        <p:spPr/>
        <p:txBody>
          <a:bodyPr/>
          <a:lstStyle/>
          <a:p>
            <a:r>
              <a:rPr lang="es-MX" dirty="0"/>
              <a:t>Conceptos fundamentales</a:t>
            </a:r>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06425" y="5229200"/>
            <a:ext cx="1210255" cy="1651661"/>
          </a:xfrm>
          <a:prstGeom prst="rect">
            <a:avLst/>
          </a:prstGeom>
        </p:spPr>
      </p:pic>
    </p:spTree>
    <p:extLst>
      <p:ext uri="{BB962C8B-B14F-4D97-AF65-F5344CB8AC3E}">
        <p14:creationId xmlns:p14="http://schemas.microsoft.com/office/powerpoint/2010/main" val="2249646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xmlns="" id="{BCAE5D3D-AF61-4877-A4BA-27DC3BCA60D5}"/>
                  </a:ext>
                </a:extLst>
              </p:cNvPr>
              <p:cNvSpPr>
                <a:spLocks noGrp="1"/>
              </p:cNvSpPr>
              <p:nvPr>
                <p:ph idx="1"/>
              </p:nvPr>
            </p:nvSpPr>
            <p:spPr>
              <a:xfrm>
                <a:off x="609600" y="620688"/>
                <a:ext cx="10972800" cy="5856312"/>
              </a:xfrm>
            </p:spPr>
            <p:txBody>
              <a:bodyPr>
                <a:normAutofit fontScale="92500" lnSpcReduction="10000"/>
              </a:bodyPr>
              <a:lstStyle/>
              <a:p>
                <a:pPr marL="0" indent="0">
                  <a:buNone/>
                </a:pPr>
                <a:r>
                  <a:rPr lang="es-MX" dirty="0"/>
                  <a:t>Dadas las ecuaciones anteriores, tenemos que el NPV del Swap es el siguiente:</a:t>
                </a:r>
              </a:p>
              <a:p>
                <a:pPr marL="0" indent="0">
                  <a:buNone/>
                </a:pPr>
                <a:endParaRPr lang="es-MX" dirty="0"/>
              </a:p>
              <a:p>
                <a:pPr marL="0" indent="0">
                  <a:buNone/>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𝑉</m:t>
                      </m:r>
                      <m:d>
                        <m:dPr>
                          <m:ctrlPr>
                            <a:rPr lang="es-MX" b="0" i="1" smtClean="0">
                              <a:latin typeface="Cambria Math" panose="02040503050406030204" pitchFamily="18" charset="0"/>
                            </a:rPr>
                          </m:ctrlPr>
                        </m:dPr>
                        <m:e>
                          <m:sSub>
                            <m:sSubPr>
                              <m:ctrlPr>
                                <a:rPr lang="es-MX" b="0" i="1" smtClean="0">
                                  <a:latin typeface="Cambria Math" panose="02040503050406030204" pitchFamily="18" charset="0"/>
                                </a:rPr>
                              </m:ctrlPr>
                            </m:sSubPr>
                            <m:e>
                              <m:r>
                                <a:rPr lang="es-MX" b="0" i="1" smtClean="0">
                                  <a:latin typeface="Cambria Math" panose="02040503050406030204" pitchFamily="18" charset="0"/>
                                </a:rPr>
                                <m:t>𝑇</m:t>
                              </m:r>
                            </m:e>
                            <m:sub>
                              <m:r>
                                <a:rPr lang="es-MX" b="0" i="1" smtClean="0">
                                  <a:latin typeface="Cambria Math" panose="02040503050406030204" pitchFamily="18" charset="0"/>
                                </a:rPr>
                                <m:t>0</m:t>
                              </m:r>
                            </m:sub>
                          </m:sSub>
                        </m:e>
                      </m:d>
                      <m:r>
                        <a:rPr lang="es-MX" b="0" i="1" smtClean="0">
                          <a:latin typeface="Cambria Math" panose="02040503050406030204" pitchFamily="18" charset="0"/>
                        </a:rPr>
                        <m:t>=</m:t>
                      </m:r>
                      <m:sSup>
                        <m:sSupPr>
                          <m:ctrlPr>
                            <a:rPr lang="es-MX" b="0" i="1" smtClean="0">
                              <a:latin typeface="Cambria Math" panose="02040503050406030204" pitchFamily="18" charset="0"/>
                            </a:rPr>
                          </m:ctrlPr>
                        </m:sSupPr>
                        <m:e>
                          <m:r>
                            <a:rPr lang="es-MX" b="0" i="1" smtClean="0">
                              <a:latin typeface="Cambria Math" panose="02040503050406030204" pitchFamily="18" charset="0"/>
                            </a:rPr>
                            <m:t>𝑉</m:t>
                          </m:r>
                        </m:e>
                        <m:sup>
                          <m:r>
                            <a:rPr lang="es-MX" b="0" i="1" smtClean="0">
                              <a:latin typeface="Cambria Math" panose="02040503050406030204" pitchFamily="18" charset="0"/>
                            </a:rPr>
                            <m:t>𝑓𝑙</m:t>
                          </m:r>
                        </m:sup>
                      </m:sSup>
                      <m:d>
                        <m:dPr>
                          <m:ctrlPr>
                            <a:rPr lang="es-MX" b="0" i="1" smtClean="0">
                              <a:latin typeface="Cambria Math" panose="02040503050406030204" pitchFamily="18" charset="0"/>
                            </a:rPr>
                          </m:ctrlPr>
                        </m:dPr>
                        <m:e>
                          <m:sSub>
                            <m:sSubPr>
                              <m:ctrlPr>
                                <a:rPr lang="es-MX" b="0" i="1" smtClean="0">
                                  <a:latin typeface="Cambria Math" panose="02040503050406030204" pitchFamily="18" charset="0"/>
                                </a:rPr>
                              </m:ctrlPr>
                            </m:sSubPr>
                            <m:e>
                              <m:r>
                                <a:rPr lang="es-MX" b="0" i="1" smtClean="0">
                                  <a:latin typeface="Cambria Math" panose="02040503050406030204" pitchFamily="18" charset="0"/>
                                </a:rPr>
                                <m:t>𝑇</m:t>
                              </m:r>
                            </m:e>
                            <m:sub>
                              <m:r>
                                <a:rPr lang="es-MX" b="0" i="1" smtClean="0">
                                  <a:latin typeface="Cambria Math" panose="02040503050406030204" pitchFamily="18" charset="0"/>
                                </a:rPr>
                                <m:t>0</m:t>
                              </m:r>
                            </m:sub>
                          </m:sSub>
                        </m:e>
                      </m:d>
                      <m:r>
                        <a:rPr lang="es-MX" b="0" i="1" smtClean="0">
                          <a:latin typeface="Cambria Math" panose="02040503050406030204" pitchFamily="18" charset="0"/>
                        </a:rPr>
                        <m:t>−</m:t>
                      </m:r>
                      <m:sSup>
                        <m:sSupPr>
                          <m:ctrlPr>
                            <a:rPr lang="es-MX" b="0" i="1" smtClean="0">
                              <a:latin typeface="Cambria Math" panose="02040503050406030204" pitchFamily="18" charset="0"/>
                            </a:rPr>
                          </m:ctrlPr>
                        </m:sSupPr>
                        <m:e>
                          <m:r>
                            <a:rPr lang="es-MX" b="0" i="1" smtClean="0">
                              <a:latin typeface="Cambria Math" panose="02040503050406030204" pitchFamily="18" charset="0"/>
                            </a:rPr>
                            <m:t>𝑉</m:t>
                          </m:r>
                        </m:e>
                        <m:sup>
                          <m:r>
                            <a:rPr lang="es-MX" b="0" i="1" smtClean="0">
                              <a:latin typeface="Cambria Math" panose="02040503050406030204" pitchFamily="18" charset="0"/>
                            </a:rPr>
                            <m:t>𝑓𝑥</m:t>
                          </m:r>
                        </m:sup>
                      </m:sSup>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𝑇</m:t>
                          </m:r>
                        </m:e>
                        <m:sub>
                          <m:r>
                            <a:rPr lang="es-MX" b="0" i="1" smtClean="0">
                              <a:latin typeface="Cambria Math" panose="02040503050406030204" pitchFamily="18" charset="0"/>
                            </a:rPr>
                            <m:t>0</m:t>
                          </m:r>
                        </m:sub>
                      </m:sSub>
                      <m:r>
                        <a:rPr lang="es-MX" b="0" i="1" smtClean="0">
                          <a:latin typeface="Cambria Math" panose="02040503050406030204" pitchFamily="18" charset="0"/>
                        </a:rPr>
                        <m:t>)</m:t>
                      </m:r>
                    </m:oMath>
                  </m:oMathPara>
                </a14:m>
                <a:endParaRPr lang="es-MX" dirty="0"/>
              </a:p>
              <a:p>
                <a:endParaRPr lang="es-MX" dirty="0"/>
              </a:p>
              <a:p>
                <a:pPr marL="0" indent="0">
                  <a:buNone/>
                </a:pPr>
                <a:r>
                  <a:rPr lang="es-MX" dirty="0"/>
                  <a:t>La tasa swap </a:t>
                </a:r>
                <a14:m>
                  <m:oMath xmlns:m="http://schemas.openxmlformats.org/officeDocument/2006/math">
                    <m:r>
                      <a:rPr lang="es-MX" b="0" i="1" smtClean="0">
                        <a:latin typeface="Cambria Math" panose="02040503050406030204" pitchFamily="18" charset="0"/>
                      </a:rPr>
                      <m:t>𝑆</m:t>
                    </m:r>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𝑇</m:t>
                        </m:r>
                      </m:e>
                      <m:sub>
                        <m:r>
                          <a:rPr lang="es-MX" b="0" i="1" smtClean="0">
                            <a:latin typeface="Cambria Math" panose="02040503050406030204" pitchFamily="18" charset="0"/>
                          </a:rPr>
                          <m:t>0</m:t>
                        </m:r>
                      </m:sub>
                    </m:sSub>
                    <m:r>
                      <a:rPr lang="es-MX" b="0" i="1" smtClean="0">
                        <a:latin typeface="Cambria Math" panose="02040503050406030204" pitchFamily="18" charset="0"/>
                      </a:rPr>
                      <m:t>,</m:t>
                    </m:r>
                    <m:r>
                      <a:rPr lang="es-MX" b="0" i="1" smtClean="0">
                        <a:latin typeface="Cambria Math" panose="02040503050406030204" pitchFamily="18" charset="0"/>
                      </a:rPr>
                      <m:t>𝑇</m:t>
                    </m:r>
                    <m:r>
                      <a:rPr lang="es-MX" b="0" i="1" smtClean="0">
                        <a:latin typeface="Cambria Math" panose="02040503050406030204" pitchFamily="18" charset="0"/>
                      </a:rPr>
                      <m:t>)</m:t>
                    </m:r>
                  </m:oMath>
                </a14:m>
                <a:r>
                  <a:rPr lang="es-MX" dirty="0"/>
                  <a:t> se define como la tasa strike </a:t>
                </a:r>
                <a14:m>
                  <m:oMath xmlns:m="http://schemas.openxmlformats.org/officeDocument/2006/math">
                    <m:r>
                      <a:rPr lang="es-MX" b="0" i="1" smtClean="0">
                        <a:latin typeface="Cambria Math" panose="02040503050406030204" pitchFamily="18" charset="0"/>
                      </a:rPr>
                      <m:t>𝐾</m:t>
                    </m:r>
                  </m:oMath>
                </a14:m>
                <a:r>
                  <a:rPr lang="es-MX" dirty="0"/>
                  <a:t> tal que </a:t>
                </a:r>
                <a14:m>
                  <m:oMath xmlns:m="http://schemas.openxmlformats.org/officeDocument/2006/math">
                    <m:r>
                      <a:rPr lang="es-MX" b="0" i="1" smtClean="0">
                        <a:latin typeface="Cambria Math" panose="02040503050406030204" pitchFamily="18" charset="0"/>
                      </a:rPr>
                      <m:t>𝑉</m:t>
                    </m:r>
                    <m:d>
                      <m:dPr>
                        <m:ctrlPr>
                          <a:rPr lang="es-MX" b="0" i="1" smtClean="0">
                            <a:latin typeface="Cambria Math" panose="02040503050406030204" pitchFamily="18" charset="0"/>
                          </a:rPr>
                        </m:ctrlPr>
                      </m:dPr>
                      <m:e>
                        <m:sSub>
                          <m:sSubPr>
                            <m:ctrlPr>
                              <a:rPr lang="es-MX" b="0" i="1" smtClean="0">
                                <a:latin typeface="Cambria Math" panose="02040503050406030204" pitchFamily="18" charset="0"/>
                              </a:rPr>
                            </m:ctrlPr>
                          </m:sSubPr>
                          <m:e>
                            <m:r>
                              <a:rPr lang="es-MX" b="0" i="1" smtClean="0">
                                <a:latin typeface="Cambria Math" panose="02040503050406030204" pitchFamily="18" charset="0"/>
                              </a:rPr>
                              <m:t>𝑇</m:t>
                            </m:r>
                          </m:e>
                          <m:sub>
                            <m:r>
                              <a:rPr lang="es-MX" b="0" i="1" smtClean="0">
                                <a:latin typeface="Cambria Math" panose="02040503050406030204" pitchFamily="18" charset="0"/>
                              </a:rPr>
                              <m:t>0</m:t>
                            </m:r>
                          </m:sub>
                        </m:sSub>
                      </m:e>
                    </m:d>
                    <m:r>
                      <a:rPr lang="es-MX" b="0" i="1" smtClean="0">
                        <a:latin typeface="Cambria Math" panose="02040503050406030204" pitchFamily="18" charset="0"/>
                      </a:rPr>
                      <m:t>=0</m:t>
                    </m:r>
                  </m:oMath>
                </a14:m>
                <a:r>
                  <a:rPr lang="es-MX" dirty="0"/>
                  <a:t>, por lo que:</a:t>
                </a:r>
              </a:p>
              <a:p>
                <a:pPr marL="0" indent="0">
                  <a:buNone/>
                </a:pPr>
                <a:endParaRPr lang="es-MX" dirty="0"/>
              </a:p>
              <a:p>
                <a:pPr marL="0" indent="0">
                  <a:buNone/>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𝑆</m:t>
                      </m:r>
                      <m:d>
                        <m:dPr>
                          <m:ctrlPr>
                            <a:rPr lang="es-MX" b="0" i="1" smtClean="0">
                              <a:latin typeface="Cambria Math" panose="02040503050406030204" pitchFamily="18" charset="0"/>
                            </a:rPr>
                          </m:ctrlPr>
                        </m:dPr>
                        <m:e>
                          <m:sSub>
                            <m:sSubPr>
                              <m:ctrlPr>
                                <a:rPr lang="es-MX" b="0" i="1" smtClean="0">
                                  <a:latin typeface="Cambria Math" panose="02040503050406030204" pitchFamily="18" charset="0"/>
                                </a:rPr>
                              </m:ctrlPr>
                            </m:sSubPr>
                            <m:e>
                              <m:r>
                                <a:rPr lang="es-MX" b="0" i="1" smtClean="0">
                                  <a:latin typeface="Cambria Math" panose="02040503050406030204" pitchFamily="18" charset="0"/>
                                </a:rPr>
                                <m:t>𝑇</m:t>
                              </m:r>
                            </m:e>
                            <m:sub>
                              <m:r>
                                <a:rPr lang="es-MX" b="0" i="1" smtClean="0">
                                  <a:latin typeface="Cambria Math" panose="02040503050406030204" pitchFamily="18" charset="0"/>
                                </a:rPr>
                                <m:t>0</m:t>
                              </m:r>
                            </m:sub>
                          </m:sSub>
                          <m:r>
                            <a:rPr lang="es-MX" b="0" i="1" smtClean="0">
                              <a:latin typeface="Cambria Math" panose="02040503050406030204" pitchFamily="18" charset="0"/>
                            </a:rPr>
                            <m:t>, </m:t>
                          </m:r>
                          <m:r>
                            <a:rPr lang="es-MX" b="0" i="1" smtClean="0">
                              <a:latin typeface="Cambria Math" panose="02040503050406030204" pitchFamily="18" charset="0"/>
                            </a:rPr>
                            <m:t>𝑇</m:t>
                          </m:r>
                        </m:e>
                      </m:d>
                      <m:r>
                        <a:rPr lang="es-MX" b="0" i="1" smtClean="0">
                          <a:latin typeface="Cambria Math" panose="02040503050406030204" pitchFamily="18" charset="0"/>
                        </a:rPr>
                        <m:t>= </m:t>
                      </m:r>
                      <m:f>
                        <m:fPr>
                          <m:ctrlPr>
                            <a:rPr lang="es-MX" b="0" i="1" smtClean="0">
                              <a:latin typeface="Cambria Math" panose="02040503050406030204" pitchFamily="18" charset="0"/>
                            </a:rPr>
                          </m:ctrlPr>
                        </m:fPr>
                        <m:num>
                          <m:nary>
                            <m:naryPr>
                              <m:chr m:val="∑"/>
                              <m:ctrlPr>
                                <a:rPr lang="es-MX" i="1">
                                  <a:latin typeface="Cambria Math" panose="02040503050406030204" pitchFamily="18" charset="0"/>
                                </a:rPr>
                              </m:ctrlPr>
                            </m:naryPr>
                            <m:sub>
                              <m:r>
                                <m:rPr>
                                  <m:brk m:alnAt="23"/>
                                </m:rPr>
                                <a:rPr lang="es-MX" i="1">
                                  <a:latin typeface="Cambria Math" panose="02040503050406030204" pitchFamily="18" charset="0"/>
                                </a:rPr>
                                <m:t>𝑗</m:t>
                              </m:r>
                              <m:r>
                                <a:rPr lang="es-MX" i="1">
                                  <a:latin typeface="Cambria Math" panose="02040503050406030204" pitchFamily="18" charset="0"/>
                                </a:rPr>
                                <m:t>=1</m:t>
                              </m:r>
                            </m:sub>
                            <m:sup>
                              <m:r>
                                <a:rPr lang="es-MX" i="1">
                                  <a:latin typeface="Cambria Math" panose="02040503050406030204" pitchFamily="18" charset="0"/>
                                </a:rPr>
                                <m:t>𝑗</m:t>
                              </m:r>
                              <m:r>
                                <a:rPr lang="es-MX" i="1">
                                  <a:latin typeface="Cambria Math" panose="02040503050406030204" pitchFamily="18" charset="0"/>
                                </a:rPr>
                                <m:t>=</m:t>
                              </m:r>
                              <m:r>
                                <a:rPr lang="es-MX" i="1">
                                  <a:latin typeface="Cambria Math" panose="02040503050406030204" pitchFamily="18" charset="0"/>
                                </a:rPr>
                                <m:t>𝑛</m:t>
                              </m:r>
                            </m:sup>
                            <m:e>
                              <m:r>
                                <a:rPr lang="es-MX" i="1">
                                  <a:latin typeface="Cambria Math" panose="02040503050406030204" pitchFamily="18" charset="0"/>
                                </a:rPr>
                                <m:t>𝜏</m:t>
                              </m:r>
                              <m:d>
                                <m:dPr>
                                  <m:ctrlPr>
                                    <a:rPr lang="es-MX" i="1">
                                      <a:latin typeface="Cambria Math" panose="02040503050406030204" pitchFamily="18" charset="0"/>
                                    </a:rPr>
                                  </m:ctrlPr>
                                </m:dPr>
                                <m:e>
                                  <m:sSubSup>
                                    <m:sSubSupPr>
                                      <m:ctrlPr>
                                        <a:rPr lang="es-MX" i="1">
                                          <a:latin typeface="Cambria Math" panose="02040503050406030204" pitchFamily="18" charset="0"/>
                                        </a:rPr>
                                      </m:ctrlPr>
                                    </m:sSubSupPr>
                                    <m:e>
                                      <m:r>
                                        <a:rPr lang="es-MX" i="1">
                                          <a:latin typeface="Cambria Math" panose="02040503050406030204" pitchFamily="18" charset="0"/>
                                        </a:rPr>
                                        <m:t>𝑇</m:t>
                                      </m:r>
                                    </m:e>
                                    <m:sub>
                                      <m:r>
                                        <a:rPr lang="es-MX" i="1">
                                          <a:latin typeface="Cambria Math" panose="02040503050406030204" pitchFamily="18" charset="0"/>
                                        </a:rPr>
                                        <m:t>𝑗</m:t>
                                      </m:r>
                                      <m:r>
                                        <a:rPr lang="es-MX" i="1">
                                          <a:latin typeface="Cambria Math" panose="02040503050406030204" pitchFamily="18" charset="0"/>
                                        </a:rPr>
                                        <m:t>−1</m:t>
                                      </m:r>
                                    </m:sub>
                                    <m:sup>
                                      <m:r>
                                        <a:rPr lang="es-MX" i="1">
                                          <a:latin typeface="Cambria Math" panose="02040503050406030204" pitchFamily="18" charset="0"/>
                                        </a:rPr>
                                        <m:t>𝑓𝑙</m:t>
                                      </m:r>
                                    </m:sup>
                                  </m:sSubSup>
                                  <m:r>
                                    <a:rPr lang="es-MX" i="1">
                                      <a:latin typeface="Cambria Math" panose="02040503050406030204" pitchFamily="18" charset="0"/>
                                    </a:rPr>
                                    <m:t>,</m:t>
                                  </m:r>
                                  <m:sSubSup>
                                    <m:sSubSupPr>
                                      <m:ctrlPr>
                                        <a:rPr lang="es-MX" i="1">
                                          <a:latin typeface="Cambria Math" panose="02040503050406030204" pitchFamily="18" charset="0"/>
                                        </a:rPr>
                                      </m:ctrlPr>
                                    </m:sSubSupPr>
                                    <m:e>
                                      <m:r>
                                        <a:rPr lang="es-MX" i="1">
                                          <a:latin typeface="Cambria Math" panose="02040503050406030204" pitchFamily="18" charset="0"/>
                                        </a:rPr>
                                        <m:t>𝑇</m:t>
                                      </m:r>
                                    </m:e>
                                    <m:sub>
                                      <m:r>
                                        <a:rPr lang="es-MX" i="1">
                                          <a:latin typeface="Cambria Math" panose="02040503050406030204" pitchFamily="18" charset="0"/>
                                        </a:rPr>
                                        <m:t>𝑗</m:t>
                                      </m:r>
                                    </m:sub>
                                    <m:sup>
                                      <m:r>
                                        <a:rPr lang="es-MX" i="1">
                                          <a:latin typeface="Cambria Math" panose="02040503050406030204" pitchFamily="18" charset="0"/>
                                        </a:rPr>
                                        <m:t>𝑓𝑙</m:t>
                                      </m:r>
                                    </m:sup>
                                  </m:sSubSup>
                                </m:e>
                              </m:d>
                              <m:sSub>
                                <m:sSubPr>
                                  <m:ctrlPr>
                                    <a:rPr lang="es-MX" i="1">
                                      <a:latin typeface="Cambria Math" panose="02040503050406030204" pitchFamily="18" charset="0"/>
                                    </a:rPr>
                                  </m:ctrlPr>
                                </m:sSubPr>
                                <m:e>
                                  <m:r>
                                    <a:rPr lang="es-MX" i="1">
                                      <a:latin typeface="Cambria Math" panose="02040503050406030204" pitchFamily="18" charset="0"/>
                                    </a:rPr>
                                    <m:t>𝑃</m:t>
                                  </m:r>
                                </m:e>
                                <m:sub>
                                  <m:r>
                                    <a:rPr lang="es-MX" i="1">
                                      <a:latin typeface="Cambria Math" panose="02040503050406030204" pitchFamily="18" charset="0"/>
                                    </a:rPr>
                                    <m:t>𝑐</m:t>
                                  </m:r>
                                </m:sub>
                              </m:sSub>
                              <m:r>
                                <a:rPr lang="es-MX" i="1">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𝑇</m:t>
                                  </m:r>
                                </m:e>
                                <m:sub>
                                  <m:r>
                                    <a:rPr lang="es-MX" i="1">
                                      <a:latin typeface="Cambria Math" panose="02040503050406030204" pitchFamily="18" charset="0"/>
                                    </a:rPr>
                                    <m:t>0</m:t>
                                  </m:r>
                                </m:sub>
                              </m:sSub>
                            </m:e>
                          </m:nary>
                          <m:r>
                            <a:rPr lang="es-MX" i="1">
                              <a:latin typeface="Cambria Math" panose="02040503050406030204" pitchFamily="18" charset="0"/>
                            </a:rPr>
                            <m:t>,</m:t>
                          </m:r>
                          <m:sSubSup>
                            <m:sSubSupPr>
                              <m:ctrlPr>
                                <a:rPr lang="es-MX" i="1">
                                  <a:latin typeface="Cambria Math" panose="02040503050406030204" pitchFamily="18" charset="0"/>
                                </a:rPr>
                              </m:ctrlPr>
                            </m:sSubSupPr>
                            <m:e>
                              <m:r>
                                <a:rPr lang="es-MX" i="1">
                                  <a:latin typeface="Cambria Math" panose="02040503050406030204" pitchFamily="18" charset="0"/>
                                </a:rPr>
                                <m:t>𝑇</m:t>
                              </m:r>
                            </m:e>
                            <m:sub>
                              <m:r>
                                <a:rPr lang="es-MX" i="1">
                                  <a:latin typeface="Cambria Math" panose="02040503050406030204" pitchFamily="18" charset="0"/>
                                </a:rPr>
                                <m:t>𝑗</m:t>
                              </m:r>
                            </m:sub>
                            <m:sup>
                              <m:r>
                                <a:rPr lang="es-MX" i="1">
                                  <a:latin typeface="Cambria Math" panose="02040503050406030204" pitchFamily="18" charset="0"/>
                                </a:rPr>
                                <m:t>𝑓𝑙</m:t>
                              </m:r>
                            </m:sup>
                          </m:sSubSup>
                          <m:r>
                            <a:rPr lang="es-MX" i="1">
                              <a:latin typeface="Cambria Math" panose="02040503050406030204" pitchFamily="18" charset="0"/>
                            </a:rPr>
                            <m:t>)</m:t>
                          </m:r>
                          <m:r>
                            <a:rPr lang="es-MX" i="1">
                              <a:latin typeface="Cambria Math" panose="02040503050406030204" pitchFamily="18" charset="0"/>
                            </a:rPr>
                            <m:t>𝐹</m:t>
                          </m:r>
                          <m:r>
                            <a:rPr lang="es-MX" i="1">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𝑇</m:t>
                              </m:r>
                            </m:e>
                            <m:sub>
                              <m:r>
                                <a:rPr lang="es-MX" i="1">
                                  <a:latin typeface="Cambria Math" panose="02040503050406030204" pitchFamily="18" charset="0"/>
                                </a:rPr>
                                <m:t>0</m:t>
                              </m:r>
                            </m:sub>
                          </m:sSub>
                          <m:r>
                            <a:rPr lang="es-MX" i="1">
                              <a:latin typeface="Cambria Math" panose="02040503050406030204" pitchFamily="18" charset="0"/>
                            </a:rPr>
                            <m:t>,</m:t>
                          </m:r>
                          <m:sSubSup>
                            <m:sSubSupPr>
                              <m:ctrlPr>
                                <a:rPr lang="es-MX" i="1">
                                  <a:latin typeface="Cambria Math" panose="02040503050406030204" pitchFamily="18" charset="0"/>
                                </a:rPr>
                              </m:ctrlPr>
                            </m:sSubSupPr>
                            <m:e>
                              <m:r>
                                <a:rPr lang="es-MX" i="1">
                                  <a:latin typeface="Cambria Math" panose="02040503050406030204" pitchFamily="18" charset="0"/>
                                </a:rPr>
                                <m:t>𝑇</m:t>
                              </m:r>
                            </m:e>
                            <m:sub>
                              <m:r>
                                <a:rPr lang="es-MX" i="1">
                                  <a:latin typeface="Cambria Math" panose="02040503050406030204" pitchFamily="18" charset="0"/>
                                </a:rPr>
                                <m:t>𝑗</m:t>
                              </m:r>
                              <m:r>
                                <a:rPr lang="es-MX" i="1">
                                  <a:latin typeface="Cambria Math" panose="02040503050406030204" pitchFamily="18" charset="0"/>
                                </a:rPr>
                                <m:t>−1</m:t>
                              </m:r>
                            </m:sub>
                            <m:sup>
                              <m:r>
                                <a:rPr lang="es-MX" i="1">
                                  <a:latin typeface="Cambria Math" panose="02040503050406030204" pitchFamily="18" charset="0"/>
                                </a:rPr>
                                <m:t>𝑓𝑙</m:t>
                              </m:r>
                            </m:sup>
                          </m:sSubSup>
                          <m:r>
                            <a:rPr lang="es-MX" i="1">
                              <a:latin typeface="Cambria Math" panose="02040503050406030204" pitchFamily="18" charset="0"/>
                            </a:rPr>
                            <m:t>,</m:t>
                          </m:r>
                          <m:sSubSup>
                            <m:sSubSupPr>
                              <m:ctrlPr>
                                <a:rPr lang="es-MX" i="1">
                                  <a:latin typeface="Cambria Math" panose="02040503050406030204" pitchFamily="18" charset="0"/>
                                </a:rPr>
                              </m:ctrlPr>
                            </m:sSubSupPr>
                            <m:e>
                              <m:r>
                                <a:rPr lang="es-MX" i="1">
                                  <a:latin typeface="Cambria Math" panose="02040503050406030204" pitchFamily="18" charset="0"/>
                                </a:rPr>
                                <m:t>𝑇</m:t>
                              </m:r>
                            </m:e>
                            <m:sub>
                              <m:r>
                                <a:rPr lang="es-MX" i="1">
                                  <a:latin typeface="Cambria Math" panose="02040503050406030204" pitchFamily="18" charset="0"/>
                                </a:rPr>
                                <m:t>𝑗</m:t>
                              </m:r>
                            </m:sub>
                            <m:sup>
                              <m:r>
                                <a:rPr lang="es-MX" i="1">
                                  <a:latin typeface="Cambria Math" panose="02040503050406030204" pitchFamily="18" charset="0"/>
                                </a:rPr>
                                <m:t>𝑓𝑙</m:t>
                              </m:r>
                            </m:sup>
                          </m:sSubSup>
                          <m:r>
                            <a:rPr lang="es-MX" i="1">
                              <a:latin typeface="Cambria Math" panose="02040503050406030204" pitchFamily="18" charset="0"/>
                            </a:rPr>
                            <m:t>)</m:t>
                          </m:r>
                        </m:num>
                        <m:den>
                          <m:nary>
                            <m:naryPr>
                              <m:chr m:val="∑"/>
                              <m:ctrlPr>
                                <a:rPr lang="es-MX" i="1">
                                  <a:latin typeface="Cambria Math" panose="02040503050406030204" pitchFamily="18" charset="0"/>
                                </a:rPr>
                              </m:ctrlPr>
                            </m:naryPr>
                            <m:sub>
                              <m:r>
                                <m:rPr>
                                  <m:brk m:alnAt="23"/>
                                </m:rPr>
                                <a:rPr lang="es-MX" i="1">
                                  <a:latin typeface="Cambria Math" panose="02040503050406030204" pitchFamily="18" charset="0"/>
                                </a:rPr>
                                <m:t>𝑖</m:t>
                              </m:r>
                              <m:r>
                                <a:rPr lang="es-MX" i="1">
                                  <a:latin typeface="Cambria Math" panose="02040503050406030204" pitchFamily="18" charset="0"/>
                                </a:rPr>
                                <m:t>=1</m:t>
                              </m:r>
                            </m:sub>
                            <m:sup>
                              <m:r>
                                <a:rPr lang="es-MX" i="1">
                                  <a:latin typeface="Cambria Math" panose="02040503050406030204" pitchFamily="18" charset="0"/>
                                </a:rPr>
                                <m:t>𝑛</m:t>
                              </m:r>
                            </m:sup>
                            <m:e>
                              <m:r>
                                <a:rPr lang="es-MX" i="1">
                                  <a:latin typeface="Cambria Math" panose="02040503050406030204" pitchFamily="18" charset="0"/>
                                </a:rPr>
                                <m:t>𝜏</m:t>
                              </m:r>
                              <m:d>
                                <m:dPr>
                                  <m:ctrlPr>
                                    <a:rPr lang="es-MX" i="1">
                                      <a:latin typeface="Cambria Math" panose="02040503050406030204" pitchFamily="18" charset="0"/>
                                    </a:rPr>
                                  </m:ctrlPr>
                                </m:dPr>
                                <m:e>
                                  <m:sSubSup>
                                    <m:sSubSupPr>
                                      <m:ctrlPr>
                                        <a:rPr lang="es-MX" i="1">
                                          <a:latin typeface="Cambria Math" panose="02040503050406030204" pitchFamily="18" charset="0"/>
                                        </a:rPr>
                                      </m:ctrlPr>
                                    </m:sSubSupPr>
                                    <m:e>
                                      <m:r>
                                        <a:rPr lang="es-MX" i="1">
                                          <a:latin typeface="Cambria Math" panose="02040503050406030204" pitchFamily="18" charset="0"/>
                                        </a:rPr>
                                        <m:t>𝑇</m:t>
                                      </m:r>
                                    </m:e>
                                    <m:sub>
                                      <m:r>
                                        <a:rPr lang="es-MX" i="1">
                                          <a:latin typeface="Cambria Math" panose="02040503050406030204" pitchFamily="18" charset="0"/>
                                        </a:rPr>
                                        <m:t>𝑗</m:t>
                                      </m:r>
                                      <m:r>
                                        <a:rPr lang="es-MX" i="1">
                                          <a:latin typeface="Cambria Math" panose="02040503050406030204" pitchFamily="18" charset="0"/>
                                        </a:rPr>
                                        <m:t>−1</m:t>
                                      </m:r>
                                    </m:sub>
                                    <m:sup>
                                      <m:r>
                                        <a:rPr lang="es-MX" i="1">
                                          <a:latin typeface="Cambria Math" panose="02040503050406030204" pitchFamily="18" charset="0"/>
                                        </a:rPr>
                                        <m:t>𝑓𝑙</m:t>
                                      </m:r>
                                    </m:sup>
                                  </m:sSubSup>
                                  <m:r>
                                    <a:rPr lang="es-MX" i="1">
                                      <a:latin typeface="Cambria Math" panose="02040503050406030204" pitchFamily="18" charset="0"/>
                                    </a:rPr>
                                    <m:t>,</m:t>
                                  </m:r>
                                  <m:sSubSup>
                                    <m:sSubSupPr>
                                      <m:ctrlPr>
                                        <a:rPr lang="es-MX" i="1">
                                          <a:latin typeface="Cambria Math" panose="02040503050406030204" pitchFamily="18" charset="0"/>
                                        </a:rPr>
                                      </m:ctrlPr>
                                    </m:sSubSupPr>
                                    <m:e>
                                      <m:r>
                                        <a:rPr lang="es-MX" i="1">
                                          <a:latin typeface="Cambria Math" panose="02040503050406030204" pitchFamily="18" charset="0"/>
                                        </a:rPr>
                                        <m:t>𝑇</m:t>
                                      </m:r>
                                    </m:e>
                                    <m:sub>
                                      <m:r>
                                        <a:rPr lang="es-MX" i="1">
                                          <a:latin typeface="Cambria Math" panose="02040503050406030204" pitchFamily="18" charset="0"/>
                                        </a:rPr>
                                        <m:t>𝑗</m:t>
                                      </m:r>
                                    </m:sub>
                                    <m:sup>
                                      <m:r>
                                        <a:rPr lang="es-MX" i="1">
                                          <a:latin typeface="Cambria Math" panose="02040503050406030204" pitchFamily="18" charset="0"/>
                                        </a:rPr>
                                        <m:t>𝑓𝑙</m:t>
                                      </m:r>
                                    </m:sup>
                                  </m:sSubSup>
                                </m:e>
                              </m:d>
                              <m:sSub>
                                <m:sSubPr>
                                  <m:ctrlPr>
                                    <a:rPr lang="es-MX" i="1">
                                      <a:latin typeface="Cambria Math" panose="02040503050406030204" pitchFamily="18" charset="0"/>
                                    </a:rPr>
                                  </m:ctrlPr>
                                </m:sSubPr>
                                <m:e>
                                  <m:r>
                                    <a:rPr lang="es-MX" i="1">
                                      <a:latin typeface="Cambria Math" panose="02040503050406030204" pitchFamily="18" charset="0"/>
                                    </a:rPr>
                                    <m:t>𝑃</m:t>
                                  </m:r>
                                </m:e>
                                <m:sub>
                                  <m:r>
                                    <a:rPr lang="es-MX" i="1">
                                      <a:latin typeface="Cambria Math" panose="02040503050406030204" pitchFamily="18" charset="0"/>
                                    </a:rPr>
                                    <m:t>𝑐</m:t>
                                  </m:r>
                                </m:sub>
                              </m:sSub>
                              <m:r>
                                <a:rPr lang="es-MX" i="1">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𝑇</m:t>
                                  </m:r>
                                </m:e>
                                <m:sub>
                                  <m:r>
                                    <a:rPr lang="es-MX" i="1">
                                      <a:latin typeface="Cambria Math" panose="02040503050406030204" pitchFamily="18" charset="0"/>
                                    </a:rPr>
                                    <m:t>0</m:t>
                                  </m:r>
                                </m:sub>
                              </m:sSub>
                              <m:r>
                                <a:rPr lang="es-MX" i="1">
                                  <a:latin typeface="Cambria Math" panose="02040503050406030204" pitchFamily="18" charset="0"/>
                                </a:rPr>
                                <m:t>, </m:t>
                              </m:r>
                              <m:sSubSup>
                                <m:sSubSupPr>
                                  <m:ctrlPr>
                                    <a:rPr lang="es-MX" i="1">
                                      <a:latin typeface="Cambria Math" panose="02040503050406030204" pitchFamily="18" charset="0"/>
                                    </a:rPr>
                                  </m:ctrlPr>
                                </m:sSubSupPr>
                                <m:e>
                                  <m:r>
                                    <a:rPr lang="es-MX" i="1">
                                      <a:latin typeface="Cambria Math" panose="02040503050406030204" pitchFamily="18" charset="0"/>
                                    </a:rPr>
                                    <m:t>𝑇</m:t>
                                  </m:r>
                                </m:e>
                                <m:sub>
                                  <m:r>
                                    <a:rPr lang="es-MX" i="1">
                                      <a:latin typeface="Cambria Math" panose="02040503050406030204" pitchFamily="18" charset="0"/>
                                    </a:rPr>
                                    <m:t>𝑖</m:t>
                                  </m:r>
                                </m:sub>
                                <m:sup>
                                  <m:r>
                                    <a:rPr lang="es-MX" i="1">
                                      <a:latin typeface="Cambria Math" panose="02040503050406030204" pitchFamily="18" charset="0"/>
                                    </a:rPr>
                                    <m:t>𝑓𝑥</m:t>
                                  </m:r>
                                </m:sup>
                              </m:sSubSup>
                            </m:e>
                          </m:nary>
                          <m:r>
                            <a:rPr lang="es-MX" i="1">
                              <a:latin typeface="Cambria Math" panose="02040503050406030204" pitchFamily="18" charset="0"/>
                            </a:rPr>
                            <m:t>)</m:t>
                          </m:r>
                          <m:r>
                            <m:rPr>
                              <m:nor/>
                            </m:rPr>
                            <a:rPr lang="es-MX" dirty="0"/>
                            <m:t> </m:t>
                          </m:r>
                        </m:den>
                      </m:f>
                    </m:oMath>
                  </m:oMathPara>
                </a14:m>
                <a:endParaRPr lang="es-MX" dirty="0"/>
              </a:p>
              <a:p>
                <a:pPr marL="0" indent="0">
                  <a:buNone/>
                </a:pPr>
                <a:endParaRPr lang="es-MX" dirty="0"/>
              </a:p>
              <a:p>
                <a:pPr marL="0" indent="0">
                  <a:buNone/>
                </a:pPr>
                <a:r>
                  <a:rPr lang="es-MX" dirty="0"/>
                  <a:t>De la fórmula anterior, si queremos obtener los factores de descuento implícitos en la tasa swap, tenemos que resolver un sistema de ecuaciones no lineales. Si asumimos un esquema unicurva (como OIS) la ecuación se simplifica y nos queda lo siguiente:</a:t>
                </a:r>
              </a:p>
              <a:p>
                <a:pPr marL="0" indent="0">
                  <a:buNone/>
                </a:pPr>
                <a:endParaRPr lang="es-MX" dirty="0"/>
              </a:p>
              <a:p>
                <a:pPr marL="0" indent="0">
                  <a:buNone/>
                </a:pPr>
                <a14:m>
                  <m:oMathPara xmlns:m="http://schemas.openxmlformats.org/officeDocument/2006/math">
                    <m:oMathParaPr>
                      <m:jc m:val="centerGroup"/>
                    </m:oMathParaPr>
                    <m:oMath xmlns:m="http://schemas.openxmlformats.org/officeDocument/2006/math">
                      <m:r>
                        <a:rPr lang="es-MX" i="1">
                          <a:latin typeface="Cambria Math" panose="02040503050406030204" pitchFamily="18" charset="0"/>
                        </a:rPr>
                        <m:t>𝑆</m:t>
                      </m:r>
                      <m:d>
                        <m:dPr>
                          <m:ctrlPr>
                            <a:rPr lang="es-MX" i="1">
                              <a:latin typeface="Cambria Math" panose="02040503050406030204" pitchFamily="18" charset="0"/>
                            </a:rPr>
                          </m:ctrlPr>
                        </m:dPr>
                        <m:e>
                          <m:sSub>
                            <m:sSubPr>
                              <m:ctrlPr>
                                <a:rPr lang="es-MX" i="1">
                                  <a:latin typeface="Cambria Math" panose="02040503050406030204" pitchFamily="18" charset="0"/>
                                </a:rPr>
                              </m:ctrlPr>
                            </m:sSubPr>
                            <m:e>
                              <m:r>
                                <a:rPr lang="es-MX" i="1">
                                  <a:latin typeface="Cambria Math" panose="02040503050406030204" pitchFamily="18" charset="0"/>
                                </a:rPr>
                                <m:t>𝑇</m:t>
                              </m:r>
                            </m:e>
                            <m:sub>
                              <m:r>
                                <a:rPr lang="es-MX" i="1">
                                  <a:latin typeface="Cambria Math" panose="02040503050406030204" pitchFamily="18" charset="0"/>
                                </a:rPr>
                                <m:t>0</m:t>
                              </m:r>
                            </m:sub>
                          </m:sSub>
                          <m:r>
                            <a:rPr lang="es-MX" i="1">
                              <a:latin typeface="Cambria Math" panose="02040503050406030204" pitchFamily="18" charset="0"/>
                            </a:rPr>
                            <m:t>, </m:t>
                          </m:r>
                          <m:r>
                            <a:rPr lang="es-MX" i="1">
                              <a:latin typeface="Cambria Math" panose="02040503050406030204" pitchFamily="18" charset="0"/>
                            </a:rPr>
                            <m:t>𝑇</m:t>
                          </m:r>
                        </m:e>
                      </m:d>
                      <m:r>
                        <a:rPr lang="es-MX" i="1">
                          <a:latin typeface="Cambria Math" panose="02040503050406030204" pitchFamily="18" charset="0"/>
                        </a:rPr>
                        <m:t>= </m:t>
                      </m:r>
                      <m:f>
                        <m:fPr>
                          <m:ctrlPr>
                            <a:rPr lang="es-MX" i="1">
                              <a:latin typeface="Cambria Math" panose="02040503050406030204" pitchFamily="18" charset="0"/>
                            </a:rPr>
                          </m:ctrlPr>
                        </m:fPr>
                        <m:num>
                          <m:r>
                            <a:rPr lang="es-MX" b="0" i="1" smtClean="0">
                              <a:latin typeface="Cambria Math" panose="02040503050406030204" pitchFamily="18" charset="0"/>
                            </a:rPr>
                            <m:t>1−</m:t>
                          </m:r>
                          <m:r>
                            <a:rPr lang="es-MX" b="0" i="1" smtClean="0">
                              <a:latin typeface="Cambria Math" panose="02040503050406030204" pitchFamily="18" charset="0"/>
                            </a:rPr>
                            <m:t>𝑃</m:t>
                          </m:r>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𝑇</m:t>
                              </m:r>
                            </m:e>
                            <m:sub>
                              <m:r>
                                <a:rPr lang="es-MX" b="0" i="1" smtClean="0">
                                  <a:latin typeface="Cambria Math" panose="02040503050406030204" pitchFamily="18" charset="0"/>
                                </a:rPr>
                                <m:t>0</m:t>
                              </m:r>
                            </m:sub>
                          </m:sSub>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𝑇</m:t>
                              </m:r>
                            </m:e>
                            <m:sub>
                              <m:r>
                                <a:rPr lang="es-MX" b="0" i="1" smtClean="0">
                                  <a:latin typeface="Cambria Math" panose="02040503050406030204" pitchFamily="18" charset="0"/>
                                </a:rPr>
                                <m:t>𝑛</m:t>
                              </m:r>
                            </m:sub>
                          </m:sSub>
                          <m:r>
                            <a:rPr lang="es-MX" b="0" i="1" smtClean="0">
                              <a:latin typeface="Cambria Math" panose="02040503050406030204" pitchFamily="18" charset="0"/>
                            </a:rPr>
                            <m:t>)</m:t>
                          </m:r>
                        </m:num>
                        <m:den>
                          <m:nary>
                            <m:naryPr>
                              <m:chr m:val="∑"/>
                              <m:ctrlPr>
                                <a:rPr lang="es-MX" i="1">
                                  <a:latin typeface="Cambria Math" panose="02040503050406030204" pitchFamily="18" charset="0"/>
                                </a:rPr>
                              </m:ctrlPr>
                            </m:naryPr>
                            <m:sub>
                              <m:r>
                                <m:rPr>
                                  <m:brk m:alnAt="23"/>
                                </m:rPr>
                                <a:rPr lang="es-MX" i="1">
                                  <a:latin typeface="Cambria Math" panose="02040503050406030204" pitchFamily="18" charset="0"/>
                                </a:rPr>
                                <m:t>𝑖</m:t>
                              </m:r>
                              <m:r>
                                <a:rPr lang="es-MX" i="1">
                                  <a:latin typeface="Cambria Math" panose="02040503050406030204" pitchFamily="18" charset="0"/>
                                </a:rPr>
                                <m:t>=1</m:t>
                              </m:r>
                            </m:sub>
                            <m:sup>
                              <m:r>
                                <a:rPr lang="es-MX" i="1">
                                  <a:latin typeface="Cambria Math" panose="02040503050406030204" pitchFamily="18" charset="0"/>
                                </a:rPr>
                                <m:t>𝑛</m:t>
                              </m:r>
                            </m:sup>
                            <m:e>
                              <m:r>
                                <a:rPr lang="es-MX" i="1">
                                  <a:latin typeface="Cambria Math" panose="02040503050406030204" pitchFamily="18" charset="0"/>
                                </a:rPr>
                                <m:t>𝜏</m:t>
                              </m:r>
                              <m:d>
                                <m:dPr>
                                  <m:ctrlPr>
                                    <a:rPr lang="es-MX" i="1">
                                      <a:latin typeface="Cambria Math" panose="02040503050406030204" pitchFamily="18" charset="0"/>
                                    </a:rPr>
                                  </m:ctrlPr>
                                </m:dPr>
                                <m:e>
                                  <m:sSubSup>
                                    <m:sSubSupPr>
                                      <m:ctrlPr>
                                        <a:rPr lang="es-MX" i="1">
                                          <a:latin typeface="Cambria Math" panose="02040503050406030204" pitchFamily="18" charset="0"/>
                                        </a:rPr>
                                      </m:ctrlPr>
                                    </m:sSubSupPr>
                                    <m:e>
                                      <m:r>
                                        <a:rPr lang="es-MX" i="1">
                                          <a:latin typeface="Cambria Math" panose="02040503050406030204" pitchFamily="18" charset="0"/>
                                        </a:rPr>
                                        <m:t>𝑇</m:t>
                                      </m:r>
                                    </m:e>
                                    <m:sub>
                                      <m:r>
                                        <a:rPr lang="es-MX" i="1">
                                          <a:latin typeface="Cambria Math" panose="02040503050406030204" pitchFamily="18" charset="0"/>
                                        </a:rPr>
                                        <m:t>𝑗</m:t>
                                      </m:r>
                                      <m:r>
                                        <a:rPr lang="es-MX" i="1">
                                          <a:latin typeface="Cambria Math" panose="02040503050406030204" pitchFamily="18" charset="0"/>
                                        </a:rPr>
                                        <m:t>−1</m:t>
                                      </m:r>
                                    </m:sub>
                                    <m:sup>
                                      <m:r>
                                        <a:rPr lang="es-MX" i="1">
                                          <a:latin typeface="Cambria Math" panose="02040503050406030204" pitchFamily="18" charset="0"/>
                                        </a:rPr>
                                        <m:t>𝑓𝑙</m:t>
                                      </m:r>
                                    </m:sup>
                                  </m:sSubSup>
                                  <m:r>
                                    <a:rPr lang="es-MX" i="1">
                                      <a:latin typeface="Cambria Math" panose="02040503050406030204" pitchFamily="18" charset="0"/>
                                    </a:rPr>
                                    <m:t>,</m:t>
                                  </m:r>
                                  <m:sSubSup>
                                    <m:sSubSupPr>
                                      <m:ctrlPr>
                                        <a:rPr lang="es-MX" i="1">
                                          <a:latin typeface="Cambria Math" panose="02040503050406030204" pitchFamily="18" charset="0"/>
                                        </a:rPr>
                                      </m:ctrlPr>
                                    </m:sSubSupPr>
                                    <m:e>
                                      <m:r>
                                        <a:rPr lang="es-MX" i="1">
                                          <a:latin typeface="Cambria Math" panose="02040503050406030204" pitchFamily="18" charset="0"/>
                                        </a:rPr>
                                        <m:t>𝑇</m:t>
                                      </m:r>
                                    </m:e>
                                    <m:sub>
                                      <m:r>
                                        <a:rPr lang="es-MX" i="1">
                                          <a:latin typeface="Cambria Math" panose="02040503050406030204" pitchFamily="18" charset="0"/>
                                        </a:rPr>
                                        <m:t>𝑗</m:t>
                                      </m:r>
                                    </m:sub>
                                    <m:sup>
                                      <m:r>
                                        <a:rPr lang="es-MX" i="1">
                                          <a:latin typeface="Cambria Math" panose="02040503050406030204" pitchFamily="18" charset="0"/>
                                        </a:rPr>
                                        <m:t>𝑓𝑙</m:t>
                                      </m:r>
                                    </m:sup>
                                  </m:sSubSup>
                                </m:e>
                              </m:d>
                              <m:r>
                                <a:rPr lang="es-MX" b="0" i="1" smtClean="0">
                                  <a:latin typeface="Cambria Math" panose="02040503050406030204" pitchFamily="18" charset="0"/>
                                </a:rPr>
                                <m:t>𝑃</m:t>
                              </m:r>
                              <m:r>
                                <a:rPr lang="es-MX" i="1" smtClean="0">
                                  <a:latin typeface="Cambria Math" panose="02040503050406030204" pitchFamily="18" charset="0"/>
                                </a:rPr>
                                <m:t> </m:t>
                              </m:r>
                              <m:r>
                                <a:rPr lang="es-MX" i="1">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𝑇</m:t>
                                  </m:r>
                                </m:e>
                                <m:sub>
                                  <m:r>
                                    <a:rPr lang="es-MX" i="1">
                                      <a:latin typeface="Cambria Math" panose="02040503050406030204" pitchFamily="18" charset="0"/>
                                    </a:rPr>
                                    <m:t>0</m:t>
                                  </m:r>
                                </m:sub>
                              </m:sSub>
                              <m:r>
                                <a:rPr lang="es-MX" i="1">
                                  <a:latin typeface="Cambria Math" panose="02040503050406030204" pitchFamily="18" charset="0"/>
                                </a:rPr>
                                <m:t>, </m:t>
                              </m:r>
                              <m:sSubSup>
                                <m:sSubSupPr>
                                  <m:ctrlPr>
                                    <a:rPr lang="es-MX" i="1">
                                      <a:latin typeface="Cambria Math" panose="02040503050406030204" pitchFamily="18" charset="0"/>
                                    </a:rPr>
                                  </m:ctrlPr>
                                </m:sSubSupPr>
                                <m:e>
                                  <m:r>
                                    <a:rPr lang="es-MX" i="1">
                                      <a:latin typeface="Cambria Math" panose="02040503050406030204" pitchFamily="18" charset="0"/>
                                    </a:rPr>
                                    <m:t>𝑇</m:t>
                                  </m:r>
                                </m:e>
                                <m:sub>
                                  <m:r>
                                    <a:rPr lang="es-MX" i="1">
                                      <a:latin typeface="Cambria Math" panose="02040503050406030204" pitchFamily="18" charset="0"/>
                                    </a:rPr>
                                    <m:t>𝑖</m:t>
                                  </m:r>
                                </m:sub>
                                <m:sup>
                                  <m:r>
                                    <a:rPr lang="es-MX" i="1">
                                      <a:latin typeface="Cambria Math" panose="02040503050406030204" pitchFamily="18" charset="0"/>
                                    </a:rPr>
                                    <m:t>𝑓𝑥</m:t>
                                  </m:r>
                                </m:sup>
                              </m:sSubSup>
                            </m:e>
                          </m:nary>
                          <m:r>
                            <a:rPr lang="es-MX" i="1">
                              <a:latin typeface="Cambria Math" panose="02040503050406030204" pitchFamily="18" charset="0"/>
                            </a:rPr>
                            <m:t>)</m:t>
                          </m:r>
                          <m:r>
                            <m:rPr>
                              <m:nor/>
                            </m:rPr>
                            <a:rPr lang="es-MX" dirty="0"/>
                            <m:t> </m:t>
                          </m:r>
                        </m:den>
                      </m:f>
                    </m:oMath>
                  </m:oMathPara>
                </a14:m>
                <a:endParaRPr lang="es-MX" dirty="0"/>
              </a:p>
              <a:p>
                <a:pPr marL="0" indent="0">
                  <a:buNone/>
                </a:pPr>
                <a:endParaRPr lang="es-MX" dirty="0"/>
              </a:p>
              <a:p>
                <a:pPr marL="0" indent="0">
                  <a:buNone/>
                </a:pPr>
                <a:endParaRPr lang="es-MX" dirty="0"/>
              </a:p>
            </p:txBody>
          </p:sp>
        </mc:Choice>
        <mc:Fallback xmlns="">
          <p:sp>
            <p:nvSpPr>
              <p:cNvPr id="3" name="Marcador de contenido 2">
                <a:extLst>
                  <a:ext uri="{FF2B5EF4-FFF2-40B4-BE49-F238E27FC236}">
                    <a16:creationId xmlns:a16="http://schemas.microsoft.com/office/drawing/2014/main" id="{BCAE5D3D-AF61-4877-A4BA-27DC3BCA60D5}"/>
                  </a:ext>
                </a:extLst>
              </p:cNvPr>
              <p:cNvSpPr>
                <a:spLocks noGrp="1" noRot="1" noChangeAspect="1" noMove="1" noResize="1" noEditPoints="1" noAdjustHandles="1" noChangeArrowheads="1" noChangeShapeType="1" noTextEdit="1"/>
              </p:cNvSpPr>
              <p:nvPr>
                <p:ph idx="1"/>
              </p:nvPr>
            </p:nvSpPr>
            <p:spPr>
              <a:xfrm>
                <a:off x="609600" y="620688"/>
                <a:ext cx="10972800" cy="5856312"/>
              </a:xfrm>
              <a:blipFill>
                <a:blip r:embed="rId2"/>
                <a:stretch>
                  <a:fillRect l="-722" t="-1249"/>
                </a:stretch>
              </a:blipFill>
            </p:spPr>
            <p:txBody>
              <a:bodyPr/>
              <a:lstStyle/>
              <a:p>
                <a:r>
                  <a:rPr lang="es-MX">
                    <a:noFill/>
                  </a:rPr>
                  <a:t> </a:t>
                </a:r>
              </a:p>
            </p:txBody>
          </p:sp>
        </mc:Fallback>
      </mc:AlternateContent>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06425" y="5229200"/>
            <a:ext cx="1210255" cy="1651661"/>
          </a:xfrm>
          <a:prstGeom prst="rect">
            <a:avLst/>
          </a:prstGeom>
        </p:spPr>
      </p:pic>
    </p:spTree>
    <p:extLst>
      <p:ext uri="{BB962C8B-B14F-4D97-AF65-F5344CB8AC3E}">
        <p14:creationId xmlns:p14="http://schemas.microsoft.com/office/powerpoint/2010/main" val="1042253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Tasas Interbancarias</a:t>
            </a:r>
          </a:p>
        </p:txBody>
      </p:sp>
      <p:sp>
        <p:nvSpPr>
          <p:cNvPr id="3" name="Marcador de contenido 2"/>
          <p:cNvSpPr>
            <a:spLocks noGrp="1"/>
          </p:cNvSpPr>
          <p:nvPr>
            <p:ph idx="1"/>
          </p:nvPr>
        </p:nvSpPr>
        <p:spPr>
          <a:xfrm>
            <a:off x="335360" y="1340768"/>
            <a:ext cx="11247040" cy="5400600"/>
          </a:xfrm>
        </p:spPr>
        <p:txBody>
          <a:bodyPr>
            <a:normAutofit/>
          </a:bodyPr>
          <a:lstStyle/>
          <a:p>
            <a:pPr algn="just"/>
            <a:r>
              <a:rPr lang="es-MX" b="1" dirty="0"/>
              <a:t>Índices Ibor-</a:t>
            </a:r>
            <a:r>
              <a:rPr lang="es-MX" b="1" dirty="0" err="1"/>
              <a:t>like</a:t>
            </a:r>
            <a:r>
              <a:rPr lang="es-MX" dirty="0"/>
              <a:t>. Tasas de interés en transacciones interbancarias a plazos(</a:t>
            </a:r>
            <a:r>
              <a:rPr lang="es-MX" dirty="0" err="1"/>
              <a:t>tenors</a:t>
            </a:r>
            <a:r>
              <a:rPr lang="es-MX" dirty="0"/>
              <a:t>) desde un día hasta un año.</a:t>
            </a:r>
          </a:p>
          <a:p>
            <a:pPr marL="0" indent="0" algn="just">
              <a:buNone/>
            </a:pPr>
            <a:endParaRPr lang="es-MX" dirty="0"/>
          </a:p>
          <a:p>
            <a:pPr algn="just"/>
            <a:r>
              <a:rPr lang="es-MX" dirty="0"/>
              <a:t>Calculadas como promedios de posturas de participantes de mercado interbancario, no necesariamente refieren a transacciones verdaderas.</a:t>
            </a:r>
          </a:p>
          <a:p>
            <a:endParaRPr lang="es-MX" dirty="0"/>
          </a:p>
          <a:p>
            <a:endParaRPr lang="es-MX" dirty="0"/>
          </a:p>
          <a:p>
            <a:endParaRPr lang="es-MX" dirty="0"/>
          </a:p>
          <a:p>
            <a:pPr marL="0" indent="0">
              <a:buNone/>
            </a:pPr>
            <a:r>
              <a:rPr lang="es-MX" dirty="0"/>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8063" y="3647653"/>
            <a:ext cx="5610225"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06425" y="5229200"/>
            <a:ext cx="1210255" cy="1651661"/>
          </a:xfrm>
          <a:prstGeom prst="rect">
            <a:avLst/>
          </a:prstGeom>
        </p:spPr>
      </p:pic>
    </p:spTree>
    <p:extLst>
      <p:ext uri="{BB962C8B-B14F-4D97-AF65-F5344CB8AC3E}">
        <p14:creationId xmlns:p14="http://schemas.microsoft.com/office/powerpoint/2010/main" val="3925807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Tasas Interbancarias</a:t>
            </a:r>
          </a:p>
        </p:txBody>
      </p:sp>
      <p:sp>
        <p:nvSpPr>
          <p:cNvPr id="3" name="Marcador de contenido 2"/>
          <p:cNvSpPr>
            <a:spLocks noGrp="1"/>
          </p:cNvSpPr>
          <p:nvPr>
            <p:ph idx="1"/>
          </p:nvPr>
        </p:nvSpPr>
        <p:spPr/>
        <p:txBody>
          <a:bodyPr/>
          <a:lstStyle/>
          <a:p>
            <a:r>
              <a:rPr lang="es-MX" b="1" dirty="0"/>
              <a:t>Índices Overnight</a:t>
            </a:r>
            <a:r>
              <a:rPr lang="es-MX" dirty="0"/>
              <a:t>. Tasas de interés en transacciones  interbancarias de un día. </a:t>
            </a:r>
          </a:p>
          <a:p>
            <a:pPr marL="0" indent="0">
              <a:buNone/>
            </a:pPr>
            <a:endParaRPr lang="es-MX" dirty="0"/>
          </a:p>
          <a:p>
            <a:r>
              <a:rPr lang="es-MX" dirty="0"/>
              <a:t>Calculadas como promedios ponderados de tasas en transacciones verdaderamente realizadas.</a:t>
            </a:r>
          </a:p>
          <a:p>
            <a:endParaRPr lang="es-MX" dirty="0"/>
          </a:p>
          <a:p>
            <a:endParaRPr lang="es-MX" dirty="0"/>
          </a:p>
          <a:p>
            <a:endParaRPr lang="es-MX"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25" y="3862164"/>
            <a:ext cx="5619750"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06425" y="5229200"/>
            <a:ext cx="1210255" cy="1651661"/>
          </a:xfrm>
          <a:prstGeom prst="rect">
            <a:avLst/>
          </a:prstGeom>
        </p:spPr>
      </p:pic>
    </p:spTree>
    <p:extLst>
      <p:ext uri="{BB962C8B-B14F-4D97-AF65-F5344CB8AC3E}">
        <p14:creationId xmlns:p14="http://schemas.microsoft.com/office/powerpoint/2010/main" val="4123661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000" dirty="0"/>
              <a:t>Convención para el conteo de días</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lnSpcReduction="10000"/>
              </a:bodyPr>
              <a:lstStyle/>
              <a:p>
                <a:pPr marL="0" indent="0">
                  <a:buNone/>
                </a:pPr>
                <a:r>
                  <a:rPr lang="es-MX" dirty="0"/>
                  <a:t>Dadas dos fechas </a:t>
                </a:r>
                <a14:m>
                  <m:oMath xmlns:m="http://schemas.openxmlformats.org/officeDocument/2006/math">
                    <m:r>
                      <a:rPr lang="es-MX" i="1" dirty="0" smtClean="0">
                        <a:latin typeface="Cambria Math" panose="02040503050406030204" pitchFamily="18" charset="0"/>
                      </a:rPr>
                      <m:t>𝑡</m:t>
                    </m:r>
                  </m:oMath>
                </a14:m>
                <a:r>
                  <a:rPr lang="es-MX" dirty="0"/>
                  <a:t> y </a:t>
                </a:r>
                <a14:m>
                  <m:oMath xmlns:m="http://schemas.openxmlformats.org/officeDocument/2006/math">
                    <m:r>
                      <a:rPr lang="es-MX" i="1" dirty="0" smtClean="0">
                        <a:latin typeface="Cambria Math" panose="02040503050406030204" pitchFamily="18" charset="0"/>
                      </a:rPr>
                      <m:t>𝑇</m:t>
                    </m:r>
                  </m:oMath>
                </a14:m>
                <a:r>
                  <a:rPr lang="es-MX" dirty="0"/>
                  <a:t>, </a:t>
                </a:r>
                <a14:m>
                  <m:oMath xmlns:m="http://schemas.openxmlformats.org/officeDocument/2006/math">
                    <m:r>
                      <a:rPr lang="es-MX" i="1" dirty="0" smtClean="0">
                        <a:latin typeface="Cambria Math" panose="02040503050406030204" pitchFamily="18" charset="0"/>
                      </a:rPr>
                      <m:t>𝑡</m:t>
                    </m:r>
                    <m:r>
                      <a:rPr lang="es-MX" i="1" dirty="0" smtClean="0">
                        <a:latin typeface="Cambria Math" panose="02040503050406030204" pitchFamily="18" charset="0"/>
                      </a:rPr>
                      <m:t>&lt;</m:t>
                    </m:r>
                    <m:r>
                      <a:rPr lang="es-MX" i="1" dirty="0" smtClean="0">
                        <a:latin typeface="Cambria Math" panose="02040503050406030204" pitchFamily="18" charset="0"/>
                      </a:rPr>
                      <m:t>𝑇</m:t>
                    </m:r>
                  </m:oMath>
                </a14:m>
                <a:r>
                  <a:rPr lang="es-MX" dirty="0"/>
                  <a:t>, se define la función </a:t>
                </a:r>
                <a14:m>
                  <m:oMath xmlns:m="http://schemas.openxmlformats.org/officeDocument/2006/math">
                    <m:r>
                      <a:rPr lang="es-MX" i="1" dirty="0" smtClean="0">
                        <a:latin typeface="Cambria Math" panose="02040503050406030204" pitchFamily="18" charset="0"/>
                      </a:rPr>
                      <m:t>𝜏</m:t>
                    </m:r>
                    <m:r>
                      <a:rPr lang="es-MX" b="0" i="1" dirty="0" smtClean="0">
                        <a:latin typeface="Cambria Math" panose="02040503050406030204" pitchFamily="18" charset="0"/>
                      </a:rPr>
                      <m:t>(</m:t>
                    </m:r>
                    <m:r>
                      <a:rPr lang="es-MX" b="0" i="1" dirty="0" smtClean="0">
                        <a:latin typeface="Cambria Math" panose="02040503050406030204" pitchFamily="18" charset="0"/>
                      </a:rPr>
                      <m:t>𝑡</m:t>
                    </m:r>
                    <m:r>
                      <a:rPr lang="es-MX" b="0" i="1" dirty="0" smtClean="0">
                        <a:latin typeface="Cambria Math" panose="02040503050406030204" pitchFamily="18" charset="0"/>
                      </a:rPr>
                      <m:t>,</m:t>
                    </m:r>
                    <m:r>
                      <a:rPr lang="es-MX" b="0" i="1" dirty="0" smtClean="0">
                        <a:latin typeface="Cambria Math" panose="02040503050406030204" pitchFamily="18" charset="0"/>
                      </a:rPr>
                      <m:t>𝑇</m:t>
                    </m:r>
                    <m:r>
                      <a:rPr lang="es-MX" b="0" i="1" dirty="0" smtClean="0">
                        <a:latin typeface="Cambria Math" panose="02040503050406030204" pitchFamily="18" charset="0"/>
                      </a:rPr>
                      <m:t>)</m:t>
                    </m:r>
                  </m:oMath>
                </a14:m>
                <a:r>
                  <a:rPr lang="es-MX" dirty="0"/>
                  <a:t> que expresa el tiempo en cantidad de </a:t>
                </a:r>
                <a:r>
                  <a:rPr lang="es-MX" i="1" dirty="0"/>
                  <a:t>años</a:t>
                </a:r>
                <a:r>
                  <a:rPr lang="es-MX" dirty="0"/>
                  <a:t> comprendidos entre </a:t>
                </a:r>
                <a14:m>
                  <m:oMath xmlns:m="http://schemas.openxmlformats.org/officeDocument/2006/math">
                    <m:r>
                      <a:rPr lang="es-MX" i="1" dirty="0">
                        <a:latin typeface="Cambria Math" panose="02040503050406030204" pitchFamily="18" charset="0"/>
                      </a:rPr>
                      <m:t>𝑡</m:t>
                    </m:r>
                  </m:oMath>
                </a14:m>
                <a:r>
                  <a:rPr lang="es-MX" dirty="0"/>
                  <a:t> y </a:t>
                </a:r>
                <a14:m>
                  <m:oMath xmlns:m="http://schemas.openxmlformats.org/officeDocument/2006/math">
                    <m:r>
                      <a:rPr lang="es-MX" i="1" dirty="0">
                        <a:latin typeface="Cambria Math" panose="02040503050406030204" pitchFamily="18" charset="0"/>
                      </a:rPr>
                      <m:t>𝑇</m:t>
                    </m:r>
                  </m:oMath>
                </a14:m>
                <a:r>
                  <a:rPr lang="es-MX" dirty="0"/>
                  <a:t>.</a:t>
                </a:r>
              </a:p>
              <a:p>
                <a:pPr marL="0" indent="0">
                  <a:buNone/>
                </a:pPr>
                <a:endParaRPr lang="es-MX" dirty="0"/>
              </a:p>
              <a:p>
                <a:pPr marL="0" indent="0">
                  <a:buNone/>
                </a:pPr>
                <a:r>
                  <a:rPr lang="es-MX" dirty="0"/>
                  <a:t>Las fracciones de año deberán ser computadas con base en la </a:t>
                </a:r>
                <a:r>
                  <a:rPr lang="es-MX" b="1" dirty="0"/>
                  <a:t>convención de conteo de días </a:t>
                </a:r>
                <a:r>
                  <a:rPr lang="es-MX" dirty="0"/>
                  <a:t>establecida; ésta puede ser alguna dentro de las siguientes:</a:t>
                </a:r>
              </a:p>
              <a:p>
                <a:pPr lvl="1"/>
                <a:r>
                  <a:rPr lang="es-MX" dirty="0"/>
                  <a:t>ACT/360, ACT/365</a:t>
                </a:r>
              </a:p>
              <a:p>
                <a:pPr lvl="1"/>
                <a:r>
                  <a:rPr lang="es-MX" dirty="0"/>
                  <a:t>30/360</a:t>
                </a:r>
              </a:p>
              <a:p>
                <a:pPr lvl="1"/>
                <a:r>
                  <a:rPr lang="es-MX" dirty="0" err="1"/>
                  <a:t>Buss</a:t>
                </a:r>
                <a:r>
                  <a:rPr lang="es-MX" dirty="0"/>
                  <a:t>/252</a:t>
                </a:r>
              </a:p>
              <a:p>
                <a:pPr lvl="1"/>
                <a:r>
                  <a:rPr lang="es-MX" dirty="0" err="1"/>
                  <a:t>Act</a:t>
                </a:r>
                <a:r>
                  <a:rPr lang="es-MX" dirty="0"/>
                  <a:t>/</a:t>
                </a:r>
                <a:r>
                  <a:rPr lang="es-MX" dirty="0" err="1"/>
                  <a:t>Act</a:t>
                </a:r>
                <a:endParaRPr lang="es-MX" dirty="0"/>
              </a:p>
              <a:p>
                <a:pPr lvl="1"/>
                <a:r>
                  <a:rPr lang="es-MX" dirty="0"/>
                  <a:t>Etc.</a:t>
                </a:r>
              </a:p>
              <a:p>
                <a:pPr lvl="1"/>
                <a:endParaRPr lang="es-MX" dirty="0"/>
              </a:p>
              <a:p>
                <a:pPr lvl="1"/>
                <a:r>
                  <a:rPr lang="es-MX" dirty="0"/>
                  <a:t>Además, si alguna fecha es un día inhábil debe definirse alguna regla para desplazarse a algún día hábil: </a:t>
                </a:r>
                <a:r>
                  <a:rPr lang="es-MX" dirty="0" err="1"/>
                  <a:t>Following</a:t>
                </a:r>
                <a:r>
                  <a:rPr lang="es-MX" dirty="0"/>
                  <a:t>, </a:t>
                </a:r>
                <a:r>
                  <a:rPr lang="es-MX" dirty="0" err="1"/>
                  <a:t>Previous</a:t>
                </a:r>
                <a:r>
                  <a:rPr lang="es-MX" dirty="0"/>
                  <a:t>, </a:t>
                </a:r>
                <a:r>
                  <a:rPr lang="es-MX" dirty="0" err="1"/>
                  <a:t>Modified</a:t>
                </a:r>
                <a:r>
                  <a:rPr lang="es-MX" dirty="0"/>
                  <a:t> </a:t>
                </a:r>
                <a:r>
                  <a:rPr lang="es-MX" dirty="0" err="1"/>
                  <a:t>Following</a:t>
                </a:r>
                <a:r>
                  <a:rPr lang="es-MX" dirty="0"/>
                  <a:t>, </a:t>
                </a:r>
                <a:r>
                  <a:rPr lang="es-MX" dirty="0" err="1"/>
                  <a:t>Modified</a:t>
                </a:r>
                <a:r>
                  <a:rPr lang="es-MX" dirty="0"/>
                  <a:t> </a:t>
                </a:r>
                <a:r>
                  <a:rPr lang="es-MX" dirty="0" err="1"/>
                  <a:t>Previous</a:t>
                </a:r>
                <a:r>
                  <a:rPr lang="es-MX" dirty="0"/>
                  <a:t>.</a:t>
                </a:r>
              </a:p>
              <a:p>
                <a:pPr marL="274320" lvl="1" indent="0">
                  <a:buNone/>
                </a:pPr>
                <a:endParaRPr lang="es-MX"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1">
                <a:blip r:embed="rId2"/>
                <a:stretch>
                  <a:fillRect l="-833" t="-1625" r="-1056"/>
                </a:stretch>
              </a:blipFill>
            </p:spPr>
            <p:txBody>
              <a:bodyPr/>
              <a:lstStyle/>
              <a:p>
                <a:r>
                  <a:rPr lang="en-US">
                    <a:noFill/>
                  </a:rPr>
                  <a:t> </a:t>
                </a:r>
              </a:p>
            </p:txBody>
          </p:sp>
        </mc:Fallback>
      </mc:AlternateContent>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06425" y="5229200"/>
            <a:ext cx="1210255" cy="1651661"/>
          </a:xfrm>
          <a:prstGeom prst="rect">
            <a:avLst/>
          </a:prstGeom>
        </p:spPr>
      </p:pic>
    </p:spTree>
    <p:extLst>
      <p:ext uri="{BB962C8B-B14F-4D97-AF65-F5344CB8AC3E}">
        <p14:creationId xmlns:p14="http://schemas.microsoft.com/office/powerpoint/2010/main" val="2219208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914400" y="1371601"/>
            <a:ext cx="11014248" cy="1927225"/>
          </a:xfrm>
        </p:spPr>
        <p:txBody>
          <a:bodyPr/>
          <a:lstStyle/>
          <a:p>
            <a:r>
              <a:rPr lang="es-MX" sz="4800" dirty="0"/>
              <a:t>Valoración moderna de derivados de tasa de interés</a:t>
            </a:r>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81689" y="3427036"/>
            <a:ext cx="2514221" cy="3431212"/>
          </a:xfrm>
          <a:prstGeom prst="rect">
            <a:avLst/>
          </a:prstGeom>
        </p:spPr>
      </p:pic>
    </p:spTree>
    <p:extLst>
      <p:ext uri="{BB962C8B-B14F-4D97-AF65-F5344CB8AC3E}">
        <p14:creationId xmlns:p14="http://schemas.microsoft.com/office/powerpoint/2010/main" val="738007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8514CDB-34FA-48DD-BF7A-77348EBC9643}"/>
              </a:ext>
            </a:extLst>
          </p:cNvPr>
          <p:cNvSpPr>
            <a:spLocks noGrp="1"/>
          </p:cNvSpPr>
          <p:nvPr>
            <p:ph type="title"/>
          </p:nvPr>
        </p:nvSpPr>
        <p:spPr>
          <a:xfrm>
            <a:off x="609600" y="404664"/>
            <a:ext cx="10972800" cy="990600"/>
          </a:xfrm>
        </p:spPr>
        <p:txBody>
          <a:bodyPr>
            <a:normAutofit/>
          </a:bodyPr>
          <a:lstStyle/>
          <a:p>
            <a:r>
              <a:rPr lang="es-MX" dirty="0"/>
              <a:t>Valoración Clásica</a:t>
            </a:r>
          </a:p>
        </p:txBody>
      </p:sp>
      <p:sp>
        <p:nvSpPr>
          <p:cNvPr id="3" name="Marcador de contenido 2">
            <a:extLst>
              <a:ext uri="{FF2B5EF4-FFF2-40B4-BE49-F238E27FC236}">
                <a16:creationId xmlns:a16="http://schemas.microsoft.com/office/drawing/2014/main" xmlns="" id="{3CE433AC-EE75-406E-B51B-4E5204372716}"/>
              </a:ext>
            </a:extLst>
          </p:cNvPr>
          <p:cNvSpPr>
            <a:spLocks noGrp="1"/>
          </p:cNvSpPr>
          <p:nvPr>
            <p:ph idx="1"/>
          </p:nvPr>
        </p:nvSpPr>
        <p:spPr>
          <a:xfrm>
            <a:off x="609600" y="1268760"/>
            <a:ext cx="10972800" cy="5208240"/>
          </a:xfrm>
        </p:spPr>
        <p:txBody>
          <a:bodyPr>
            <a:normAutofit fontScale="77500" lnSpcReduction="20000"/>
          </a:bodyPr>
          <a:lstStyle/>
          <a:p>
            <a:pPr marL="0" indent="0" algn="just">
              <a:buNone/>
            </a:pPr>
            <a:r>
              <a:rPr lang="es-ES" dirty="0"/>
              <a:t>Antes de la crisis de 2007, la metodología para la fijación de los tipos de interés
Siguientes:</a:t>
            </a:r>
          </a:p>
          <a:p>
            <a:pPr marL="0" indent="0" algn="just">
              <a:buNone/>
            </a:pPr>
            <a:endParaRPr lang="es-ES" dirty="0"/>
          </a:p>
          <a:p>
            <a:pPr algn="just"/>
            <a:r>
              <a:rPr lang="es-ES" dirty="0"/>
              <a:t>La probabilidad de incumplimiento de un Banco se consideraba muy pequeña y se no era tomada en cuenta al momento de valorar un instrumento financiero.</a:t>
            </a:r>
          </a:p>
          <a:p>
            <a:pPr algn="just"/>
            <a:endParaRPr lang="es-ES" dirty="0"/>
          </a:p>
          <a:p>
            <a:pPr algn="just"/>
            <a:r>
              <a:rPr lang="es-ES" dirty="0"/>
              <a:t>Prestar dinero a los bancos se consideraba una inversión segura, las tasas interbancarias (Libor, Euribor) se consideraban una buena aproximación de las tasas libres de riesgo. La metodología de valoración se basaba en esa tasa libre de riesgo que marcaba la tasa a la que podíamos financiar nuestro portafolio.</a:t>
            </a:r>
          </a:p>
          <a:p>
            <a:pPr algn="just"/>
            <a:endParaRPr lang="es-ES" dirty="0"/>
          </a:p>
          <a:p>
            <a:pPr algn="just"/>
            <a:r>
              <a:rPr lang="es-ES" dirty="0"/>
              <a:t>No había diferencia significativa entre la tasa resultante de dos préstamos de tres meses y la tasa de un período de seis meses. Éste diferencia también llamada </a:t>
            </a:r>
            <a:r>
              <a:rPr lang="es-ES" i="1" dirty="0"/>
              <a:t>‘tenor </a:t>
            </a:r>
            <a:r>
              <a:rPr lang="es-ES" i="1" dirty="0" err="1"/>
              <a:t>basis</a:t>
            </a:r>
            <a:r>
              <a:rPr lang="es-ES" i="1" dirty="0"/>
              <a:t>’</a:t>
            </a:r>
            <a:r>
              <a:rPr lang="es-ES" dirty="0"/>
              <a:t> era muy pequeña, por lo tanto, sólo había un curva cero cupón construida a partir de los instrumentos más líquidos.</a:t>
            </a:r>
          </a:p>
          <a:p>
            <a:pPr algn="just"/>
            <a:endParaRPr lang="es-ES" dirty="0"/>
          </a:p>
          <a:p>
            <a:pPr algn="just"/>
            <a:r>
              <a:rPr lang="es-ES" dirty="0"/>
              <a:t>Por ejemplo, se utilizaban depósitos y FRA sobre LIBOR 3M para el corto plazo y a medio-largo plazo se utilizaban swaps sobre LIBOR 6M.</a:t>
            </a:r>
          </a:p>
          <a:p>
            <a:pPr marL="0" indent="0" algn="just">
              <a:buNone/>
            </a:pPr>
            <a:endParaRPr lang="es-ES" dirty="0"/>
          </a:p>
          <a:p>
            <a:pPr algn="just"/>
            <a:r>
              <a:rPr lang="es-MX" dirty="0"/>
              <a:t>Los acuerdos de colateral no  se tomaban en cuenta al momento de valorar instrumentos.</a:t>
            </a:r>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06425" y="5229200"/>
            <a:ext cx="1210255" cy="1651661"/>
          </a:xfrm>
          <a:prstGeom prst="rect">
            <a:avLst/>
          </a:prstGeom>
        </p:spPr>
      </p:pic>
    </p:spTree>
    <p:extLst>
      <p:ext uri="{BB962C8B-B14F-4D97-AF65-F5344CB8AC3E}">
        <p14:creationId xmlns:p14="http://schemas.microsoft.com/office/powerpoint/2010/main" val="3671032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13D0B66-7FE3-4D14-99EA-CE7605A40989}"/>
              </a:ext>
            </a:extLst>
          </p:cNvPr>
          <p:cNvSpPr>
            <a:spLocks noGrp="1"/>
          </p:cNvSpPr>
          <p:nvPr>
            <p:ph type="title"/>
          </p:nvPr>
        </p:nvSpPr>
        <p:spPr/>
        <p:txBody>
          <a:bodyPr/>
          <a:lstStyle/>
          <a:p>
            <a:r>
              <a:rPr lang="es-MX" dirty="0"/>
              <a:t>Colaterales y acuerdos CSA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xmlns="" id="{52BCFBB1-4622-447D-BEF5-489DE5386155}"/>
                  </a:ext>
                </a:extLst>
              </p:cNvPr>
              <p:cNvSpPr>
                <a:spLocks noGrp="1"/>
              </p:cNvSpPr>
              <p:nvPr>
                <p:ph idx="1"/>
              </p:nvPr>
            </p:nvSpPr>
            <p:spPr/>
            <p:txBody>
              <a:bodyPr>
                <a:normAutofit fontScale="85000" lnSpcReduction="20000"/>
              </a:bodyPr>
              <a:lstStyle/>
              <a:p>
                <a:pPr algn="just"/>
                <a:r>
                  <a:rPr lang="es-ES" dirty="0"/>
                  <a:t>El colateral es un activo (efectivo, bonos, acciones, edificios, ....) registrado (</a:t>
                </a:r>
                <a:r>
                  <a:rPr lang="es-ES" i="1" dirty="0"/>
                  <a:t>posteado</a:t>
                </a:r>
                <a:r>
                  <a:rPr lang="es-ES" dirty="0"/>
                  <a:t>) por una contraparte (A) que debe dinero a otra contraparte (B) como seguro para un evento de incumplimiento.</a:t>
                </a:r>
              </a:p>
              <a:p>
                <a:pPr algn="just"/>
                <a:endParaRPr lang="es-ES" dirty="0"/>
              </a:p>
              <a:p>
                <a:pPr algn="just"/>
                <a:r>
                  <a:rPr lang="es-ES" dirty="0"/>
                  <a:t>El activo pertenece a </a:t>
                </a:r>
                <a:r>
                  <a:rPr lang="es-ES" dirty="0" err="1"/>
                  <a:t>A</a:t>
                </a:r>
                <a:r>
                  <a:rPr lang="es-ES" dirty="0"/>
                  <a:t> </a:t>
                </a:r>
                <a:r>
                  <a:rPr lang="es-ES" dirty="0" err="1"/>
                  <a:t>a</a:t>
                </a:r>
                <a:r>
                  <a:rPr lang="es-ES" dirty="0"/>
                  <a:t> menos que se ésta incumpla con sus obligaciones contractuales (evento de default).</a:t>
                </a:r>
              </a:p>
              <a:p>
                <a:pPr algn="just"/>
                <a:endParaRPr lang="es-ES" dirty="0"/>
              </a:p>
              <a:p>
                <a:pPr algn="just"/>
                <a:r>
                  <a:rPr lang="es-ES" dirty="0"/>
                  <a:t>En caso de que el colateral esté en efectivo (caso más general en USD) B le remunerará a </a:t>
                </a:r>
                <a:r>
                  <a:rPr lang="es-ES" dirty="0" err="1"/>
                  <a:t>A</a:t>
                </a:r>
                <a:r>
                  <a:rPr lang="es-ES" dirty="0"/>
                  <a:t> una tasa llamada la tasa de garantía </a:t>
                </a:r>
                <a14:m>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𝑟</m:t>
                        </m:r>
                      </m:e>
                      <m:sub>
                        <m:r>
                          <a:rPr lang="es-MX" b="0" i="1" smtClean="0">
                            <a:latin typeface="Cambria Math" panose="02040503050406030204" pitchFamily="18" charset="0"/>
                          </a:rPr>
                          <m:t>𝑐</m:t>
                        </m:r>
                      </m:sub>
                    </m:sSub>
                  </m:oMath>
                </a14:m>
                <a:r>
                  <a:rPr lang="es-ES" dirty="0"/>
                  <a:t>, (</a:t>
                </a:r>
                <a:r>
                  <a:rPr lang="es-ES" i="1" dirty="0"/>
                  <a:t>overnight</a:t>
                </a:r>
                <a:r>
                  <a:rPr lang="es-ES" dirty="0"/>
                  <a:t>).</a:t>
                </a:r>
              </a:p>
              <a:p>
                <a:pPr algn="just"/>
                <a:endParaRPr lang="es-ES" dirty="0"/>
              </a:p>
              <a:p>
                <a:pPr algn="just"/>
                <a:r>
                  <a:rPr lang="es-ES" dirty="0"/>
                  <a:t>En caso de que el colateral esté en acciones, A seguirá recibiendo los dividendos de Acciones. En general, dado que los activos contabilizados como colateral le pertenecen a </a:t>
                </a:r>
                <a:r>
                  <a:rPr lang="es-ES" dirty="0" err="1"/>
                  <a:t>A</a:t>
                </a:r>
                <a:r>
                  <a:rPr lang="es-ES" dirty="0"/>
                  <a:t>, A recibe los beneficios provenientes de esos activos.</a:t>
                </a:r>
              </a:p>
              <a:p>
                <a:pPr algn="just"/>
                <a:endParaRPr lang="es-ES" dirty="0"/>
              </a:p>
              <a:p>
                <a:pPr algn="just"/>
                <a:r>
                  <a:rPr lang="es-ES" dirty="0"/>
                  <a:t>Los acuerdos de colateral están estandarizados por el ISDA (International Swaps and </a:t>
                </a:r>
                <a:r>
                  <a:rPr lang="es-ES" dirty="0" err="1"/>
                  <a:t>Derivatives</a:t>
                </a:r>
                <a:r>
                  <a:rPr lang="es-ES" dirty="0"/>
                  <a:t> </a:t>
                </a:r>
                <a:r>
                  <a:rPr lang="es-ES" dirty="0" err="1"/>
                  <a:t>Association</a:t>
                </a:r>
                <a:r>
                  <a:rPr lang="es-ES" dirty="0"/>
                  <a:t>), en particular podemos encontrar dichos acuerdos en el </a:t>
                </a:r>
                <a:r>
                  <a:rPr lang="es-ES" i="1" dirty="0" err="1"/>
                  <a:t>Credit</a:t>
                </a:r>
                <a:r>
                  <a:rPr lang="es-ES" i="1" dirty="0"/>
                  <a:t> </a:t>
                </a:r>
                <a:r>
                  <a:rPr lang="es-ES" i="1" dirty="0" err="1"/>
                  <a:t>Support</a:t>
                </a:r>
                <a:r>
                  <a:rPr lang="es-ES" i="1" dirty="0"/>
                  <a:t> </a:t>
                </a:r>
                <a:r>
                  <a:rPr lang="es-ES" i="1" dirty="0" err="1"/>
                  <a:t>Annex</a:t>
                </a:r>
                <a:r>
                  <a:rPr lang="es-ES" dirty="0"/>
                  <a:t> (CSA).</a:t>
                </a:r>
                <a:endParaRPr lang="es-MX" dirty="0"/>
              </a:p>
            </p:txBody>
          </p:sp>
        </mc:Choice>
        <mc:Fallback xmlns="">
          <p:sp>
            <p:nvSpPr>
              <p:cNvPr id="3" name="Marcador de contenido 2">
                <a:extLst>
                  <a:ext uri="{FF2B5EF4-FFF2-40B4-BE49-F238E27FC236}">
                    <a16:creationId xmlns:a16="http://schemas.microsoft.com/office/drawing/2014/main" id="{52BCFBB1-4622-447D-BEF5-489DE5386155}"/>
                  </a:ext>
                </a:extLst>
              </p:cNvPr>
              <p:cNvSpPr>
                <a:spLocks noGrp="1" noRot="1" noChangeAspect="1" noMove="1" noResize="1" noEditPoints="1" noAdjustHandles="1" noChangeArrowheads="1" noChangeShapeType="1" noTextEdit="1"/>
              </p:cNvSpPr>
              <p:nvPr>
                <p:ph idx="1"/>
              </p:nvPr>
            </p:nvSpPr>
            <p:spPr>
              <a:blipFill>
                <a:blip r:embed="rId2"/>
                <a:stretch>
                  <a:fillRect l="-278" t="-1875" r="-556"/>
                </a:stretch>
              </a:blipFill>
            </p:spPr>
            <p:txBody>
              <a:bodyPr/>
              <a:lstStyle/>
              <a:p>
                <a:r>
                  <a:rPr lang="es-MX">
                    <a:noFill/>
                  </a:rPr>
                  <a:t> </a:t>
                </a:r>
              </a:p>
            </p:txBody>
          </p:sp>
        </mc:Fallback>
      </mc:AlternateContent>
      <p:pic>
        <p:nvPicPr>
          <p:cNvPr id="7" name="Imagen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06425" y="5229200"/>
            <a:ext cx="1210255" cy="1651661"/>
          </a:xfrm>
          <a:prstGeom prst="rect">
            <a:avLst/>
          </a:prstGeom>
        </p:spPr>
      </p:pic>
    </p:spTree>
    <p:extLst>
      <p:ext uri="{BB962C8B-B14F-4D97-AF65-F5344CB8AC3E}">
        <p14:creationId xmlns:p14="http://schemas.microsoft.com/office/powerpoint/2010/main" val="1571407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1400</Words>
  <Application>Microsoft Office PowerPoint</Application>
  <PresentationFormat>Panorámica</PresentationFormat>
  <Paragraphs>241</Paragraphs>
  <Slides>30</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30</vt:i4>
      </vt:variant>
    </vt:vector>
  </HeadingPairs>
  <TitlesOfParts>
    <vt:vector size="35" baseType="lpstr">
      <vt:lpstr>Arial</vt:lpstr>
      <vt:lpstr>Calibri</vt:lpstr>
      <vt:lpstr>Cambria Math</vt:lpstr>
      <vt:lpstr>Wingdings 3</vt:lpstr>
      <vt:lpstr>Clarity</vt:lpstr>
      <vt:lpstr>Construcción de Curvas Cero Cupón CON COLATERAL</vt:lpstr>
      <vt:lpstr>Presentación de PowerPoint</vt:lpstr>
      <vt:lpstr>Introducción</vt:lpstr>
      <vt:lpstr>Tasas Interbancarias</vt:lpstr>
      <vt:lpstr>Tasas Interbancarias</vt:lpstr>
      <vt:lpstr>Convención para el conteo de días</vt:lpstr>
      <vt:lpstr>Valoración moderna de derivados de tasa de interés</vt:lpstr>
      <vt:lpstr>Valoración Clásica</vt:lpstr>
      <vt:lpstr>Colaterales y acuerdos CSA</vt:lpstr>
      <vt:lpstr>Colaterales y acuerdos CSA</vt:lpstr>
      <vt:lpstr>Valoración con acuerdos de colateral</vt:lpstr>
      <vt:lpstr>Esquema moderno de valoración</vt:lpstr>
      <vt:lpstr>Instrumentos para la construcción de Curvas</vt:lpstr>
      <vt:lpstr>Curva Cero Cupón</vt:lpstr>
      <vt:lpstr>Curva de Tasas Swap y Cero Cupón</vt:lpstr>
      <vt:lpstr>Elección de instrumentos</vt:lpstr>
      <vt:lpstr>Factor de descuento y acumulación (Depósitos)</vt:lpstr>
      <vt:lpstr>Puntos importantes sobre los Depósitos</vt:lpstr>
      <vt:lpstr>Tasa Cero Cupón</vt:lpstr>
      <vt:lpstr>Forward Rate Agreements (FRAs)</vt:lpstr>
      <vt:lpstr>FRA</vt:lpstr>
      <vt:lpstr>Tasa y Factor de descuento Forward</vt:lpstr>
      <vt:lpstr>Tasa y Factor de descuento Forward</vt:lpstr>
      <vt:lpstr>Futuros</vt:lpstr>
      <vt:lpstr>Interest Rate Swaps (IRS)</vt:lpstr>
      <vt:lpstr>Interest Rate Swap - IRS</vt:lpstr>
      <vt:lpstr>USD IRS Libor3M (semiannual)</vt:lpstr>
      <vt:lpstr>MXN IRS Tiie28D</vt:lpstr>
      <vt:lpstr>Valoración de un IRS</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Construcción de Curvas Cero Cupón CON COLATERAL</dc:title>
  <dc:creator>Claudio Cuevas Pazos</dc:creator>
  <cp:lastModifiedBy>Blanca</cp:lastModifiedBy>
  <cp:revision>12</cp:revision>
  <dcterms:created xsi:type="dcterms:W3CDTF">2019-11-06T02:42:46Z</dcterms:created>
  <dcterms:modified xsi:type="dcterms:W3CDTF">2019-11-07T05:00:14Z</dcterms:modified>
</cp:coreProperties>
</file>