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3"/>
  </p:notesMasterIdLst>
  <p:sldIdLst>
    <p:sldId id="256" r:id="rId2"/>
    <p:sldId id="275" r:id="rId3"/>
    <p:sldId id="276" r:id="rId4"/>
    <p:sldId id="257" r:id="rId5"/>
    <p:sldId id="258" r:id="rId6"/>
    <p:sldId id="259" r:id="rId7"/>
    <p:sldId id="260" r:id="rId8"/>
    <p:sldId id="277" r:id="rId9"/>
    <p:sldId id="278" r:id="rId10"/>
    <p:sldId id="261" r:id="rId11"/>
    <p:sldId id="262" r:id="rId12"/>
    <p:sldId id="263" r:id="rId13"/>
    <p:sldId id="264" r:id="rId14"/>
    <p:sldId id="279" r:id="rId15"/>
    <p:sldId id="280" r:id="rId16"/>
    <p:sldId id="281" r:id="rId17"/>
    <p:sldId id="282" r:id="rId18"/>
    <p:sldId id="265" r:id="rId19"/>
    <p:sldId id="266" r:id="rId20"/>
    <p:sldId id="267" r:id="rId21"/>
    <p:sldId id="268" r:id="rId22"/>
    <p:sldId id="283" r:id="rId23"/>
    <p:sldId id="284" r:id="rId24"/>
    <p:sldId id="285" r:id="rId25"/>
    <p:sldId id="286" r:id="rId26"/>
    <p:sldId id="269" r:id="rId27"/>
    <p:sldId id="270" r:id="rId28"/>
    <p:sldId id="271" r:id="rId29"/>
    <p:sldId id="272" r:id="rId30"/>
    <p:sldId id="273" r:id="rId31"/>
    <p:sldId id="274" r:id="rId3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988" autoAdjust="0"/>
  </p:normalViewPr>
  <p:slideViewPr>
    <p:cSldViewPr>
      <p:cViewPr varScale="1">
        <p:scale>
          <a:sx n="73" d="100"/>
          <a:sy n="73" d="100"/>
        </p:scale>
        <p:origin x="-107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D:\graficoComunicaco.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pt-BR"/>
  <c:style val="1"/>
  <c:chart>
    <c:plotArea>
      <c:layout/>
      <c:lineChart>
        <c:grouping val="standard"/>
        <c:ser>
          <c:idx val="0"/>
          <c:order val="0"/>
          <c:val>
            <c:numRef>
              <c:f>Plan1!$C$3:$C$28</c:f>
              <c:numCache>
                <c:formatCode>0.0</c:formatCode>
                <c:ptCount val="26"/>
                <c:pt idx="0">
                  <c:v>1</c:v>
                </c:pt>
                <c:pt idx="1">
                  <c:v>2</c:v>
                </c:pt>
                <c:pt idx="2">
                  <c:v>4</c:v>
                </c:pt>
                <c:pt idx="3">
                  <c:v>8</c:v>
                </c:pt>
                <c:pt idx="4">
                  <c:v>16</c:v>
                </c:pt>
                <c:pt idx="5">
                  <c:v>32</c:v>
                </c:pt>
                <c:pt idx="6">
                  <c:v>33</c:v>
                </c:pt>
                <c:pt idx="7">
                  <c:v>34</c:v>
                </c:pt>
                <c:pt idx="8">
                  <c:v>35</c:v>
                </c:pt>
                <c:pt idx="9">
                  <c:v>36</c:v>
                </c:pt>
                <c:pt idx="10">
                  <c:v>37</c:v>
                </c:pt>
                <c:pt idx="11">
                  <c:v>38</c:v>
                </c:pt>
                <c:pt idx="12">
                  <c:v>39</c:v>
                </c:pt>
                <c:pt idx="13">
                  <c:v>40</c:v>
                </c:pt>
                <c:pt idx="14">
                  <c:v>41</c:v>
                </c:pt>
                <c:pt idx="15">
                  <c:v>42</c:v>
                </c:pt>
                <c:pt idx="16">
                  <c:v>21</c:v>
                </c:pt>
                <c:pt idx="17">
                  <c:v>22</c:v>
                </c:pt>
                <c:pt idx="18">
                  <c:v>23</c:v>
                </c:pt>
                <c:pt idx="19">
                  <c:v>24</c:v>
                </c:pt>
                <c:pt idx="20">
                  <c:v>25</c:v>
                </c:pt>
                <c:pt idx="21">
                  <c:v>26</c:v>
                </c:pt>
                <c:pt idx="22">
                  <c:v>1</c:v>
                </c:pt>
                <c:pt idx="23">
                  <c:v>2</c:v>
                </c:pt>
                <c:pt idx="24">
                  <c:v>4</c:v>
                </c:pt>
                <c:pt idx="25">
                  <c:v>8</c:v>
                </c:pt>
              </c:numCache>
            </c:numRef>
          </c:val>
        </c:ser>
        <c:dropLines/>
        <c:marker val="1"/>
        <c:axId val="58568064"/>
        <c:axId val="58836864"/>
      </c:lineChart>
      <c:catAx>
        <c:axId val="58568064"/>
        <c:scaling>
          <c:orientation val="minMax"/>
        </c:scaling>
        <c:axPos val="b"/>
        <c:title>
          <c:tx>
            <c:rich>
              <a:bodyPr/>
              <a:lstStyle/>
              <a:p>
                <a:pPr>
                  <a:defRPr/>
                </a:pPr>
                <a:r>
                  <a:rPr lang="pt-BR"/>
                  <a:t>Rodada de transmissão</a:t>
                </a:r>
              </a:p>
            </c:rich>
          </c:tx>
          <c:layout/>
        </c:title>
        <c:numFmt formatCode="General" sourceLinked="1"/>
        <c:majorTickMark val="none"/>
        <c:tickLblPos val="nextTo"/>
        <c:crossAx val="58836864"/>
        <c:crosses val="autoZero"/>
        <c:auto val="1"/>
        <c:lblAlgn val="ctr"/>
        <c:lblOffset val="100"/>
      </c:catAx>
      <c:valAx>
        <c:axId val="58836864"/>
        <c:scaling>
          <c:orientation val="minMax"/>
        </c:scaling>
        <c:axPos val="l"/>
        <c:majorGridlines/>
        <c:title>
          <c:tx>
            <c:rich>
              <a:bodyPr/>
              <a:lstStyle/>
              <a:p>
                <a:pPr>
                  <a:defRPr/>
                </a:pPr>
                <a:r>
                  <a:rPr lang="pt-BR"/>
                  <a:t>Tamanho</a:t>
                </a:r>
                <a:r>
                  <a:rPr lang="pt-BR" baseline="0"/>
                  <a:t> da janela de congestionamento</a:t>
                </a:r>
                <a:endParaRPr lang="pt-BR"/>
              </a:p>
            </c:rich>
          </c:tx>
          <c:layout/>
        </c:title>
        <c:numFmt formatCode="0.0" sourceLinked="1"/>
        <c:tickLblPos val="nextTo"/>
        <c:crossAx val="58568064"/>
        <c:crosses val="autoZero"/>
        <c:crossBetween val="between"/>
      </c:valAx>
    </c:plotArea>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D5D0FA-CCAE-41BB-AD41-B8E981A7CC3A}" type="datetimeFigureOut">
              <a:rPr lang="pt-BR" smtClean="0"/>
              <a:pPr/>
              <a:t>26/9/2009</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F096D2-22F8-4DCD-AEDE-3D06CEB27CD8}"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92500" lnSpcReduction="10000"/>
          </a:bodyPr>
          <a:lstStyle/>
          <a:p>
            <a:pPr>
              <a:defRPr/>
            </a:pPr>
            <a:r>
              <a:rPr lang="pt-BR" dirty="0" smtClean="0"/>
              <a:t>Resposta</a:t>
            </a:r>
            <a:r>
              <a:rPr lang="en-US" dirty="0" smtClean="0"/>
              <a:t>:</a:t>
            </a:r>
            <a:endParaRPr lang="pt-BR" dirty="0" smtClean="0"/>
          </a:p>
          <a:p>
            <a:pPr>
              <a:defRPr/>
            </a:pPr>
            <a:endParaRPr lang="pt-BR" dirty="0" smtClean="0"/>
          </a:p>
          <a:p>
            <a:pPr>
              <a:defRPr/>
            </a:pPr>
            <a:r>
              <a:rPr lang="pt-BR" dirty="0" smtClean="0"/>
              <a:t>EstimatedRTT1 = </a:t>
            </a:r>
            <a:r>
              <a:rPr lang="pt-BR" u="sng" dirty="0" smtClean="0"/>
              <a:t>aSampleRTT1</a:t>
            </a:r>
            <a:r>
              <a:rPr lang="pt-BR" dirty="0" smtClean="0"/>
              <a:t/>
            </a:r>
            <a:br>
              <a:rPr lang="pt-BR" dirty="0" smtClean="0"/>
            </a:br>
            <a:r>
              <a:rPr lang="pt-BR" dirty="0" smtClean="0"/>
              <a:t/>
            </a:r>
            <a:br>
              <a:rPr lang="pt-BR" dirty="0" smtClean="0"/>
            </a:br>
            <a:r>
              <a:rPr lang="pt-BR" dirty="0" smtClean="0"/>
              <a:t>EstimatedRTT2 = aSampleRTT2 + (1 - a)</a:t>
            </a:r>
            <a:r>
              <a:rPr lang="pt-BR" u="sng" dirty="0" smtClean="0"/>
              <a:t>EstimatedRTT1</a:t>
            </a:r>
            <a:r>
              <a:rPr lang="pt-BR" dirty="0" smtClean="0"/>
              <a:t> </a:t>
            </a:r>
            <a:br>
              <a:rPr lang="pt-BR" dirty="0" smtClean="0"/>
            </a:br>
            <a:r>
              <a:rPr lang="pt-BR" dirty="0" smtClean="0"/>
              <a:t>= aSampleRTT2 + (1 - a)(</a:t>
            </a:r>
            <a:r>
              <a:rPr lang="pt-BR" b="1" dirty="0" smtClean="0"/>
              <a:t>aSampleRTT1</a:t>
            </a:r>
            <a:r>
              <a:rPr lang="pt-BR" dirty="0" smtClean="0"/>
              <a:t>)</a:t>
            </a:r>
            <a:br>
              <a:rPr lang="pt-BR" dirty="0" smtClean="0"/>
            </a:br>
            <a:r>
              <a:rPr lang="pt-BR" dirty="0" smtClean="0"/>
              <a:t/>
            </a:r>
            <a:br>
              <a:rPr lang="pt-BR" dirty="0" smtClean="0"/>
            </a:br>
            <a:r>
              <a:rPr lang="pt-BR" dirty="0" smtClean="0"/>
              <a:t>EstimatedRTT3 = aSampleRTT3 + (1 - a)</a:t>
            </a:r>
            <a:r>
              <a:rPr lang="pt-BR" u="sng" dirty="0" smtClean="0"/>
              <a:t>EstimatedRTT2</a:t>
            </a:r>
            <a:r>
              <a:rPr lang="pt-BR" dirty="0" smtClean="0"/>
              <a:t> = </a:t>
            </a:r>
            <a:br>
              <a:rPr lang="pt-BR" dirty="0" smtClean="0"/>
            </a:br>
            <a:r>
              <a:rPr lang="pt-BR" dirty="0" smtClean="0"/>
              <a:t>aSampleRTT3 + (1 - a)(</a:t>
            </a:r>
            <a:r>
              <a:rPr lang="pt-BR" b="1" dirty="0" smtClean="0"/>
              <a:t>aSampleRTT2 + (1 - a)(aSampleRTT1)</a:t>
            </a:r>
            <a:r>
              <a:rPr lang="pt-BR" dirty="0" smtClean="0"/>
              <a:t>)</a:t>
            </a:r>
            <a:br>
              <a:rPr lang="pt-BR" dirty="0" smtClean="0"/>
            </a:br>
            <a:r>
              <a:rPr lang="pt-BR" dirty="0" smtClean="0"/>
              <a:t>= aSampleRTT3 + (1 - a)(aSampleRTT2) + (1 - a)^2(aSampleRTT1)</a:t>
            </a:r>
            <a:br>
              <a:rPr lang="pt-BR" dirty="0" smtClean="0"/>
            </a:br>
            <a:r>
              <a:rPr lang="pt-BR" dirty="0" smtClean="0"/>
              <a:t/>
            </a:r>
            <a:br>
              <a:rPr lang="pt-BR" dirty="0" smtClean="0"/>
            </a:br>
            <a:r>
              <a:rPr lang="pt-BR" dirty="0" smtClean="0"/>
              <a:t>EstimatedRTT4 = aSampleRTT4 + (1 - a)</a:t>
            </a:r>
            <a:r>
              <a:rPr lang="pt-BR" u="sng" dirty="0" smtClean="0"/>
              <a:t>EstimatedRTT3 </a:t>
            </a:r>
            <a:r>
              <a:rPr lang="pt-BR" dirty="0" smtClean="0"/>
              <a:t>= </a:t>
            </a:r>
            <a:br>
              <a:rPr lang="pt-BR" dirty="0" smtClean="0"/>
            </a:br>
            <a:r>
              <a:rPr lang="pt-BR" dirty="0" smtClean="0"/>
              <a:t>aSampleRTT4 + (1 - a)(</a:t>
            </a:r>
            <a:r>
              <a:rPr lang="pt-BR" b="1" dirty="0" smtClean="0"/>
              <a:t>aSampleRTT3 + (1 - a)(aSampleRTT2) + (1 - a)^2(aSampleRTT1)</a:t>
            </a:r>
            <a:r>
              <a:rPr lang="pt-BR" dirty="0" smtClean="0"/>
              <a:t>)</a:t>
            </a:r>
            <a:br>
              <a:rPr lang="pt-BR" dirty="0" smtClean="0"/>
            </a:br>
            <a:r>
              <a:rPr lang="pt-BR" dirty="0" smtClean="0"/>
              <a:t>= aSampleRTT4 + (1 - a)(aSampleRTT3) + (1 - a)^2(aSampleRTT2) + (1 - a)^3(aSampleRTT1)</a:t>
            </a:r>
            <a:br>
              <a:rPr lang="pt-BR" dirty="0" smtClean="0"/>
            </a:br>
            <a:r>
              <a:rPr lang="pt-BR" dirty="0" smtClean="0"/>
              <a:t/>
            </a:r>
            <a:br>
              <a:rPr lang="pt-BR" dirty="0" smtClean="0"/>
            </a:br>
            <a:r>
              <a:rPr lang="pt-BR" dirty="0" smtClean="0"/>
              <a:t>* a = </a:t>
            </a:r>
            <a:r>
              <a:rPr lang="pt-BR" dirty="0" err="1" smtClean="0"/>
              <a:t>alpha</a:t>
            </a:r>
            <a:r>
              <a:rPr lang="pt-BR" dirty="0" smtClean="0"/>
              <a:t>.</a:t>
            </a:r>
            <a:br>
              <a:rPr lang="pt-BR" dirty="0" smtClean="0"/>
            </a:br>
            <a:r>
              <a:rPr lang="pt-BR" dirty="0" smtClean="0"/>
              <a:t>* ^x indica que o número foi elevado a x.</a:t>
            </a:r>
            <a:br>
              <a:rPr lang="pt-BR" dirty="0" smtClean="0"/>
            </a:br>
            <a:r>
              <a:rPr lang="pt-BR" dirty="0" smtClean="0"/>
              <a:t/>
            </a:r>
            <a:br>
              <a:rPr lang="pt-BR" dirty="0" smtClean="0"/>
            </a:br>
            <a:r>
              <a:rPr lang="pt-BR" dirty="0" smtClean="0"/>
              <a:t>*Qualquer número entre 0 e 1 diminui quando elevado à potências cada vez maiores.</a:t>
            </a:r>
            <a:br>
              <a:rPr lang="pt-BR" dirty="0" smtClean="0"/>
            </a:br>
            <a:r>
              <a:rPr lang="pt-BR" dirty="0" smtClean="0"/>
              <a:t/>
            </a:r>
            <a:br>
              <a:rPr lang="pt-BR" dirty="0" smtClean="0"/>
            </a:br>
            <a:r>
              <a:rPr lang="pt-BR" dirty="0" smtClean="0"/>
              <a:t>Ex:</a:t>
            </a:r>
            <a:br>
              <a:rPr lang="pt-BR" dirty="0" smtClean="0"/>
            </a:br>
            <a:r>
              <a:rPr lang="pt-BR" dirty="0" smtClean="0"/>
              <a:t>       Supondo a = 0,25.</a:t>
            </a:r>
            <a:br>
              <a:rPr lang="pt-BR" dirty="0" smtClean="0"/>
            </a:br>
            <a:r>
              <a:rPr lang="pt-BR" dirty="0" smtClean="0"/>
              <a:t>       (1 - a) = 0,75; (1 - a)^2 = 0,5625; (1 - a)^3 = 0,421875</a:t>
            </a:r>
            <a:br>
              <a:rPr lang="pt-BR" dirty="0" smtClean="0"/>
            </a:br>
            <a:r>
              <a:rPr lang="pt-BR" dirty="0" smtClean="0"/>
              <a:t/>
            </a:r>
            <a:br>
              <a:rPr lang="pt-BR" dirty="0" smtClean="0"/>
            </a:br>
            <a:r>
              <a:rPr lang="pt-BR" dirty="0" smtClean="0"/>
              <a:t>Daí:</a:t>
            </a:r>
            <a:br>
              <a:rPr lang="pt-BR" dirty="0" smtClean="0"/>
            </a:br>
            <a:r>
              <a:rPr lang="pt-BR" dirty="0" smtClean="0"/>
              <a:t>      (1 - a) &gt; (1 - a)^2 &gt; (1 - a)^3 </a:t>
            </a:r>
            <a:endParaRPr lang="pt-BR" dirty="0"/>
          </a:p>
        </p:txBody>
      </p:sp>
      <p:sp>
        <p:nvSpPr>
          <p:cNvPr id="4" name="Espaço Reservado para Número de Slide 3"/>
          <p:cNvSpPr>
            <a:spLocks noGrp="1"/>
          </p:cNvSpPr>
          <p:nvPr>
            <p:ph type="sldNum" sz="quarter" idx="10"/>
          </p:nvPr>
        </p:nvSpPr>
        <p:spPr/>
        <p:txBody>
          <a:bodyPr/>
          <a:lstStyle/>
          <a:p>
            <a:fld id="{B5F096D2-22F8-4DCD-AEDE-3D06CEB27CD8}" type="slidenum">
              <a:rPr lang="pt-BR" smtClean="0"/>
              <a:pPr/>
              <a:t>26</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EstimatedRTT10 = aSampleRTT10 + (1 - a)</a:t>
            </a:r>
            <a:r>
              <a:rPr lang="pt-BR" u="sng" dirty="0" smtClean="0"/>
              <a:t>EstimatedRTT9 </a:t>
            </a:r>
            <a:r>
              <a:rPr lang="pt-BR" dirty="0" smtClean="0"/>
              <a:t>= </a:t>
            </a:r>
            <a:br>
              <a:rPr lang="pt-BR" dirty="0" smtClean="0"/>
            </a:br>
            <a:endParaRPr lang="pt-BR" dirty="0" smtClean="0"/>
          </a:p>
          <a:p>
            <a:r>
              <a:rPr lang="pt-BR" dirty="0" smtClean="0"/>
              <a:t>=aSampleRTT10+ (1 - a)(aSampleRTT9) + (1 - a)^2(aSampleRTT8) + ... + </a:t>
            </a:r>
            <a:r>
              <a:rPr lang="pt-BR" b="1" dirty="0" smtClean="0"/>
              <a:t>(1 - a)^8(aSampleRTT2) </a:t>
            </a:r>
            <a:r>
              <a:rPr lang="pt-BR" dirty="0" smtClean="0"/>
              <a:t>+ (1 - a)^9(aSampleRTT1)</a:t>
            </a:r>
            <a:endParaRPr lang="pt-BR" dirty="0"/>
          </a:p>
        </p:txBody>
      </p:sp>
      <p:sp>
        <p:nvSpPr>
          <p:cNvPr id="4" name="Espaço Reservado para Número de Slide 3"/>
          <p:cNvSpPr>
            <a:spLocks noGrp="1"/>
          </p:cNvSpPr>
          <p:nvPr>
            <p:ph type="sldNum" sz="quarter" idx="10"/>
          </p:nvPr>
        </p:nvSpPr>
        <p:spPr/>
        <p:txBody>
          <a:bodyPr/>
          <a:lstStyle/>
          <a:p>
            <a:fld id="{B5F096D2-22F8-4DCD-AEDE-3D06CEB27CD8}" type="slidenum">
              <a:rPr lang="pt-BR" smtClean="0"/>
              <a:pPr/>
              <a:t>27</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3" name="Retângulo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tângulo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tângulo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tângulo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tângulo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tângulo de cantos arredondado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tângulo de cantos arredondado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tângulo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a:xfrm>
            <a:off x="6705600" y="4206240"/>
            <a:ext cx="960120" cy="457200"/>
          </a:xfrm>
        </p:spPr>
        <p:txBody>
          <a:bodyPr/>
          <a:lstStyle/>
          <a:p>
            <a:fld id="{382401BE-2123-4F2B-87D9-0CC363BBBED1}" type="datetimeFigureOut">
              <a:rPr lang="pt-BR" smtClean="0"/>
              <a:pPr/>
              <a:t>26/9/2009</a:t>
            </a:fld>
            <a:endParaRPr lang="pt-BR"/>
          </a:p>
        </p:txBody>
      </p:sp>
      <p:sp>
        <p:nvSpPr>
          <p:cNvPr id="17" name="Espaço Reservado para Rodapé 16"/>
          <p:cNvSpPr>
            <a:spLocks noGrp="1"/>
          </p:cNvSpPr>
          <p:nvPr>
            <p:ph type="ftr" sz="quarter" idx="11"/>
          </p:nvPr>
        </p:nvSpPr>
        <p:spPr>
          <a:xfrm>
            <a:off x="5410200" y="4205288"/>
            <a:ext cx="1295400" cy="457200"/>
          </a:xfrm>
        </p:spPr>
        <p:txBody>
          <a:bodyPr/>
          <a:lstStyle/>
          <a:p>
            <a:endParaRPr lang="pt-BR"/>
          </a:p>
        </p:txBody>
      </p:sp>
      <p:sp>
        <p:nvSpPr>
          <p:cNvPr id="29" name="Espaço Reservado para Número de Slid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A7801EF-51FA-4EED-8EB6-EB49122EBA49}"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382401BE-2123-4F2B-87D9-0CC363BBBED1}" type="datetimeFigureOut">
              <a:rPr lang="pt-BR" smtClean="0"/>
              <a:pPr/>
              <a:t>26/9/2009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A7801EF-51FA-4EED-8EB6-EB49122EBA49}"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81800" y="1143000"/>
            <a:ext cx="1905000" cy="5486400"/>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1143000"/>
            <a:ext cx="6248400" cy="5486400"/>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382401BE-2123-4F2B-87D9-0CC363BBBED1}" type="datetimeFigureOut">
              <a:rPr lang="pt-BR" smtClean="0"/>
              <a:pPr/>
              <a:t>26/9/2009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A7801EF-51FA-4EED-8EB6-EB49122EBA49}"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382401BE-2123-4F2B-87D9-0CC363BBBED1}" type="datetimeFigureOut">
              <a:rPr lang="pt-BR" smtClean="0"/>
              <a:pPr/>
              <a:t>26/9/2009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A7801EF-51FA-4EED-8EB6-EB49122EBA49}"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382401BE-2123-4F2B-87D9-0CC363BBBED1}" type="datetimeFigureOut">
              <a:rPr lang="pt-BR" smtClean="0"/>
              <a:pPr/>
              <a:t>26/9/2009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A7801EF-51FA-4EED-8EB6-EB49122EBA49}"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382401BE-2123-4F2B-87D9-0CC363BBBED1}" type="datetimeFigureOut">
              <a:rPr lang="pt-BR" smtClean="0"/>
              <a:pPr/>
              <a:t>26/9/2009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A7801EF-51FA-4EED-8EB6-EB49122EBA49}"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381000" y="1143000"/>
            <a:ext cx="8382000" cy="1069848"/>
          </a:xfrm>
        </p:spPr>
        <p:txBody>
          <a:bodyPr anchor="ctr"/>
          <a:lstStyle>
            <a:lvl1pPr>
              <a:defRPr sz="4000" b="0" i="0" cap="none"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6" name="Espaço Reservado para Data 25"/>
          <p:cNvSpPr>
            <a:spLocks noGrp="1"/>
          </p:cNvSpPr>
          <p:nvPr>
            <p:ph type="dt" sz="half" idx="10"/>
          </p:nvPr>
        </p:nvSpPr>
        <p:spPr/>
        <p:txBody>
          <a:bodyPr rtlCol="0"/>
          <a:lstStyle/>
          <a:p>
            <a:fld id="{382401BE-2123-4F2B-87D9-0CC363BBBED1}" type="datetimeFigureOut">
              <a:rPr lang="pt-BR" smtClean="0"/>
              <a:pPr/>
              <a:t>26/9/2009</a:t>
            </a:fld>
            <a:endParaRPr lang="pt-BR"/>
          </a:p>
        </p:txBody>
      </p:sp>
      <p:sp>
        <p:nvSpPr>
          <p:cNvPr id="27" name="Espaço Reservado para Número de Slide 26"/>
          <p:cNvSpPr>
            <a:spLocks noGrp="1"/>
          </p:cNvSpPr>
          <p:nvPr>
            <p:ph type="sldNum" sz="quarter" idx="11"/>
          </p:nvPr>
        </p:nvSpPr>
        <p:spPr/>
        <p:txBody>
          <a:bodyPr rtlCol="0"/>
          <a:lstStyle/>
          <a:p>
            <a:fld id="{5A7801EF-51FA-4EED-8EB6-EB49122EBA49}" type="slidenum">
              <a:rPr lang="pt-BR" smtClean="0"/>
              <a:pPr/>
              <a:t>‹nº›</a:t>
            </a:fld>
            <a:endParaRPr lang="pt-BR"/>
          </a:p>
        </p:txBody>
      </p:sp>
      <p:sp>
        <p:nvSpPr>
          <p:cNvPr id="28" name="Espaço Reservado para Rodapé 27"/>
          <p:cNvSpPr>
            <a:spLocks noGrp="1"/>
          </p:cNvSpPr>
          <p:nvPr>
            <p:ph type="ftr" sz="quarter" idx="12"/>
          </p:nvPr>
        </p:nvSpPr>
        <p:spPr/>
        <p:txBody>
          <a:bodyPr rtlCol="0"/>
          <a:lstStyle/>
          <a:p>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a:xfrm>
            <a:off x="6583680" y="612648"/>
            <a:ext cx="957264" cy="457200"/>
          </a:xfrm>
        </p:spPr>
        <p:txBody>
          <a:bodyPr/>
          <a:lstStyle/>
          <a:p>
            <a:fld id="{382401BE-2123-4F2B-87D9-0CC363BBBED1}" type="datetimeFigureOut">
              <a:rPr lang="pt-BR" smtClean="0"/>
              <a:pPr/>
              <a:t>26/9/2009</a:t>
            </a:fld>
            <a:endParaRPr lang="pt-BR"/>
          </a:p>
        </p:txBody>
      </p:sp>
      <p:sp>
        <p:nvSpPr>
          <p:cNvPr id="4" name="Espaço Reservado para Rodapé 3"/>
          <p:cNvSpPr>
            <a:spLocks noGrp="1"/>
          </p:cNvSpPr>
          <p:nvPr>
            <p:ph type="ftr" sz="quarter" idx="11"/>
          </p:nvPr>
        </p:nvSpPr>
        <p:spPr>
          <a:xfrm>
            <a:off x="5257800" y="612648"/>
            <a:ext cx="1325880" cy="457200"/>
          </a:xfrm>
        </p:spPr>
        <p:txBody>
          <a:bodyPr/>
          <a:lstStyle/>
          <a:p>
            <a:endParaRPr lang="pt-BR"/>
          </a:p>
        </p:txBody>
      </p:sp>
      <p:sp>
        <p:nvSpPr>
          <p:cNvPr id="5" name="Espaço Reservado para Número de Slide 4"/>
          <p:cNvSpPr>
            <a:spLocks noGrp="1"/>
          </p:cNvSpPr>
          <p:nvPr>
            <p:ph type="sldNum" sz="quarter" idx="12"/>
          </p:nvPr>
        </p:nvSpPr>
        <p:spPr>
          <a:xfrm>
            <a:off x="8174736" y="2272"/>
            <a:ext cx="762000" cy="365760"/>
          </a:xfrm>
        </p:spPr>
        <p:txBody>
          <a:bodyPr/>
          <a:lstStyle/>
          <a:p>
            <a:fld id="{5A7801EF-51FA-4EED-8EB6-EB49122EBA49}"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82401BE-2123-4F2B-87D9-0CC363BBBED1}" type="datetimeFigureOut">
              <a:rPr lang="pt-BR" smtClean="0"/>
              <a:pPr/>
              <a:t>26/9/2009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A7801EF-51FA-4EED-8EB6-EB49122EBA49}"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53496" y="1101970"/>
            <a:ext cx="3383280" cy="877824"/>
          </a:xfrm>
        </p:spPr>
        <p:txBody>
          <a:bodyPr anchor="b"/>
          <a:lstStyle>
            <a:lvl1pPr algn="l">
              <a:buNone/>
              <a:defRPr sz="1800" b="1"/>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382401BE-2123-4F2B-87D9-0CC363BBBED1}" type="datetimeFigureOut">
              <a:rPr lang="pt-BR" smtClean="0"/>
              <a:pPr/>
              <a:t>26/9/2009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A7801EF-51FA-4EED-8EB6-EB49122EBA49}"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382401BE-2123-4F2B-87D9-0CC363BBBED1}" type="datetimeFigureOut">
              <a:rPr lang="pt-BR" smtClean="0"/>
              <a:pPr/>
              <a:t>26/9/2009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A7801EF-51FA-4EED-8EB6-EB49122EBA49}"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tângulo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tângulo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tângulo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tângulo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tângulo de cantos arredondado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tângulo de cantos arredondado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tângulo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tângulo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tângulo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tângulo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tângulo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tângulo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ço Reservado para Título 21"/>
          <p:cNvSpPr>
            <a:spLocks noGrp="1"/>
          </p:cNvSpPr>
          <p:nvPr>
            <p:ph type="title"/>
          </p:nvPr>
        </p:nvSpPr>
        <p:spPr>
          <a:xfrm>
            <a:off x="457200" y="1143000"/>
            <a:ext cx="8229600" cy="1066800"/>
          </a:xfrm>
          <a:prstGeom prst="rect">
            <a:avLst/>
          </a:prstGeom>
        </p:spPr>
        <p:txBody>
          <a:bodyPr vert="horz" anchor="ctr">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82401BE-2123-4F2B-87D9-0CC363BBBED1}" type="datetimeFigureOut">
              <a:rPr lang="pt-BR" smtClean="0"/>
              <a:pPr/>
              <a:t>26/9/2009</a:t>
            </a:fld>
            <a:endParaRPr lang="pt-BR"/>
          </a:p>
        </p:txBody>
      </p:sp>
      <p:sp>
        <p:nvSpPr>
          <p:cNvPr id="3" name="Espaço Reservado para Rodapé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pt-BR"/>
          </a:p>
        </p:txBody>
      </p:sp>
      <p:sp>
        <p:nvSpPr>
          <p:cNvPr id="23" name="Espaço Reservado para Número de Slid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A7801EF-51FA-4EED-8EB6-EB49122EBA49}"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1406" y="1673223"/>
            <a:ext cx="8458200" cy="1470025"/>
          </a:xfrm>
        </p:spPr>
        <p:txBody>
          <a:bodyPr>
            <a:normAutofit/>
          </a:bodyPr>
          <a:lstStyle/>
          <a:p>
            <a:r>
              <a:rPr lang="pt-BR" sz="3200" dirty="0" smtClean="0"/>
              <a:t>REVISÃO MÓDULO 3(Camada de Transporte)</a:t>
            </a:r>
            <a:endParaRPr lang="pt-BR" sz="3200" dirty="0"/>
          </a:p>
        </p:txBody>
      </p:sp>
      <p:sp>
        <p:nvSpPr>
          <p:cNvPr id="3" name="Subtítulo 2"/>
          <p:cNvSpPr>
            <a:spLocks noGrp="1"/>
          </p:cNvSpPr>
          <p:nvPr>
            <p:ph type="subTitle" idx="1"/>
          </p:nvPr>
        </p:nvSpPr>
        <p:spPr>
          <a:xfrm>
            <a:off x="71406" y="4257128"/>
            <a:ext cx="4953000" cy="2243706"/>
          </a:xfrm>
        </p:spPr>
        <p:txBody>
          <a:bodyPr>
            <a:normAutofit fontScale="92500" lnSpcReduction="20000"/>
          </a:bodyPr>
          <a:lstStyle/>
          <a:p>
            <a:pPr>
              <a:buFont typeface="Arial" pitchFamily="34" charset="0"/>
              <a:buChar char="•"/>
            </a:pPr>
            <a:r>
              <a:rPr lang="pt-BR" dirty="0" smtClean="0">
                <a:latin typeface="Comic Sans MS" pitchFamily="66" charset="0"/>
              </a:rPr>
              <a:t>Amora Albuquerque</a:t>
            </a:r>
          </a:p>
          <a:p>
            <a:pPr>
              <a:buFont typeface="Arial" pitchFamily="34" charset="0"/>
              <a:buChar char="•"/>
            </a:pPr>
            <a:r>
              <a:rPr lang="pt-BR" dirty="0" smtClean="0">
                <a:latin typeface="Comic Sans MS" pitchFamily="66" charset="0"/>
              </a:rPr>
              <a:t>Anália Lima</a:t>
            </a:r>
          </a:p>
          <a:p>
            <a:pPr>
              <a:buFont typeface="Arial" pitchFamily="34" charset="0"/>
              <a:buChar char="•"/>
            </a:pPr>
            <a:r>
              <a:rPr lang="pt-BR" dirty="0" smtClean="0">
                <a:latin typeface="Comic Sans MS" pitchFamily="66" charset="0"/>
              </a:rPr>
              <a:t>Bruno </a:t>
            </a:r>
            <a:r>
              <a:rPr lang="pt-BR" dirty="0" err="1" smtClean="0">
                <a:latin typeface="Comic Sans MS" pitchFamily="66" charset="0"/>
              </a:rPr>
              <a:t>Gentilini</a:t>
            </a:r>
            <a:r>
              <a:rPr lang="pt-BR" dirty="0" smtClean="0">
                <a:latin typeface="Comic Sans MS" pitchFamily="66" charset="0"/>
              </a:rPr>
              <a:t>	</a:t>
            </a:r>
          </a:p>
          <a:p>
            <a:pPr>
              <a:buFont typeface="Arial" pitchFamily="34" charset="0"/>
              <a:buChar char="•"/>
            </a:pPr>
            <a:r>
              <a:rPr lang="pt-BR" dirty="0" err="1" smtClean="0">
                <a:latin typeface="Comic Sans MS" pitchFamily="66" charset="0"/>
              </a:rPr>
              <a:t>Cleivson</a:t>
            </a:r>
            <a:r>
              <a:rPr lang="pt-BR" dirty="0" smtClean="0">
                <a:latin typeface="Comic Sans MS" pitchFamily="66" charset="0"/>
              </a:rPr>
              <a:t> Siqueira 		</a:t>
            </a:r>
          </a:p>
          <a:p>
            <a:pPr>
              <a:buFont typeface="Arial" pitchFamily="34" charset="0"/>
              <a:buChar char="•"/>
            </a:pPr>
            <a:r>
              <a:rPr lang="pt-BR" dirty="0" smtClean="0">
                <a:latin typeface="Comic Sans MS" pitchFamily="66" charset="0"/>
              </a:rPr>
              <a:t>Eduardo Souza	</a:t>
            </a:r>
          </a:p>
          <a:p>
            <a:pPr>
              <a:buFont typeface="Arial" pitchFamily="34" charset="0"/>
              <a:buChar char="•"/>
            </a:pPr>
            <a:r>
              <a:rPr lang="pt-BR" dirty="0" smtClean="0">
                <a:latin typeface="Comic Sans MS" pitchFamily="66" charset="0"/>
              </a:rPr>
              <a:t>Ivan França</a:t>
            </a:r>
          </a:p>
          <a:p>
            <a:r>
              <a:rPr lang="pt-BR" dirty="0" smtClean="0">
                <a:latin typeface="Comic Sans MS" pitchFamily="66" charset="0"/>
              </a:rPr>
              <a:t>	</a:t>
            </a:r>
          </a:p>
          <a:p>
            <a:endParaRPr lang="pt-BR" dirty="0"/>
          </a:p>
        </p:txBody>
      </p:sp>
      <p:sp>
        <p:nvSpPr>
          <p:cNvPr id="4" name="CaixaDeTexto 3"/>
          <p:cNvSpPr txBox="1"/>
          <p:nvPr/>
        </p:nvSpPr>
        <p:spPr>
          <a:xfrm>
            <a:off x="213524" y="185488"/>
            <a:ext cx="7930376" cy="1600438"/>
          </a:xfrm>
          <a:prstGeom prst="rect">
            <a:avLst/>
          </a:prstGeom>
          <a:noFill/>
        </p:spPr>
        <p:txBody>
          <a:bodyPr wrap="none" rtlCol="0">
            <a:spAutoFit/>
          </a:bodyPr>
          <a:lstStyle/>
          <a:p>
            <a:r>
              <a:rPr lang="pt-BR" sz="4000" u="sng" dirty="0" smtClean="0">
                <a:solidFill>
                  <a:schemeClr val="bg1"/>
                </a:solidFill>
                <a:latin typeface="Comic Sans MS" pitchFamily="66" charset="0"/>
              </a:rPr>
              <a:t>Infra-Estrutura de Comunicação</a:t>
            </a:r>
            <a:br>
              <a:rPr lang="pt-BR" sz="4000" u="sng" dirty="0" smtClean="0">
                <a:solidFill>
                  <a:schemeClr val="bg1"/>
                </a:solidFill>
                <a:latin typeface="Comic Sans MS" pitchFamily="66" charset="0"/>
              </a:rPr>
            </a:br>
            <a:r>
              <a:rPr lang="pt-BR" sz="4000" u="sng" dirty="0" smtClean="0">
                <a:solidFill>
                  <a:schemeClr val="bg1"/>
                </a:solidFill>
                <a:latin typeface="Comic Sans MS" pitchFamily="66" charset="0"/>
              </a:rPr>
              <a:t>(IF678)</a:t>
            </a:r>
          </a:p>
          <a:p>
            <a:endParaRPr lang="pt-BR" dirty="0"/>
          </a:p>
        </p:txBody>
      </p:sp>
      <p:sp>
        <p:nvSpPr>
          <p:cNvPr id="5" name="CaixaDeTexto 4"/>
          <p:cNvSpPr txBox="1"/>
          <p:nvPr/>
        </p:nvSpPr>
        <p:spPr>
          <a:xfrm>
            <a:off x="5143504" y="6119360"/>
            <a:ext cx="3986989" cy="738664"/>
          </a:xfrm>
          <a:prstGeom prst="rect">
            <a:avLst/>
          </a:prstGeom>
          <a:noFill/>
        </p:spPr>
        <p:txBody>
          <a:bodyPr wrap="none" rtlCol="0">
            <a:spAutoFit/>
          </a:bodyPr>
          <a:lstStyle/>
          <a:p>
            <a:r>
              <a:rPr lang="pt-BR" sz="2400" dirty="0" smtClean="0">
                <a:latin typeface="Comic Sans MS" pitchFamily="66" charset="0"/>
              </a:rPr>
              <a:t>Professor: Paulo Gonçalves</a:t>
            </a:r>
          </a:p>
          <a:p>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5</a:t>
            </a:r>
            <a:endParaRPr lang="pt-BR" dirty="0"/>
          </a:p>
        </p:txBody>
      </p:sp>
      <p:sp>
        <p:nvSpPr>
          <p:cNvPr id="3" name="Espaço Reservado para Conteúdo 2"/>
          <p:cNvSpPr>
            <a:spLocks noGrp="1"/>
          </p:cNvSpPr>
          <p:nvPr>
            <p:ph idx="1"/>
          </p:nvPr>
        </p:nvSpPr>
        <p:spPr/>
        <p:txBody>
          <a:bodyPr/>
          <a:lstStyle/>
          <a:p>
            <a:pPr defTabSz="912813"/>
            <a:r>
              <a:rPr lang="pt-BR" dirty="0" smtClean="0"/>
              <a:t>Suponha que o host A queira fazer um download de um arquivo do host B utilizando o protocolo TCP. O arquivo tem tamanho = 4MSS e a janela inicial tem tamanho = 1 MSS.</a:t>
            </a:r>
          </a:p>
          <a:p>
            <a:pPr defTabSz="912813"/>
            <a:r>
              <a:rPr lang="pt-BR" dirty="0" smtClean="0"/>
              <a:t>Mostre todos os passos desde o início da conexão até o seu encerramento.</a:t>
            </a:r>
          </a:p>
          <a:p>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5</a:t>
            </a:r>
            <a:endParaRPr lang="pt-BR" dirty="0"/>
          </a:p>
        </p:txBody>
      </p:sp>
      <p:cxnSp>
        <p:nvCxnSpPr>
          <p:cNvPr id="5" name="Conector reto 4"/>
          <p:cNvCxnSpPr/>
          <p:nvPr/>
        </p:nvCxnSpPr>
        <p:spPr>
          <a:xfrm rot="5400000">
            <a:off x="-858083" y="4714090"/>
            <a:ext cx="38576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rot="5400000">
            <a:off x="1713685" y="4714090"/>
            <a:ext cx="38576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1071538" y="2786058"/>
            <a:ext cx="2571768" cy="50006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to 14"/>
          <p:cNvCxnSpPr/>
          <p:nvPr/>
        </p:nvCxnSpPr>
        <p:spPr>
          <a:xfrm rot="10800000" flipV="1">
            <a:off x="1071538" y="3286124"/>
            <a:ext cx="2571768" cy="2857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rot="5400000">
            <a:off x="3358348" y="4714090"/>
            <a:ext cx="38576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rot="5400000">
            <a:off x="5928527" y="4714090"/>
            <a:ext cx="38576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to 25"/>
          <p:cNvCxnSpPr/>
          <p:nvPr/>
        </p:nvCxnSpPr>
        <p:spPr>
          <a:xfrm>
            <a:off x="1071538" y="3571876"/>
            <a:ext cx="2571768" cy="50006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a:off x="1071538" y="4572008"/>
            <a:ext cx="2571768" cy="50006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to 27"/>
          <p:cNvCxnSpPr/>
          <p:nvPr/>
        </p:nvCxnSpPr>
        <p:spPr>
          <a:xfrm rot="10800000" flipV="1">
            <a:off x="1071539" y="4071943"/>
            <a:ext cx="2571768" cy="2857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ector reto 28"/>
          <p:cNvCxnSpPr/>
          <p:nvPr/>
        </p:nvCxnSpPr>
        <p:spPr>
          <a:xfrm rot="10800000" flipV="1">
            <a:off x="1071539" y="4286257"/>
            <a:ext cx="2571768" cy="2857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CaixaDeTexto 29"/>
          <p:cNvSpPr txBox="1"/>
          <p:nvPr/>
        </p:nvSpPr>
        <p:spPr>
          <a:xfrm>
            <a:off x="1866791" y="2631040"/>
            <a:ext cx="633507" cy="369332"/>
          </a:xfrm>
          <a:prstGeom prst="rect">
            <a:avLst/>
          </a:prstGeom>
          <a:noFill/>
        </p:spPr>
        <p:txBody>
          <a:bodyPr wrap="none" rtlCol="0">
            <a:spAutoFit/>
          </a:bodyPr>
          <a:lstStyle/>
          <a:p>
            <a:r>
              <a:rPr lang="pt-BR" dirty="0" smtClean="0"/>
              <a:t>SYN</a:t>
            </a:r>
            <a:endParaRPr lang="pt-BR" dirty="0"/>
          </a:p>
        </p:txBody>
      </p:sp>
      <p:sp>
        <p:nvSpPr>
          <p:cNvPr id="31" name="CaixaDeTexto 30"/>
          <p:cNvSpPr txBox="1"/>
          <p:nvPr/>
        </p:nvSpPr>
        <p:spPr>
          <a:xfrm>
            <a:off x="1643042" y="3071810"/>
            <a:ext cx="1096775" cy="369332"/>
          </a:xfrm>
          <a:prstGeom prst="rect">
            <a:avLst/>
          </a:prstGeom>
          <a:noFill/>
        </p:spPr>
        <p:txBody>
          <a:bodyPr wrap="none" rtlCol="0">
            <a:spAutoFit/>
          </a:bodyPr>
          <a:lstStyle/>
          <a:p>
            <a:r>
              <a:rPr lang="pt-BR" dirty="0" smtClean="0">
                <a:solidFill>
                  <a:srgbClr val="FF0000"/>
                </a:solidFill>
              </a:rPr>
              <a:t>SYNACK</a:t>
            </a:r>
            <a:endParaRPr lang="pt-BR" dirty="0">
              <a:solidFill>
                <a:srgbClr val="FF0000"/>
              </a:solidFill>
            </a:endParaRPr>
          </a:p>
        </p:txBody>
      </p:sp>
      <p:sp>
        <p:nvSpPr>
          <p:cNvPr id="32" name="CaixaDeTexto 31"/>
          <p:cNvSpPr txBox="1"/>
          <p:nvPr/>
        </p:nvSpPr>
        <p:spPr>
          <a:xfrm>
            <a:off x="2143108" y="3488296"/>
            <a:ext cx="2214578" cy="369332"/>
          </a:xfrm>
          <a:prstGeom prst="rect">
            <a:avLst/>
          </a:prstGeom>
          <a:noFill/>
        </p:spPr>
        <p:txBody>
          <a:bodyPr wrap="square" rtlCol="0">
            <a:spAutoFit/>
          </a:bodyPr>
          <a:lstStyle/>
          <a:p>
            <a:r>
              <a:rPr lang="pt-BR" dirty="0" smtClean="0"/>
              <a:t>ACK + Requisição</a:t>
            </a:r>
            <a:endParaRPr lang="pt-BR" dirty="0"/>
          </a:p>
        </p:txBody>
      </p:sp>
      <p:cxnSp>
        <p:nvCxnSpPr>
          <p:cNvPr id="33" name="Conector reto 32"/>
          <p:cNvCxnSpPr/>
          <p:nvPr/>
        </p:nvCxnSpPr>
        <p:spPr>
          <a:xfrm rot="10800000" flipV="1">
            <a:off x="1071539" y="5072075"/>
            <a:ext cx="2571768" cy="2857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ector reto 33"/>
          <p:cNvCxnSpPr/>
          <p:nvPr/>
        </p:nvCxnSpPr>
        <p:spPr>
          <a:xfrm rot="10800000" flipV="1">
            <a:off x="1071539" y="5286389"/>
            <a:ext cx="2571768" cy="2857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rot="10800000" flipV="1">
            <a:off x="1071539" y="5500703"/>
            <a:ext cx="2571768" cy="2857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Conector reto 36"/>
          <p:cNvCxnSpPr/>
          <p:nvPr/>
        </p:nvCxnSpPr>
        <p:spPr>
          <a:xfrm>
            <a:off x="1071538" y="5572140"/>
            <a:ext cx="2571768" cy="50006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Chave direita 38"/>
          <p:cNvSpPr/>
          <p:nvPr/>
        </p:nvSpPr>
        <p:spPr>
          <a:xfrm>
            <a:off x="3714744" y="4000504"/>
            <a:ext cx="71438" cy="357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0" name="Chave direita 39"/>
          <p:cNvSpPr/>
          <p:nvPr/>
        </p:nvSpPr>
        <p:spPr>
          <a:xfrm>
            <a:off x="3714744" y="5000636"/>
            <a:ext cx="71438" cy="5000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41" name="CaixaDeTexto 40"/>
          <p:cNvSpPr txBox="1"/>
          <p:nvPr/>
        </p:nvSpPr>
        <p:spPr>
          <a:xfrm>
            <a:off x="3857620" y="3929066"/>
            <a:ext cx="1000132" cy="369332"/>
          </a:xfrm>
          <a:prstGeom prst="rect">
            <a:avLst/>
          </a:prstGeom>
          <a:noFill/>
        </p:spPr>
        <p:txBody>
          <a:bodyPr wrap="square" rtlCol="0">
            <a:spAutoFit/>
          </a:bodyPr>
          <a:lstStyle/>
          <a:p>
            <a:r>
              <a:rPr lang="pt-BR" dirty="0" smtClean="0">
                <a:solidFill>
                  <a:srgbClr val="FF0000"/>
                </a:solidFill>
              </a:rPr>
              <a:t>1º MSS</a:t>
            </a:r>
            <a:endParaRPr lang="pt-BR" dirty="0">
              <a:solidFill>
                <a:srgbClr val="FF0000"/>
              </a:solidFill>
            </a:endParaRPr>
          </a:p>
        </p:txBody>
      </p:sp>
      <p:sp>
        <p:nvSpPr>
          <p:cNvPr id="42" name="CaixaDeTexto 41"/>
          <p:cNvSpPr txBox="1"/>
          <p:nvPr/>
        </p:nvSpPr>
        <p:spPr>
          <a:xfrm>
            <a:off x="3786182" y="5131370"/>
            <a:ext cx="1425390" cy="369332"/>
          </a:xfrm>
          <a:prstGeom prst="rect">
            <a:avLst/>
          </a:prstGeom>
          <a:noFill/>
        </p:spPr>
        <p:txBody>
          <a:bodyPr wrap="none" rtlCol="0">
            <a:spAutoFit/>
          </a:bodyPr>
          <a:lstStyle/>
          <a:p>
            <a:r>
              <a:rPr lang="pt-BR" dirty="0" smtClean="0">
                <a:solidFill>
                  <a:srgbClr val="FF0000"/>
                </a:solidFill>
              </a:rPr>
              <a:t>2 ºe 3º MSS</a:t>
            </a:r>
            <a:endParaRPr lang="pt-BR" dirty="0">
              <a:solidFill>
                <a:srgbClr val="FF0000"/>
              </a:solidFill>
            </a:endParaRPr>
          </a:p>
        </p:txBody>
      </p:sp>
      <p:sp>
        <p:nvSpPr>
          <p:cNvPr id="43" name="CaixaDeTexto 42"/>
          <p:cNvSpPr txBox="1"/>
          <p:nvPr/>
        </p:nvSpPr>
        <p:spPr>
          <a:xfrm>
            <a:off x="2500298" y="4500570"/>
            <a:ext cx="2357454" cy="369332"/>
          </a:xfrm>
          <a:prstGeom prst="rect">
            <a:avLst/>
          </a:prstGeom>
          <a:noFill/>
        </p:spPr>
        <p:txBody>
          <a:bodyPr wrap="square" rtlCol="0">
            <a:spAutoFit/>
          </a:bodyPr>
          <a:lstStyle/>
          <a:p>
            <a:r>
              <a:rPr lang="pt-BR" dirty="0" smtClean="0"/>
              <a:t>ACK para o 1º pacote </a:t>
            </a:r>
            <a:endParaRPr lang="pt-BR" dirty="0"/>
          </a:p>
        </p:txBody>
      </p:sp>
      <p:sp>
        <p:nvSpPr>
          <p:cNvPr id="44" name="CaixaDeTexto 43"/>
          <p:cNvSpPr txBox="1"/>
          <p:nvPr/>
        </p:nvSpPr>
        <p:spPr>
          <a:xfrm>
            <a:off x="2714612" y="5572140"/>
            <a:ext cx="2357454" cy="369332"/>
          </a:xfrm>
          <a:prstGeom prst="rect">
            <a:avLst/>
          </a:prstGeom>
          <a:noFill/>
        </p:spPr>
        <p:txBody>
          <a:bodyPr wrap="square" rtlCol="0">
            <a:spAutoFit/>
          </a:bodyPr>
          <a:lstStyle/>
          <a:p>
            <a:r>
              <a:rPr lang="pt-BR" dirty="0" smtClean="0"/>
              <a:t>ACK para o 2º pacote </a:t>
            </a:r>
            <a:endParaRPr lang="pt-BR" dirty="0"/>
          </a:p>
        </p:txBody>
      </p:sp>
      <p:sp>
        <p:nvSpPr>
          <p:cNvPr id="46" name="CaixaDeTexto 45"/>
          <p:cNvSpPr txBox="1"/>
          <p:nvPr/>
        </p:nvSpPr>
        <p:spPr>
          <a:xfrm>
            <a:off x="1000100" y="6215082"/>
            <a:ext cx="2357454" cy="369332"/>
          </a:xfrm>
          <a:prstGeom prst="rect">
            <a:avLst/>
          </a:prstGeom>
          <a:noFill/>
        </p:spPr>
        <p:txBody>
          <a:bodyPr wrap="square" rtlCol="0">
            <a:spAutoFit/>
          </a:bodyPr>
          <a:lstStyle/>
          <a:p>
            <a:r>
              <a:rPr lang="pt-BR" dirty="0" smtClean="0"/>
              <a:t>                   ...</a:t>
            </a:r>
            <a:endParaRPr lang="pt-BR" dirty="0"/>
          </a:p>
        </p:txBody>
      </p:sp>
      <p:sp>
        <p:nvSpPr>
          <p:cNvPr id="47" name="CaixaDeTexto 46"/>
          <p:cNvSpPr txBox="1"/>
          <p:nvPr/>
        </p:nvSpPr>
        <p:spPr>
          <a:xfrm>
            <a:off x="5429256" y="2285992"/>
            <a:ext cx="2357454" cy="369332"/>
          </a:xfrm>
          <a:prstGeom prst="rect">
            <a:avLst/>
          </a:prstGeom>
          <a:noFill/>
        </p:spPr>
        <p:txBody>
          <a:bodyPr wrap="square" rtlCol="0">
            <a:spAutoFit/>
          </a:bodyPr>
          <a:lstStyle/>
          <a:p>
            <a:r>
              <a:rPr lang="pt-BR" dirty="0" smtClean="0"/>
              <a:t>                   ...</a:t>
            </a:r>
            <a:endParaRPr lang="pt-BR" dirty="0"/>
          </a:p>
        </p:txBody>
      </p:sp>
      <p:cxnSp>
        <p:nvCxnSpPr>
          <p:cNvPr id="48" name="Conector reto 47"/>
          <p:cNvCxnSpPr/>
          <p:nvPr/>
        </p:nvCxnSpPr>
        <p:spPr>
          <a:xfrm rot="10800000" flipV="1">
            <a:off x="5286380" y="3286124"/>
            <a:ext cx="2571768" cy="2857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Conector reto 48"/>
          <p:cNvCxnSpPr/>
          <p:nvPr/>
        </p:nvCxnSpPr>
        <p:spPr>
          <a:xfrm>
            <a:off x="5286380" y="2786058"/>
            <a:ext cx="2571768" cy="50006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CaixaDeTexto 49"/>
          <p:cNvSpPr txBox="1"/>
          <p:nvPr/>
        </p:nvSpPr>
        <p:spPr>
          <a:xfrm>
            <a:off x="6286512" y="2702478"/>
            <a:ext cx="2357454" cy="369332"/>
          </a:xfrm>
          <a:prstGeom prst="rect">
            <a:avLst/>
          </a:prstGeom>
          <a:noFill/>
        </p:spPr>
        <p:txBody>
          <a:bodyPr wrap="square" rtlCol="0">
            <a:spAutoFit/>
          </a:bodyPr>
          <a:lstStyle/>
          <a:p>
            <a:r>
              <a:rPr lang="pt-BR" dirty="0" smtClean="0"/>
              <a:t>ACK para o 2º pacote </a:t>
            </a:r>
            <a:endParaRPr lang="pt-BR" dirty="0"/>
          </a:p>
        </p:txBody>
      </p:sp>
      <p:cxnSp>
        <p:nvCxnSpPr>
          <p:cNvPr id="51" name="Conector reto 50"/>
          <p:cNvCxnSpPr/>
          <p:nvPr/>
        </p:nvCxnSpPr>
        <p:spPr>
          <a:xfrm>
            <a:off x="5286380" y="3000372"/>
            <a:ext cx="2571768" cy="50006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ector reto 51"/>
          <p:cNvCxnSpPr/>
          <p:nvPr/>
        </p:nvCxnSpPr>
        <p:spPr>
          <a:xfrm rot="10800000" flipV="1">
            <a:off x="5286380" y="3500439"/>
            <a:ext cx="2571768" cy="2857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CaixaDeTexto 52"/>
          <p:cNvSpPr txBox="1"/>
          <p:nvPr/>
        </p:nvSpPr>
        <p:spPr>
          <a:xfrm>
            <a:off x="6643702" y="3000372"/>
            <a:ext cx="2357454" cy="369332"/>
          </a:xfrm>
          <a:prstGeom prst="rect">
            <a:avLst/>
          </a:prstGeom>
          <a:noFill/>
        </p:spPr>
        <p:txBody>
          <a:bodyPr wrap="square" rtlCol="0">
            <a:spAutoFit/>
          </a:bodyPr>
          <a:lstStyle/>
          <a:p>
            <a:r>
              <a:rPr lang="pt-BR" dirty="0" smtClean="0"/>
              <a:t>ACK para o 3º pacote </a:t>
            </a:r>
            <a:endParaRPr lang="pt-BR" dirty="0"/>
          </a:p>
        </p:txBody>
      </p:sp>
      <p:sp>
        <p:nvSpPr>
          <p:cNvPr id="54" name="CaixaDeTexto 53"/>
          <p:cNvSpPr txBox="1"/>
          <p:nvPr/>
        </p:nvSpPr>
        <p:spPr>
          <a:xfrm>
            <a:off x="7897761" y="3273982"/>
            <a:ext cx="960519" cy="369332"/>
          </a:xfrm>
          <a:prstGeom prst="rect">
            <a:avLst/>
          </a:prstGeom>
          <a:noFill/>
        </p:spPr>
        <p:txBody>
          <a:bodyPr wrap="none" rtlCol="0">
            <a:spAutoFit/>
          </a:bodyPr>
          <a:lstStyle/>
          <a:p>
            <a:r>
              <a:rPr lang="pt-BR" dirty="0" smtClean="0">
                <a:solidFill>
                  <a:srgbClr val="FF0000"/>
                </a:solidFill>
              </a:rPr>
              <a:t>4º MSS</a:t>
            </a:r>
            <a:endParaRPr lang="pt-BR" dirty="0">
              <a:solidFill>
                <a:srgbClr val="FF0000"/>
              </a:solidFill>
            </a:endParaRPr>
          </a:p>
        </p:txBody>
      </p:sp>
      <p:cxnSp>
        <p:nvCxnSpPr>
          <p:cNvPr id="55" name="Conector reto 54"/>
          <p:cNvCxnSpPr/>
          <p:nvPr/>
        </p:nvCxnSpPr>
        <p:spPr>
          <a:xfrm>
            <a:off x="5286380" y="3786190"/>
            <a:ext cx="2571768" cy="50006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6" name="CaixaDeTexto 55"/>
          <p:cNvSpPr txBox="1"/>
          <p:nvPr/>
        </p:nvSpPr>
        <p:spPr>
          <a:xfrm>
            <a:off x="6796102" y="3774048"/>
            <a:ext cx="2357454" cy="369332"/>
          </a:xfrm>
          <a:prstGeom prst="rect">
            <a:avLst/>
          </a:prstGeom>
          <a:noFill/>
        </p:spPr>
        <p:txBody>
          <a:bodyPr wrap="square" rtlCol="0">
            <a:spAutoFit/>
          </a:bodyPr>
          <a:lstStyle/>
          <a:p>
            <a:r>
              <a:rPr lang="pt-BR" dirty="0" smtClean="0"/>
              <a:t>ACK para o 4º pacote </a:t>
            </a:r>
            <a:endParaRPr lang="pt-BR" dirty="0"/>
          </a:p>
        </p:txBody>
      </p:sp>
      <p:cxnSp>
        <p:nvCxnSpPr>
          <p:cNvPr id="57" name="Conector reto 56"/>
          <p:cNvCxnSpPr/>
          <p:nvPr/>
        </p:nvCxnSpPr>
        <p:spPr>
          <a:xfrm rot="10800000" flipV="1">
            <a:off x="5286381" y="4286256"/>
            <a:ext cx="2571768" cy="2857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CaixaDeTexto 57"/>
          <p:cNvSpPr txBox="1"/>
          <p:nvPr/>
        </p:nvSpPr>
        <p:spPr>
          <a:xfrm>
            <a:off x="6055079" y="4131238"/>
            <a:ext cx="588623" cy="369332"/>
          </a:xfrm>
          <a:prstGeom prst="rect">
            <a:avLst/>
          </a:prstGeom>
          <a:noFill/>
        </p:spPr>
        <p:txBody>
          <a:bodyPr wrap="none" rtlCol="0">
            <a:spAutoFit/>
          </a:bodyPr>
          <a:lstStyle/>
          <a:p>
            <a:r>
              <a:rPr lang="pt-BR" dirty="0" smtClean="0">
                <a:solidFill>
                  <a:srgbClr val="FF0000"/>
                </a:solidFill>
              </a:rPr>
              <a:t>FIN</a:t>
            </a:r>
            <a:endParaRPr lang="pt-BR" dirty="0">
              <a:solidFill>
                <a:srgbClr val="FF0000"/>
              </a:solidFill>
            </a:endParaRPr>
          </a:p>
        </p:txBody>
      </p:sp>
      <p:cxnSp>
        <p:nvCxnSpPr>
          <p:cNvPr id="59" name="Conector reto 58"/>
          <p:cNvCxnSpPr/>
          <p:nvPr/>
        </p:nvCxnSpPr>
        <p:spPr>
          <a:xfrm>
            <a:off x="5286380" y="4572008"/>
            <a:ext cx="2571768" cy="50006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CaixaDeTexto 59"/>
          <p:cNvSpPr txBox="1"/>
          <p:nvPr/>
        </p:nvSpPr>
        <p:spPr>
          <a:xfrm>
            <a:off x="6643702" y="4500570"/>
            <a:ext cx="642942" cy="369332"/>
          </a:xfrm>
          <a:prstGeom prst="rect">
            <a:avLst/>
          </a:prstGeom>
          <a:noFill/>
        </p:spPr>
        <p:txBody>
          <a:bodyPr wrap="square" rtlCol="0">
            <a:spAutoFit/>
          </a:bodyPr>
          <a:lstStyle/>
          <a:p>
            <a:r>
              <a:rPr lang="pt-BR" dirty="0" smtClean="0"/>
              <a:t>ACK</a:t>
            </a:r>
            <a:endParaRPr lang="pt-BR" dirty="0"/>
          </a:p>
        </p:txBody>
      </p:sp>
      <p:cxnSp>
        <p:nvCxnSpPr>
          <p:cNvPr id="61" name="Conector reto 60"/>
          <p:cNvCxnSpPr/>
          <p:nvPr/>
        </p:nvCxnSpPr>
        <p:spPr>
          <a:xfrm>
            <a:off x="5286380" y="5214950"/>
            <a:ext cx="2571768" cy="50006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6000760" y="5059932"/>
            <a:ext cx="642942" cy="369332"/>
          </a:xfrm>
          <a:prstGeom prst="rect">
            <a:avLst/>
          </a:prstGeom>
          <a:noFill/>
        </p:spPr>
        <p:txBody>
          <a:bodyPr wrap="square" rtlCol="0">
            <a:spAutoFit/>
          </a:bodyPr>
          <a:lstStyle/>
          <a:p>
            <a:r>
              <a:rPr lang="pt-BR" dirty="0" smtClean="0"/>
              <a:t>FIN</a:t>
            </a:r>
            <a:endParaRPr lang="pt-BR" dirty="0"/>
          </a:p>
        </p:txBody>
      </p:sp>
      <p:sp>
        <p:nvSpPr>
          <p:cNvPr id="63" name="CaixaDeTexto 62"/>
          <p:cNvSpPr txBox="1"/>
          <p:nvPr/>
        </p:nvSpPr>
        <p:spPr>
          <a:xfrm>
            <a:off x="642910" y="2285992"/>
            <a:ext cx="1027845" cy="369332"/>
          </a:xfrm>
          <a:prstGeom prst="rect">
            <a:avLst/>
          </a:prstGeom>
          <a:noFill/>
        </p:spPr>
        <p:txBody>
          <a:bodyPr wrap="none" rtlCol="0">
            <a:spAutoFit/>
          </a:bodyPr>
          <a:lstStyle/>
          <a:p>
            <a:r>
              <a:rPr lang="pt-BR" dirty="0" smtClean="0"/>
              <a:t>HOST A</a:t>
            </a:r>
            <a:endParaRPr lang="pt-BR" dirty="0"/>
          </a:p>
        </p:txBody>
      </p:sp>
      <p:sp>
        <p:nvSpPr>
          <p:cNvPr id="64" name="CaixaDeTexto 63"/>
          <p:cNvSpPr txBox="1"/>
          <p:nvPr/>
        </p:nvSpPr>
        <p:spPr>
          <a:xfrm>
            <a:off x="3214678" y="2285992"/>
            <a:ext cx="1023037" cy="369332"/>
          </a:xfrm>
          <a:prstGeom prst="rect">
            <a:avLst/>
          </a:prstGeom>
          <a:noFill/>
        </p:spPr>
        <p:txBody>
          <a:bodyPr wrap="none" rtlCol="0">
            <a:spAutoFit/>
          </a:bodyPr>
          <a:lstStyle/>
          <a:p>
            <a:r>
              <a:rPr lang="pt-BR" dirty="0" smtClean="0">
                <a:solidFill>
                  <a:srgbClr val="FF0000"/>
                </a:solidFill>
              </a:rPr>
              <a:t>HOST B</a:t>
            </a:r>
            <a:endParaRPr lang="pt-BR" dirty="0">
              <a:solidFill>
                <a:srgbClr val="FF0000"/>
              </a:solidFill>
            </a:endParaRPr>
          </a:p>
        </p:txBody>
      </p:sp>
      <p:sp>
        <p:nvSpPr>
          <p:cNvPr id="65" name="CaixaDeTexto 64"/>
          <p:cNvSpPr txBox="1"/>
          <p:nvPr/>
        </p:nvSpPr>
        <p:spPr>
          <a:xfrm>
            <a:off x="4929190" y="2285992"/>
            <a:ext cx="1027845" cy="369332"/>
          </a:xfrm>
          <a:prstGeom prst="rect">
            <a:avLst/>
          </a:prstGeom>
          <a:noFill/>
        </p:spPr>
        <p:txBody>
          <a:bodyPr wrap="none" rtlCol="0">
            <a:spAutoFit/>
          </a:bodyPr>
          <a:lstStyle/>
          <a:p>
            <a:r>
              <a:rPr lang="pt-BR" dirty="0" smtClean="0"/>
              <a:t>HOST A</a:t>
            </a:r>
            <a:endParaRPr lang="pt-BR" dirty="0"/>
          </a:p>
        </p:txBody>
      </p:sp>
      <p:sp>
        <p:nvSpPr>
          <p:cNvPr id="66" name="CaixaDeTexto 65"/>
          <p:cNvSpPr txBox="1"/>
          <p:nvPr/>
        </p:nvSpPr>
        <p:spPr>
          <a:xfrm>
            <a:off x="7335177" y="2285992"/>
            <a:ext cx="1023037" cy="369332"/>
          </a:xfrm>
          <a:prstGeom prst="rect">
            <a:avLst/>
          </a:prstGeom>
          <a:noFill/>
        </p:spPr>
        <p:txBody>
          <a:bodyPr wrap="none" rtlCol="0">
            <a:spAutoFit/>
          </a:bodyPr>
          <a:lstStyle/>
          <a:p>
            <a:r>
              <a:rPr lang="pt-BR" dirty="0" smtClean="0">
                <a:solidFill>
                  <a:srgbClr val="FF0000"/>
                </a:solidFill>
              </a:rPr>
              <a:t>HOST B</a:t>
            </a:r>
            <a:endParaRPr lang="pt-BR" dirty="0">
              <a:solidFill>
                <a:srgbClr val="FF0000"/>
              </a:solidFill>
            </a:endParaRPr>
          </a:p>
        </p:txBody>
      </p:sp>
      <p:cxnSp>
        <p:nvCxnSpPr>
          <p:cNvPr id="67" name="Conector reto 66"/>
          <p:cNvCxnSpPr/>
          <p:nvPr/>
        </p:nvCxnSpPr>
        <p:spPr>
          <a:xfrm rot="10800000" flipV="1">
            <a:off x="5286381" y="5715016"/>
            <a:ext cx="2571768" cy="2857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CaixaDeTexto 67"/>
          <p:cNvSpPr txBox="1"/>
          <p:nvPr/>
        </p:nvSpPr>
        <p:spPr>
          <a:xfrm>
            <a:off x="6000760" y="5488560"/>
            <a:ext cx="647934" cy="369332"/>
          </a:xfrm>
          <a:prstGeom prst="rect">
            <a:avLst/>
          </a:prstGeom>
          <a:noFill/>
        </p:spPr>
        <p:txBody>
          <a:bodyPr wrap="none" rtlCol="0">
            <a:spAutoFit/>
          </a:bodyPr>
          <a:lstStyle/>
          <a:p>
            <a:r>
              <a:rPr lang="pt-BR" dirty="0" smtClean="0">
                <a:solidFill>
                  <a:srgbClr val="FF0000"/>
                </a:solidFill>
              </a:rPr>
              <a:t>ACK</a:t>
            </a:r>
            <a:endParaRPr lang="pt-BR" dirty="0">
              <a:solidFill>
                <a:srgbClr val="FF0000"/>
              </a:solidFill>
            </a:endParaRPr>
          </a:p>
        </p:txBody>
      </p:sp>
      <p:sp>
        <p:nvSpPr>
          <p:cNvPr id="69" name="Chave direita 68"/>
          <p:cNvSpPr/>
          <p:nvPr/>
        </p:nvSpPr>
        <p:spPr>
          <a:xfrm>
            <a:off x="7858148" y="3214686"/>
            <a:ext cx="71438" cy="357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box(in)">
                                      <p:cBhvr>
                                        <p:cTn id="12" dur="500"/>
                                        <p:tgtEl>
                                          <p:spTgt spid="63"/>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box(in)">
                                      <p:cBhvr>
                                        <p:cTn id="15" dur="500"/>
                                        <p:tgtEl>
                                          <p:spTgt spid="64"/>
                                        </p:tgtEl>
                                      </p:cBhvr>
                                    </p:animEffect>
                                  </p:childTnLst>
                                </p:cTn>
                              </p:par>
                              <p:par>
                                <p:cTn id="16" presetID="4" presetClass="entr" presetSubtype="16"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ox(in)">
                                      <p:cBhvr>
                                        <p:cTn id="18" dur="500"/>
                                        <p:tgtEl>
                                          <p:spTgt spid="5"/>
                                        </p:tgtEl>
                                      </p:cBhvr>
                                    </p:animEffect>
                                  </p:childTnLst>
                                </p:cTn>
                              </p:par>
                              <p:par>
                                <p:cTn id="19" presetID="4" presetClass="entr" presetSubtype="16"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ox(i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ox(in)">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ox(in)">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ox(in)">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box(in)">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ox(in)">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box(in)">
                                      <p:cBhvr>
                                        <p:cTn id="51" dur="500"/>
                                        <p:tgtEl>
                                          <p:spTgt spid="32"/>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box(in)">
                                      <p:cBhvr>
                                        <p:cTn id="56" dur="500"/>
                                        <p:tgtEl>
                                          <p:spTgt spid="39"/>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box(in)">
                                      <p:cBhvr>
                                        <p:cTn id="59" dur="500"/>
                                        <p:tgtEl>
                                          <p:spTgt spid="41"/>
                                        </p:tgtEl>
                                      </p:cBhvr>
                                    </p:animEffect>
                                  </p:childTnLst>
                                </p:cTn>
                              </p:par>
                              <p:par>
                                <p:cTn id="60" presetID="4" presetClass="entr" presetSubtype="16" fill="hold"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box(in)">
                                      <p:cBhvr>
                                        <p:cTn id="62" dur="500"/>
                                        <p:tgtEl>
                                          <p:spTgt spid="28"/>
                                        </p:tgtEl>
                                      </p:cBhvr>
                                    </p:animEffect>
                                  </p:childTnLst>
                                </p:cTn>
                              </p:par>
                              <p:par>
                                <p:cTn id="63" presetID="4" presetClass="entr" presetSubtype="16"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box(in)">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box(in)">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box(in)">
                                      <p:cBhvr>
                                        <p:cTn id="75" dur="500"/>
                                        <p:tgtEl>
                                          <p:spTgt spid="43"/>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box(in)">
                                      <p:cBhvr>
                                        <p:cTn id="80" dur="500"/>
                                        <p:tgtEl>
                                          <p:spTgt spid="33"/>
                                        </p:tgtEl>
                                      </p:cBhvr>
                                    </p:animEffect>
                                  </p:childTnLst>
                                </p:cTn>
                              </p:par>
                              <p:par>
                                <p:cTn id="81" presetID="4" presetClass="entr" presetSubtype="16" fill="hold"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box(in)">
                                      <p:cBhvr>
                                        <p:cTn id="83" dur="500"/>
                                        <p:tgtEl>
                                          <p:spTgt spid="34"/>
                                        </p:tgtEl>
                                      </p:cBhvr>
                                    </p:animEffect>
                                  </p:childTnLst>
                                </p:cTn>
                              </p:par>
                              <p:par>
                                <p:cTn id="84" presetID="4" presetClass="entr" presetSubtype="16"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box(in)">
                                      <p:cBhvr>
                                        <p:cTn id="86" dur="500"/>
                                        <p:tgtEl>
                                          <p:spTgt spid="36"/>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box(in)">
                                      <p:cBhvr>
                                        <p:cTn id="89" dur="500"/>
                                        <p:tgtEl>
                                          <p:spTgt spid="40"/>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box(in)">
                                      <p:cBhvr>
                                        <p:cTn id="92" dur="500"/>
                                        <p:tgtEl>
                                          <p:spTgt spid="42"/>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box(in)">
                                      <p:cBhvr>
                                        <p:cTn id="97" dur="5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16" fill="hold" grpId="0" nodeType="click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box(in)">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box(in)">
                                      <p:cBhvr>
                                        <p:cTn id="107" dur="500"/>
                                        <p:tgtEl>
                                          <p:spTgt spid="46"/>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16" fill="hold" grpId="0" nodeType="click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box(in)">
                                      <p:cBhvr>
                                        <p:cTn id="112" dur="500"/>
                                        <p:tgtEl>
                                          <p:spTgt spid="47"/>
                                        </p:tgtEl>
                                      </p:cBhvr>
                                    </p:animEffect>
                                  </p:childTnLst>
                                </p:cTn>
                              </p:par>
                              <p:par>
                                <p:cTn id="113" presetID="4" presetClass="entr" presetSubtype="16" fill="hold" nodeType="with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box(in)">
                                      <p:cBhvr>
                                        <p:cTn id="115" dur="500"/>
                                        <p:tgtEl>
                                          <p:spTgt spid="21"/>
                                        </p:tgtEl>
                                      </p:cBhvr>
                                    </p:animEffect>
                                  </p:childTnLst>
                                </p:cTn>
                              </p:par>
                              <p:par>
                                <p:cTn id="116" presetID="4" presetClass="entr" presetSubtype="16" fill="hold" nodeType="withEffect">
                                  <p:stCondLst>
                                    <p:cond delay="0"/>
                                  </p:stCondLst>
                                  <p:childTnLst>
                                    <p:set>
                                      <p:cBhvr>
                                        <p:cTn id="117" dur="1" fill="hold">
                                          <p:stCondLst>
                                            <p:cond delay="0"/>
                                          </p:stCondLst>
                                        </p:cTn>
                                        <p:tgtEl>
                                          <p:spTgt spid="22"/>
                                        </p:tgtEl>
                                        <p:attrNameLst>
                                          <p:attrName>style.visibility</p:attrName>
                                        </p:attrNameLst>
                                      </p:cBhvr>
                                      <p:to>
                                        <p:strVal val="visible"/>
                                      </p:to>
                                    </p:set>
                                    <p:animEffect transition="in" filter="box(in)">
                                      <p:cBhvr>
                                        <p:cTn id="118" dur="500"/>
                                        <p:tgtEl>
                                          <p:spTgt spid="22"/>
                                        </p:tgtEl>
                                      </p:cBhvr>
                                    </p:animEffect>
                                  </p:childTnLst>
                                </p:cTn>
                              </p:par>
                              <p:par>
                                <p:cTn id="119" presetID="4" presetClass="entr" presetSubtype="16" fill="hold" grpId="0" nodeType="withEffect">
                                  <p:stCondLst>
                                    <p:cond delay="0"/>
                                  </p:stCondLst>
                                  <p:childTnLst>
                                    <p:set>
                                      <p:cBhvr>
                                        <p:cTn id="120" dur="1" fill="hold">
                                          <p:stCondLst>
                                            <p:cond delay="0"/>
                                          </p:stCondLst>
                                        </p:cTn>
                                        <p:tgtEl>
                                          <p:spTgt spid="66"/>
                                        </p:tgtEl>
                                        <p:attrNameLst>
                                          <p:attrName>style.visibility</p:attrName>
                                        </p:attrNameLst>
                                      </p:cBhvr>
                                      <p:to>
                                        <p:strVal val="visible"/>
                                      </p:to>
                                    </p:set>
                                    <p:animEffect transition="in" filter="box(in)">
                                      <p:cBhvr>
                                        <p:cTn id="121" dur="500"/>
                                        <p:tgtEl>
                                          <p:spTgt spid="66"/>
                                        </p:tgtEl>
                                      </p:cBhvr>
                                    </p:animEffect>
                                  </p:childTnLst>
                                </p:cTn>
                              </p:par>
                              <p:par>
                                <p:cTn id="122" presetID="4" presetClass="entr" presetSubtype="16" fill="hold" grpId="0" nodeType="withEffect">
                                  <p:stCondLst>
                                    <p:cond delay="0"/>
                                  </p:stCondLst>
                                  <p:childTnLst>
                                    <p:set>
                                      <p:cBhvr>
                                        <p:cTn id="123" dur="1" fill="hold">
                                          <p:stCondLst>
                                            <p:cond delay="0"/>
                                          </p:stCondLst>
                                        </p:cTn>
                                        <p:tgtEl>
                                          <p:spTgt spid="65"/>
                                        </p:tgtEl>
                                        <p:attrNameLst>
                                          <p:attrName>style.visibility</p:attrName>
                                        </p:attrNameLst>
                                      </p:cBhvr>
                                      <p:to>
                                        <p:strVal val="visible"/>
                                      </p:to>
                                    </p:set>
                                    <p:animEffect transition="in" filter="box(in)">
                                      <p:cBhvr>
                                        <p:cTn id="124" dur="500"/>
                                        <p:tgtEl>
                                          <p:spTgt spid="65"/>
                                        </p:tgtEl>
                                      </p:cBhvr>
                                    </p:animEffect>
                                  </p:childTnLst>
                                </p:cTn>
                              </p:par>
                            </p:childTnLst>
                          </p:cTn>
                        </p:par>
                      </p:childTnLst>
                    </p:cTn>
                  </p:par>
                  <p:par>
                    <p:cTn id="125" fill="hold">
                      <p:stCondLst>
                        <p:cond delay="indefinite"/>
                      </p:stCondLst>
                      <p:childTnLst>
                        <p:par>
                          <p:cTn id="126" fill="hold">
                            <p:stCondLst>
                              <p:cond delay="0"/>
                            </p:stCondLst>
                            <p:childTnLst>
                              <p:par>
                                <p:cTn id="127" presetID="4" presetClass="entr" presetSubtype="16" fill="hold" nodeType="clickEffect">
                                  <p:stCondLst>
                                    <p:cond delay="0"/>
                                  </p:stCondLst>
                                  <p:childTnLst>
                                    <p:set>
                                      <p:cBhvr>
                                        <p:cTn id="128" dur="1" fill="hold">
                                          <p:stCondLst>
                                            <p:cond delay="0"/>
                                          </p:stCondLst>
                                        </p:cTn>
                                        <p:tgtEl>
                                          <p:spTgt spid="49"/>
                                        </p:tgtEl>
                                        <p:attrNameLst>
                                          <p:attrName>style.visibility</p:attrName>
                                        </p:attrNameLst>
                                      </p:cBhvr>
                                      <p:to>
                                        <p:strVal val="visible"/>
                                      </p:to>
                                    </p:set>
                                    <p:animEffect transition="in" filter="box(in)">
                                      <p:cBhvr>
                                        <p:cTn id="129" dur="500"/>
                                        <p:tgtEl>
                                          <p:spTgt spid="49"/>
                                        </p:tgtEl>
                                      </p:cBhvr>
                                    </p:animEffect>
                                  </p:childTnLst>
                                </p:cTn>
                              </p:par>
                              <p:par>
                                <p:cTn id="130" presetID="4" presetClass="entr" presetSubtype="16" fill="hold"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box(in)">
                                      <p:cBhvr>
                                        <p:cTn id="132" dur="500"/>
                                        <p:tgtEl>
                                          <p:spTgt spid="51"/>
                                        </p:tgtEl>
                                      </p:cBhvr>
                                    </p:animEffect>
                                  </p:childTnLst>
                                </p:cTn>
                              </p:par>
                              <p:par>
                                <p:cTn id="133" presetID="4" presetClass="entr" presetSubtype="16"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box(in)">
                                      <p:cBhvr>
                                        <p:cTn id="135" dur="500"/>
                                        <p:tgtEl>
                                          <p:spTgt spid="50"/>
                                        </p:tgtEl>
                                      </p:cBhvr>
                                    </p:animEffect>
                                  </p:childTnLst>
                                </p:cTn>
                              </p:par>
                              <p:par>
                                <p:cTn id="136" presetID="4" presetClass="entr" presetSubtype="16"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box(in)">
                                      <p:cBhvr>
                                        <p:cTn id="138" dur="500"/>
                                        <p:tgtEl>
                                          <p:spTgt spid="53"/>
                                        </p:tgtEl>
                                      </p:cBhvr>
                                    </p:animEffect>
                                  </p:childTnLst>
                                </p:cTn>
                              </p:par>
                            </p:childTnLst>
                          </p:cTn>
                        </p:par>
                      </p:childTnLst>
                    </p:cTn>
                  </p:par>
                  <p:par>
                    <p:cTn id="139" fill="hold">
                      <p:stCondLst>
                        <p:cond delay="indefinite"/>
                      </p:stCondLst>
                      <p:childTnLst>
                        <p:par>
                          <p:cTn id="140" fill="hold">
                            <p:stCondLst>
                              <p:cond delay="0"/>
                            </p:stCondLst>
                            <p:childTnLst>
                              <p:par>
                                <p:cTn id="141" presetID="4" presetClass="entr" presetSubtype="16" fill="hold" grpId="0" nodeType="clickEffect">
                                  <p:stCondLst>
                                    <p:cond delay="0"/>
                                  </p:stCondLst>
                                  <p:childTnLst>
                                    <p:set>
                                      <p:cBhvr>
                                        <p:cTn id="142" dur="1" fill="hold">
                                          <p:stCondLst>
                                            <p:cond delay="0"/>
                                          </p:stCondLst>
                                        </p:cTn>
                                        <p:tgtEl>
                                          <p:spTgt spid="69"/>
                                        </p:tgtEl>
                                        <p:attrNameLst>
                                          <p:attrName>style.visibility</p:attrName>
                                        </p:attrNameLst>
                                      </p:cBhvr>
                                      <p:to>
                                        <p:strVal val="visible"/>
                                      </p:to>
                                    </p:set>
                                    <p:animEffect transition="in" filter="box(in)">
                                      <p:cBhvr>
                                        <p:cTn id="143" dur="500"/>
                                        <p:tgtEl>
                                          <p:spTgt spid="69"/>
                                        </p:tgtEl>
                                      </p:cBhvr>
                                    </p:animEffect>
                                  </p:childTnLst>
                                </p:cTn>
                              </p:par>
                              <p:par>
                                <p:cTn id="144" presetID="4" presetClass="entr" presetSubtype="16" fill="hold" grpId="0" nodeType="withEffect">
                                  <p:stCondLst>
                                    <p:cond delay="0"/>
                                  </p:stCondLst>
                                  <p:childTnLst>
                                    <p:set>
                                      <p:cBhvr>
                                        <p:cTn id="145" dur="1" fill="hold">
                                          <p:stCondLst>
                                            <p:cond delay="0"/>
                                          </p:stCondLst>
                                        </p:cTn>
                                        <p:tgtEl>
                                          <p:spTgt spid="54"/>
                                        </p:tgtEl>
                                        <p:attrNameLst>
                                          <p:attrName>style.visibility</p:attrName>
                                        </p:attrNameLst>
                                      </p:cBhvr>
                                      <p:to>
                                        <p:strVal val="visible"/>
                                      </p:to>
                                    </p:set>
                                    <p:animEffect transition="in" filter="box(in)">
                                      <p:cBhvr>
                                        <p:cTn id="146" dur="500"/>
                                        <p:tgtEl>
                                          <p:spTgt spid="54"/>
                                        </p:tgtEl>
                                      </p:cBhvr>
                                    </p:animEffect>
                                  </p:childTnLst>
                                </p:cTn>
                              </p:par>
                              <p:par>
                                <p:cTn id="147" presetID="4" presetClass="entr" presetSubtype="16" fill="hold" nodeType="withEffect">
                                  <p:stCondLst>
                                    <p:cond delay="0"/>
                                  </p:stCondLst>
                                  <p:childTnLst>
                                    <p:set>
                                      <p:cBhvr>
                                        <p:cTn id="148" dur="1" fill="hold">
                                          <p:stCondLst>
                                            <p:cond delay="0"/>
                                          </p:stCondLst>
                                        </p:cTn>
                                        <p:tgtEl>
                                          <p:spTgt spid="48"/>
                                        </p:tgtEl>
                                        <p:attrNameLst>
                                          <p:attrName>style.visibility</p:attrName>
                                        </p:attrNameLst>
                                      </p:cBhvr>
                                      <p:to>
                                        <p:strVal val="visible"/>
                                      </p:to>
                                    </p:set>
                                    <p:animEffect transition="in" filter="box(in)">
                                      <p:cBhvr>
                                        <p:cTn id="149" dur="500"/>
                                        <p:tgtEl>
                                          <p:spTgt spid="48"/>
                                        </p:tgtEl>
                                      </p:cBhvr>
                                    </p:animEffect>
                                  </p:childTnLst>
                                </p:cTn>
                              </p:par>
                              <p:par>
                                <p:cTn id="150" presetID="4" presetClass="entr" presetSubtype="16" fill="hold" nodeType="withEffect">
                                  <p:stCondLst>
                                    <p:cond delay="0"/>
                                  </p:stCondLst>
                                  <p:childTnLst>
                                    <p:set>
                                      <p:cBhvr>
                                        <p:cTn id="151" dur="1" fill="hold">
                                          <p:stCondLst>
                                            <p:cond delay="0"/>
                                          </p:stCondLst>
                                        </p:cTn>
                                        <p:tgtEl>
                                          <p:spTgt spid="52"/>
                                        </p:tgtEl>
                                        <p:attrNameLst>
                                          <p:attrName>style.visibility</p:attrName>
                                        </p:attrNameLst>
                                      </p:cBhvr>
                                      <p:to>
                                        <p:strVal val="visible"/>
                                      </p:to>
                                    </p:set>
                                    <p:animEffect transition="in" filter="box(in)">
                                      <p:cBhvr>
                                        <p:cTn id="152" dur="500"/>
                                        <p:tgtEl>
                                          <p:spTgt spid="52"/>
                                        </p:tgtEl>
                                      </p:cBhvr>
                                    </p:animEffect>
                                  </p:childTnLst>
                                </p:cTn>
                              </p:par>
                            </p:childTnLst>
                          </p:cTn>
                        </p:par>
                      </p:childTnLst>
                    </p:cTn>
                  </p:par>
                  <p:par>
                    <p:cTn id="153" fill="hold">
                      <p:stCondLst>
                        <p:cond delay="indefinite"/>
                      </p:stCondLst>
                      <p:childTnLst>
                        <p:par>
                          <p:cTn id="154" fill="hold">
                            <p:stCondLst>
                              <p:cond delay="0"/>
                            </p:stCondLst>
                            <p:childTnLst>
                              <p:par>
                                <p:cTn id="155" presetID="4" presetClass="entr" presetSubtype="16" fill="hold" nodeType="click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box(in)">
                                      <p:cBhvr>
                                        <p:cTn id="157" dur="500"/>
                                        <p:tgtEl>
                                          <p:spTgt spid="55"/>
                                        </p:tgtEl>
                                      </p:cBhvr>
                                    </p:animEffect>
                                  </p:childTnLst>
                                </p:cTn>
                              </p:par>
                            </p:childTnLst>
                          </p:cTn>
                        </p:par>
                      </p:childTnLst>
                    </p:cTn>
                  </p:par>
                  <p:par>
                    <p:cTn id="158" fill="hold">
                      <p:stCondLst>
                        <p:cond delay="indefinite"/>
                      </p:stCondLst>
                      <p:childTnLst>
                        <p:par>
                          <p:cTn id="159" fill="hold">
                            <p:stCondLst>
                              <p:cond delay="0"/>
                            </p:stCondLst>
                            <p:childTnLst>
                              <p:par>
                                <p:cTn id="160" presetID="4" presetClass="entr" presetSubtype="16" fill="hold" grpId="0" nodeType="clickEffect">
                                  <p:stCondLst>
                                    <p:cond delay="0"/>
                                  </p:stCondLst>
                                  <p:childTnLst>
                                    <p:set>
                                      <p:cBhvr>
                                        <p:cTn id="161" dur="1" fill="hold">
                                          <p:stCondLst>
                                            <p:cond delay="0"/>
                                          </p:stCondLst>
                                        </p:cTn>
                                        <p:tgtEl>
                                          <p:spTgt spid="56"/>
                                        </p:tgtEl>
                                        <p:attrNameLst>
                                          <p:attrName>style.visibility</p:attrName>
                                        </p:attrNameLst>
                                      </p:cBhvr>
                                      <p:to>
                                        <p:strVal val="visible"/>
                                      </p:to>
                                    </p:set>
                                    <p:animEffect transition="in" filter="box(in)">
                                      <p:cBhvr>
                                        <p:cTn id="162" dur="500"/>
                                        <p:tgtEl>
                                          <p:spTgt spid="56"/>
                                        </p:tgtEl>
                                      </p:cBhvr>
                                    </p:animEffect>
                                  </p:childTnLst>
                                </p:cTn>
                              </p:par>
                            </p:childTnLst>
                          </p:cTn>
                        </p:par>
                      </p:childTnLst>
                    </p:cTn>
                  </p:par>
                  <p:par>
                    <p:cTn id="163" fill="hold">
                      <p:stCondLst>
                        <p:cond delay="indefinite"/>
                      </p:stCondLst>
                      <p:childTnLst>
                        <p:par>
                          <p:cTn id="164" fill="hold">
                            <p:stCondLst>
                              <p:cond delay="0"/>
                            </p:stCondLst>
                            <p:childTnLst>
                              <p:par>
                                <p:cTn id="165" presetID="4" presetClass="entr" presetSubtype="16"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box(in)">
                                      <p:cBhvr>
                                        <p:cTn id="167" dur="500"/>
                                        <p:tgtEl>
                                          <p:spTgt spid="57"/>
                                        </p:tgtEl>
                                      </p:cBhvr>
                                    </p:animEffect>
                                  </p:childTnLst>
                                </p:cTn>
                              </p:par>
                            </p:childTnLst>
                          </p:cTn>
                        </p:par>
                      </p:childTnLst>
                    </p:cTn>
                  </p:par>
                  <p:par>
                    <p:cTn id="168" fill="hold">
                      <p:stCondLst>
                        <p:cond delay="indefinite"/>
                      </p:stCondLst>
                      <p:childTnLst>
                        <p:par>
                          <p:cTn id="169" fill="hold">
                            <p:stCondLst>
                              <p:cond delay="0"/>
                            </p:stCondLst>
                            <p:childTnLst>
                              <p:par>
                                <p:cTn id="170" presetID="4" presetClass="entr" presetSubtype="16" fill="hold" grpId="0" nodeType="clickEffect">
                                  <p:stCondLst>
                                    <p:cond delay="0"/>
                                  </p:stCondLst>
                                  <p:childTnLst>
                                    <p:set>
                                      <p:cBhvr>
                                        <p:cTn id="171" dur="1" fill="hold">
                                          <p:stCondLst>
                                            <p:cond delay="0"/>
                                          </p:stCondLst>
                                        </p:cTn>
                                        <p:tgtEl>
                                          <p:spTgt spid="58"/>
                                        </p:tgtEl>
                                        <p:attrNameLst>
                                          <p:attrName>style.visibility</p:attrName>
                                        </p:attrNameLst>
                                      </p:cBhvr>
                                      <p:to>
                                        <p:strVal val="visible"/>
                                      </p:to>
                                    </p:set>
                                    <p:animEffect transition="in" filter="box(in)">
                                      <p:cBhvr>
                                        <p:cTn id="172" dur="500"/>
                                        <p:tgtEl>
                                          <p:spTgt spid="58"/>
                                        </p:tgtEl>
                                      </p:cBhvr>
                                    </p:animEffect>
                                  </p:childTnLst>
                                </p:cTn>
                              </p:par>
                            </p:childTnLst>
                          </p:cTn>
                        </p:par>
                      </p:childTnLst>
                    </p:cTn>
                  </p:par>
                  <p:par>
                    <p:cTn id="173" fill="hold">
                      <p:stCondLst>
                        <p:cond delay="indefinite"/>
                      </p:stCondLst>
                      <p:childTnLst>
                        <p:par>
                          <p:cTn id="174" fill="hold">
                            <p:stCondLst>
                              <p:cond delay="0"/>
                            </p:stCondLst>
                            <p:childTnLst>
                              <p:par>
                                <p:cTn id="175" presetID="4" presetClass="entr" presetSubtype="16" fill="hold" nodeType="click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box(in)">
                                      <p:cBhvr>
                                        <p:cTn id="177" dur="500"/>
                                        <p:tgtEl>
                                          <p:spTgt spid="59"/>
                                        </p:tgtEl>
                                      </p:cBhvr>
                                    </p:animEffect>
                                  </p:childTnLst>
                                </p:cTn>
                              </p:par>
                            </p:childTnLst>
                          </p:cTn>
                        </p:par>
                      </p:childTnLst>
                    </p:cTn>
                  </p:par>
                  <p:par>
                    <p:cTn id="178" fill="hold">
                      <p:stCondLst>
                        <p:cond delay="indefinite"/>
                      </p:stCondLst>
                      <p:childTnLst>
                        <p:par>
                          <p:cTn id="179" fill="hold">
                            <p:stCondLst>
                              <p:cond delay="0"/>
                            </p:stCondLst>
                            <p:childTnLst>
                              <p:par>
                                <p:cTn id="180" presetID="4" presetClass="entr" presetSubtype="16" fill="hold" grpId="0" nodeType="click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box(in)">
                                      <p:cBhvr>
                                        <p:cTn id="182" dur="500"/>
                                        <p:tgtEl>
                                          <p:spTgt spid="60"/>
                                        </p:tgtEl>
                                      </p:cBhvr>
                                    </p:animEffect>
                                  </p:childTnLst>
                                </p:cTn>
                              </p:par>
                            </p:childTnLst>
                          </p:cTn>
                        </p:par>
                      </p:childTnLst>
                    </p:cTn>
                  </p:par>
                  <p:par>
                    <p:cTn id="183" fill="hold">
                      <p:stCondLst>
                        <p:cond delay="indefinite"/>
                      </p:stCondLst>
                      <p:childTnLst>
                        <p:par>
                          <p:cTn id="184" fill="hold">
                            <p:stCondLst>
                              <p:cond delay="0"/>
                            </p:stCondLst>
                            <p:childTnLst>
                              <p:par>
                                <p:cTn id="185" presetID="4" presetClass="entr" presetSubtype="16" fill="hold" nodeType="clickEffect">
                                  <p:stCondLst>
                                    <p:cond delay="0"/>
                                  </p:stCondLst>
                                  <p:childTnLst>
                                    <p:set>
                                      <p:cBhvr>
                                        <p:cTn id="186" dur="1" fill="hold">
                                          <p:stCondLst>
                                            <p:cond delay="0"/>
                                          </p:stCondLst>
                                        </p:cTn>
                                        <p:tgtEl>
                                          <p:spTgt spid="61"/>
                                        </p:tgtEl>
                                        <p:attrNameLst>
                                          <p:attrName>style.visibility</p:attrName>
                                        </p:attrNameLst>
                                      </p:cBhvr>
                                      <p:to>
                                        <p:strVal val="visible"/>
                                      </p:to>
                                    </p:set>
                                    <p:animEffect transition="in" filter="box(in)">
                                      <p:cBhvr>
                                        <p:cTn id="187" dur="500"/>
                                        <p:tgtEl>
                                          <p:spTgt spid="61"/>
                                        </p:tgtEl>
                                      </p:cBhvr>
                                    </p:animEffect>
                                  </p:childTnLst>
                                </p:cTn>
                              </p:par>
                              <p:par>
                                <p:cTn id="188" presetID="4" presetClass="entr" presetSubtype="16" fill="hold" grpId="0" nodeType="withEffect">
                                  <p:stCondLst>
                                    <p:cond delay="0"/>
                                  </p:stCondLst>
                                  <p:childTnLst>
                                    <p:set>
                                      <p:cBhvr>
                                        <p:cTn id="189" dur="1" fill="hold">
                                          <p:stCondLst>
                                            <p:cond delay="0"/>
                                          </p:stCondLst>
                                        </p:cTn>
                                        <p:tgtEl>
                                          <p:spTgt spid="62"/>
                                        </p:tgtEl>
                                        <p:attrNameLst>
                                          <p:attrName>style.visibility</p:attrName>
                                        </p:attrNameLst>
                                      </p:cBhvr>
                                      <p:to>
                                        <p:strVal val="visible"/>
                                      </p:to>
                                    </p:set>
                                    <p:animEffect transition="in" filter="box(in)">
                                      <p:cBhvr>
                                        <p:cTn id="190" dur="500"/>
                                        <p:tgtEl>
                                          <p:spTgt spid="62"/>
                                        </p:tgtEl>
                                      </p:cBhvr>
                                    </p:animEffect>
                                  </p:childTnLst>
                                </p:cTn>
                              </p:par>
                            </p:childTnLst>
                          </p:cTn>
                        </p:par>
                      </p:childTnLst>
                    </p:cTn>
                  </p:par>
                  <p:par>
                    <p:cTn id="191" fill="hold">
                      <p:stCondLst>
                        <p:cond delay="indefinite"/>
                      </p:stCondLst>
                      <p:childTnLst>
                        <p:par>
                          <p:cTn id="192" fill="hold">
                            <p:stCondLst>
                              <p:cond delay="0"/>
                            </p:stCondLst>
                            <p:childTnLst>
                              <p:par>
                                <p:cTn id="193" presetID="4" presetClass="entr" presetSubtype="16" fill="hold" nodeType="clickEffect">
                                  <p:stCondLst>
                                    <p:cond delay="0"/>
                                  </p:stCondLst>
                                  <p:childTnLst>
                                    <p:set>
                                      <p:cBhvr>
                                        <p:cTn id="194" dur="1" fill="hold">
                                          <p:stCondLst>
                                            <p:cond delay="0"/>
                                          </p:stCondLst>
                                        </p:cTn>
                                        <p:tgtEl>
                                          <p:spTgt spid="67"/>
                                        </p:tgtEl>
                                        <p:attrNameLst>
                                          <p:attrName>style.visibility</p:attrName>
                                        </p:attrNameLst>
                                      </p:cBhvr>
                                      <p:to>
                                        <p:strVal val="visible"/>
                                      </p:to>
                                    </p:set>
                                    <p:animEffect transition="in" filter="box(in)">
                                      <p:cBhvr>
                                        <p:cTn id="195" dur="500"/>
                                        <p:tgtEl>
                                          <p:spTgt spid="67"/>
                                        </p:tgtEl>
                                      </p:cBhvr>
                                    </p:animEffect>
                                  </p:childTnLst>
                                </p:cTn>
                              </p:par>
                              <p:par>
                                <p:cTn id="196" presetID="4" presetClass="entr" presetSubtype="16" fill="hold" grpId="0" nodeType="withEffect">
                                  <p:stCondLst>
                                    <p:cond delay="0"/>
                                  </p:stCondLst>
                                  <p:childTnLst>
                                    <p:set>
                                      <p:cBhvr>
                                        <p:cTn id="197" dur="1" fill="hold">
                                          <p:stCondLst>
                                            <p:cond delay="0"/>
                                          </p:stCondLst>
                                        </p:cTn>
                                        <p:tgtEl>
                                          <p:spTgt spid="68"/>
                                        </p:tgtEl>
                                        <p:attrNameLst>
                                          <p:attrName>style.visibility</p:attrName>
                                        </p:attrNameLst>
                                      </p:cBhvr>
                                      <p:to>
                                        <p:strVal val="visible"/>
                                      </p:to>
                                    </p:set>
                                    <p:animEffect transition="in" filter="box(in)">
                                      <p:cBhvr>
                                        <p:cTn id="19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31" grpId="0"/>
      <p:bldP spid="32" grpId="0"/>
      <p:bldP spid="39" grpId="0" animBg="1"/>
      <p:bldP spid="40" grpId="0" animBg="1"/>
      <p:bldP spid="41" grpId="0"/>
      <p:bldP spid="42" grpId="0"/>
      <p:bldP spid="43" grpId="0"/>
      <p:bldP spid="44" grpId="0"/>
      <p:bldP spid="46" grpId="0"/>
      <p:bldP spid="47" grpId="0"/>
      <p:bldP spid="50" grpId="0"/>
      <p:bldP spid="53" grpId="0"/>
      <p:bldP spid="54" grpId="0"/>
      <p:bldP spid="56" grpId="0"/>
      <p:bldP spid="58" grpId="0"/>
      <p:bldP spid="60" grpId="0"/>
      <p:bldP spid="62" grpId="0"/>
      <p:bldP spid="63" grpId="0"/>
      <p:bldP spid="64" grpId="0"/>
      <p:bldP spid="65" grpId="0"/>
      <p:bldP spid="66" grpId="0"/>
      <p:bldP spid="68" grpId="0"/>
      <p:bldP spid="6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5</a:t>
            </a:r>
            <a:endParaRPr lang="pt-BR" dirty="0"/>
          </a:p>
        </p:txBody>
      </p:sp>
      <p:sp>
        <p:nvSpPr>
          <p:cNvPr id="3" name="Espaço Reservado para Conteúdo 2"/>
          <p:cNvSpPr>
            <a:spLocks noGrp="1"/>
          </p:cNvSpPr>
          <p:nvPr>
            <p:ph idx="1"/>
          </p:nvPr>
        </p:nvSpPr>
        <p:spPr>
          <a:xfrm>
            <a:off x="357158" y="2071678"/>
            <a:ext cx="8229600" cy="4325112"/>
          </a:xfrm>
        </p:spPr>
        <p:txBody>
          <a:bodyPr>
            <a:normAutofit lnSpcReduction="10000"/>
          </a:bodyPr>
          <a:lstStyle/>
          <a:p>
            <a:r>
              <a:rPr lang="pt-BR" dirty="0" smtClean="0"/>
              <a:t>OBS:</a:t>
            </a:r>
          </a:p>
          <a:p>
            <a:pPr>
              <a:buNone/>
            </a:pPr>
            <a:endParaRPr lang="pt-BR" dirty="0" smtClean="0"/>
          </a:p>
          <a:p>
            <a:r>
              <a:rPr lang="pt-BR" dirty="0" smtClean="0"/>
              <a:t>Ao receber o segmento TCP </a:t>
            </a:r>
            <a:r>
              <a:rPr lang="pt-BR" dirty="0" smtClean="0">
                <a:solidFill>
                  <a:srgbClr val="FF0000"/>
                </a:solidFill>
              </a:rPr>
              <a:t>SYN</a:t>
            </a:r>
            <a:r>
              <a:rPr lang="pt-BR" dirty="0" smtClean="0"/>
              <a:t> o </a:t>
            </a:r>
            <a:r>
              <a:rPr lang="pt-BR" dirty="0" smtClean="0">
                <a:solidFill>
                  <a:srgbClr val="FF0000"/>
                </a:solidFill>
              </a:rPr>
              <a:t>HOST B </a:t>
            </a:r>
            <a:r>
              <a:rPr lang="pt-BR" dirty="0" smtClean="0"/>
              <a:t>reserva  buffers e variáveis TCP à conexão;</a:t>
            </a:r>
          </a:p>
          <a:p>
            <a:pPr>
              <a:buNone/>
            </a:pPr>
            <a:endParaRPr lang="pt-BR" dirty="0" smtClean="0"/>
          </a:p>
          <a:p>
            <a:r>
              <a:rPr lang="pt-BR" dirty="0" smtClean="0"/>
              <a:t>Ao receber o segmento TCP </a:t>
            </a:r>
            <a:r>
              <a:rPr lang="pt-BR" dirty="0" smtClean="0">
                <a:solidFill>
                  <a:srgbClr val="FF0000"/>
                </a:solidFill>
              </a:rPr>
              <a:t>SYNACK</a:t>
            </a:r>
            <a:r>
              <a:rPr lang="pt-BR" dirty="0" smtClean="0"/>
              <a:t> o </a:t>
            </a:r>
            <a:r>
              <a:rPr lang="pt-BR" dirty="0" smtClean="0">
                <a:solidFill>
                  <a:srgbClr val="FF0000"/>
                </a:solidFill>
              </a:rPr>
              <a:t>HOST A</a:t>
            </a:r>
          </a:p>
          <a:p>
            <a:pPr>
              <a:buNone/>
            </a:pPr>
            <a:r>
              <a:rPr lang="pt-BR" dirty="0" smtClean="0"/>
              <a:t>   reserva  buffers e variáveis TCP à conexão;</a:t>
            </a:r>
          </a:p>
          <a:p>
            <a:pPr>
              <a:buNone/>
            </a:pPr>
            <a:endParaRPr lang="pt-BR" dirty="0" smtClean="0"/>
          </a:p>
          <a:p>
            <a:r>
              <a:rPr lang="pt-BR" dirty="0" smtClean="0"/>
              <a:t>Qualquer um dos processos que participa de uma conexão TCP pode encerrar a conexão.</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ox(in)">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ox(in)">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5</a:t>
            </a:r>
            <a:endParaRPr lang="pt-BR" dirty="0"/>
          </a:p>
        </p:txBody>
      </p:sp>
      <p:sp>
        <p:nvSpPr>
          <p:cNvPr id="3" name="Espaço Reservado para Conteúdo 2"/>
          <p:cNvSpPr>
            <a:spLocks noGrp="1"/>
          </p:cNvSpPr>
          <p:nvPr>
            <p:ph idx="1"/>
          </p:nvPr>
        </p:nvSpPr>
        <p:spPr>
          <a:xfrm>
            <a:off x="457200" y="2249424"/>
            <a:ext cx="8229600" cy="3679906"/>
          </a:xfrm>
        </p:spPr>
        <p:txBody>
          <a:bodyPr/>
          <a:lstStyle/>
          <a:p>
            <a:r>
              <a:rPr lang="pt-BR" dirty="0" smtClean="0"/>
              <a:t>Como seria um </a:t>
            </a:r>
            <a:r>
              <a:rPr lang="pt-BR" dirty="0" err="1" smtClean="0"/>
              <a:t>upload</a:t>
            </a:r>
            <a:r>
              <a:rPr lang="pt-BR" dirty="0" smtClean="0"/>
              <a:t>?</a:t>
            </a:r>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 ou F</a:t>
            </a:r>
            <a:endParaRPr lang="pt-BR" dirty="0"/>
          </a:p>
        </p:txBody>
      </p:sp>
      <p:sp>
        <p:nvSpPr>
          <p:cNvPr id="3" name="Espaço Reservado para Conteúdo 2"/>
          <p:cNvSpPr>
            <a:spLocks noGrp="1"/>
          </p:cNvSpPr>
          <p:nvPr>
            <p:ph idx="1"/>
          </p:nvPr>
        </p:nvSpPr>
        <p:spPr/>
        <p:txBody>
          <a:bodyPr/>
          <a:lstStyle/>
          <a:p>
            <a:r>
              <a:rPr lang="pt-BR" dirty="0" smtClean="0"/>
              <a:t>O UDP ao receber um pacote corrompido, sempre descartará esse pacote, já que o mesmo fornece verificação de erro.</a:t>
            </a:r>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 ou F</a:t>
            </a:r>
            <a:endParaRPr lang="pt-BR" dirty="0"/>
          </a:p>
        </p:txBody>
      </p:sp>
      <p:sp>
        <p:nvSpPr>
          <p:cNvPr id="3" name="Espaço Reservado para Conteúdo 2"/>
          <p:cNvSpPr>
            <a:spLocks noGrp="1"/>
          </p:cNvSpPr>
          <p:nvPr>
            <p:ph idx="1"/>
          </p:nvPr>
        </p:nvSpPr>
        <p:spPr/>
        <p:txBody>
          <a:bodyPr/>
          <a:lstStyle/>
          <a:p>
            <a:r>
              <a:rPr lang="pt-BR" dirty="0" smtClean="0"/>
              <a:t>O UDP ao receber um pacote corrompido, sempre descartará esse pacote, já que o mesmo fornece verificação de erro.</a:t>
            </a:r>
          </a:p>
          <a:p>
            <a:pPr>
              <a:buNone/>
            </a:pPr>
            <a:r>
              <a:rPr lang="pt-BR" dirty="0" smtClean="0">
                <a:solidFill>
                  <a:srgbClr val="FF0000"/>
                </a:solidFill>
              </a:rPr>
              <a:t>   Falso. Nem sempre o pacote será descartado, em algumas implementações do UDP, o mesmo passa o segmento danificado à aplicação acompanhado de um aviso.</a:t>
            </a:r>
            <a:endParaRPr lang="pt-BR"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 ou F</a:t>
            </a:r>
            <a:endParaRPr lang="pt-BR" dirty="0"/>
          </a:p>
        </p:txBody>
      </p:sp>
      <p:sp>
        <p:nvSpPr>
          <p:cNvPr id="3" name="Espaço Reservado para Conteúdo 2"/>
          <p:cNvSpPr>
            <a:spLocks noGrp="1"/>
          </p:cNvSpPr>
          <p:nvPr>
            <p:ph idx="1"/>
          </p:nvPr>
        </p:nvSpPr>
        <p:spPr/>
        <p:txBody>
          <a:bodyPr/>
          <a:lstStyle/>
          <a:p>
            <a:r>
              <a:rPr lang="pt-BR" dirty="0" smtClean="0"/>
              <a:t>Com o protocolo GBN, se o destinatário recebe um pacote fora de ordem, com número de seqüência em [</a:t>
            </a:r>
            <a:r>
              <a:rPr lang="pt-BR" dirty="0" err="1" smtClean="0"/>
              <a:t>rcv_base</a:t>
            </a:r>
            <a:r>
              <a:rPr lang="pt-BR" dirty="0" smtClean="0"/>
              <a:t>-N, </a:t>
            </a:r>
            <a:r>
              <a:rPr lang="pt-BR" dirty="0" err="1" smtClean="0"/>
              <a:t>rcv_base</a:t>
            </a:r>
            <a:r>
              <a:rPr lang="pt-BR" dirty="0" smtClean="0"/>
              <a:t> -1], um ACK para esse pacote deve ser gerado mesmo que esse pacote já tenha sido reconhecido anteriormente.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 ou F</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Com o protocolo GBN, se o destinatário recebe um pacote fora de ordem, com número de seqüência em [</a:t>
            </a:r>
            <a:r>
              <a:rPr lang="pt-BR" dirty="0" err="1" smtClean="0"/>
              <a:t>rcv_base</a:t>
            </a:r>
            <a:r>
              <a:rPr lang="pt-BR" dirty="0" smtClean="0"/>
              <a:t>-N, </a:t>
            </a:r>
            <a:r>
              <a:rPr lang="pt-BR" dirty="0" err="1" smtClean="0"/>
              <a:t>rcv_base</a:t>
            </a:r>
            <a:r>
              <a:rPr lang="pt-BR" dirty="0" smtClean="0"/>
              <a:t> -1], um ACK para esse pacote deve ser gerado mesmo que esse pacote já tenha sido reconhecido anteriormente.</a:t>
            </a:r>
          </a:p>
          <a:p>
            <a:pPr>
              <a:buNone/>
            </a:pPr>
            <a:r>
              <a:rPr lang="pt-BR" dirty="0" smtClean="0"/>
              <a:t>   </a:t>
            </a:r>
            <a:r>
              <a:rPr lang="pt-BR" dirty="0" smtClean="0">
                <a:solidFill>
                  <a:srgbClr val="FF0000"/>
                </a:solidFill>
              </a:rPr>
              <a:t>Falso. Quem realiza essa ação é o SR. Com o GBN, o destinatário descarta o pacote e reenvia um ACK para o pacote mais recente que foi recebido na ordem correta.</a:t>
            </a:r>
            <a:endParaRPr lang="pt-BR"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 ou F</a:t>
            </a:r>
            <a:endParaRPr lang="pt-BR" dirty="0"/>
          </a:p>
        </p:txBody>
      </p:sp>
      <p:sp>
        <p:nvSpPr>
          <p:cNvPr id="3" name="Espaço Reservado para Conteúdo 2"/>
          <p:cNvSpPr>
            <a:spLocks noGrp="1"/>
          </p:cNvSpPr>
          <p:nvPr>
            <p:ph idx="1"/>
          </p:nvPr>
        </p:nvSpPr>
        <p:spPr/>
        <p:txBody>
          <a:bodyPr/>
          <a:lstStyle/>
          <a:p>
            <a:r>
              <a:rPr lang="pt-BR" sz="2600" dirty="0" smtClean="0"/>
              <a:t>Com o protocolo SR, é possível o remetente receber um ACK para um pacote que caia fora de sua janela?</a:t>
            </a:r>
          </a:p>
          <a:p>
            <a:pPr>
              <a:buNone/>
            </a:pPr>
            <a:endParaRPr lang="pt-B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 ou F</a:t>
            </a:r>
            <a:endParaRPr lang="pt-BR" dirty="0"/>
          </a:p>
        </p:txBody>
      </p:sp>
      <p:sp>
        <p:nvSpPr>
          <p:cNvPr id="3" name="Espaço Reservado para Conteúdo 2"/>
          <p:cNvSpPr>
            <a:spLocks noGrp="1"/>
          </p:cNvSpPr>
          <p:nvPr>
            <p:ph idx="1"/>
          </p:nvPr>
        </p:nvSpPr>
        <p:spPr/>
        <p:txBody>
          <a:bodyPr>
            <a:normAutofit fontScale="92500" lnSpcReduction="20000"/>
          </a:bodyPr>
          <a:lstStyle/>
          <a:p>
            <a:pPr marL="342900" indent="-342900">
              <a:buFont typeface="Arial" pitchFamily="34" charset="0"/>
              <a:buChar char="•"/>
              <a:defRPr/>
            </a:pPr>
            <a:r>
              <a:rPr lang="pt-BR" dirty="0" smtClean="0"/>
              <a:t>Com o protocolo SR, é possível o remetente receber um ACK para um pacote que caia fora de sua janela?</a:t>
            </a:r>
          </a:p>
          <a:p>
            <a:pPr marL="342900" indent="-342900">
              <a:buNone/>
              <a:defRPr/>
            </a:pPr>
            <a:r>
              <a:rPr lang="pt-BR" dirty="0" smtClean="0">
                <a:solidFill>
                  <a:srgbClr val="FF0000"/>
                </a:solidFill>
              </a:rPr>
              <a:t>	Verdadeiro.  Suponha  que o remetente tem uma janela de tamanho 3 e mande os pacotes 1, 2 e 3 no tempo t0. Em t1 (t1&gt;t0), o receptor  manda os </a:t>
            </a:r>
            <a:r>
              <a:rPr lang="pt-BR" dirty="0" err="1" smtClean="0">
                <a:solidFill>
                  <a:srgbClr val="FF0000"/>
                </a:solidFill>
              </a:rPr>
              <a:t>acks</a:t>
            </a:r>
            <a:r>
              <a:rPr lang="pt-BR" dirty="0" smtClean="0">
                <a:solidFill>
                  <a:srgbClr val="FF0000"/>
                </a:solidFill>
              </a:rPr>
              <a:t> dos pacotes 1,2 e 3. Em t2 (t2&gt;t1), no remetente dá timeout (Congestionamento) e ele reenvia os pacotes 1,2 e 3. No tempo t3, o receptor recebe novamente os pacotes(pacotes duplicados) e reenvia </a:t>
            </a:r>
            <a:r>
              <a:rPr lang="pt-BR" dirty="0" err="1" smtClean="0">
                <a:solidFill>
                  <a:srgbClr val="FF0000"/>
                </a:solidFill>
              </a:rPr>
              <a:t>acks</a:t>
            </a:r>
            <a:r>
              <a:rPr lang="pt-BR" dirty="0" smtClean="0">
                <a:solidFill>
                  <a:srgbClr val="FF0000"/>
                </a:solidFill>
              </a:rPr>
              <a:t> de confirmação. Em t4, o remetente recebe os </a:t>
            </a:r>
            <a:r>
              <a:rPr lang="pt-BR" dirty="0" err="1" smtClean="0">
                <a:solidFill>
                  <a:srgbClr val="FF0000"/>
                </a:solidFill>
              </a:rPr>
              <a:t>acks</a:t>
            </a:r>
            <a:r>
              <a:rPr lang="pt-BR" dirty="0" smtClean="0">
                <a:solidFill>
                  <a:srgbClr val="FF0000"/>
                </a:solidFill>
              </a:rPr>
              <a:t> (de t1) e anda sua janela para 4,5, e 6. Em t5 o remetente recebe os </a:t>
            </a:r>
            <a:r>
              <a:rPr lang="pt-BR" dirty="0" err="1" smtClean="0">
                <a:solidFill>
                  <a:srgbClr val="FF0000"/>
                </a:solidFill>
              </a:rPr>
              <a:t>acks</a:t>
            </a:r>
            <a:r>
              <a:rPr lang="pt-BR" dirty="0" smtClean="0">
                <a:solidFill>
                  <a:srgbClr val="FF0000"/>
                </a:solidFill>
              </a:rPr>
              <a:t> do tempo (de t3). Esses </a:t>
            </a:r>
            <a:r>
              <a:rPr lang="pt-BR" dirty="0" err="1" smtClean="0">
                <a:solidFill>
                  <a:srgbClr val="FF0000"/>
                </a:solidFill>
              </a:rPr>
              <a:t>acks</a:t>
            </a:r>
            <a:r>
              <a:rPr lang="pt-BR" dirty="0" smtClean="0">
                <a:solidFill>
                  <a:srgbClr val="FF0000"/>
                </a:solidFill>
              </a:rPr>
              <a:t> estarão confirmando pacotes fora da janela.</a:t>
            </a:r>
          </a:p>
          <a:p>
            <a:endParaRPr lang="pt-B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1</a:t>
            </a:r>
            <a:endParaRPr lang="pt-BR" dirty="0"/>
          </a:p>
        </p:txBody>
      </p:sp>
      <p:sp>
        <p:nvSpPr>
          <p:cNvPr id="3" name="Espaço Reservado para Conteúdo 2"/>
          <p:cNvSpPr>
            <a:spLocks noGrp="1"/>
          </p:cNvSpPr>
          <p:nvPr>
            <p:ph idx="1"/>
          </p:nvPr>
        </p:nvSpPr>
        <p:spPr/>
        <p:txBody>
          <a:bodyPr/>
          <a:lstStyle/>
          <a:p>
            <a:r>
              <a:rPr lang="pt-BR" dirty="0" smtClean="0"/>
              <a:t>Quais serviços básicos devem ser oferecidos a aplicação por todo protocolo da camada de transporte?</a:t>
            </a: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 ou F</a:t>
            </a:r>
            <a:endParaRPr lang="pt-BR" dirty="0"/>
          </a:p>
        </p:txBody>
      </p:sp>
      <p:sp>
        <p:nvSpPr>
          <p:cNvPr id="3" name="Espaço Reservado para Conteúdo 2"/>
          <p:cNvSpPr>
            <a:spLocks noGrp="1"/>
          </p:cNvSpPr>
          <p:nvPr>
            <p:ph idx="1"/>
          </p:nvPr>
        </p:nvSpPr>
        <p:spPr/>
        <p:txBody>
          <a:bodyPr/>
          <a:lstStyle/>
          <a:p>
            <a:r>
              <a:rPr lang="pt-BR" dirty="0" smtClean="0"/>
              <a:t>Com o GBN, é possível o remetente receber um ACK para um pacote que caia fora de sua janela corrente?</a:t>
            </a:r>
          </a:p>
          <a:p>
            <a:pPr>
              <a:buNone/>
            </a:pPr>
            <a:endParaRPr lang="pt-B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 ou F</a:t>
            </a:r>
            <a:endParaRPr lang="pt-BR" dirty="0"/>
          </a:p>
        </p:txBody>
      </p:sp>
      <p:sp>
        <p:nvSpPr>
          <p:cNvPr id="3" name="Espaço Reservado para Conteúdo 2"/>
          <p:cNvSpPr>
            <a:spLocks noGrp="1"/>
          </p:cNvSpPr>
          <p:nvPr>
            <p:ph idx="1"/>
          </p:nvPr>
        </p:nvSpPr>
        <p:spPr/>
        <p:txBody>
          <a:bodyPr/>
          <a:lstStyle/>
          <a:p>
            <a:pPr defTabSz="912813"/>
            <a:r>
              <a:rPr lang="pt-BR" dirty="0" smtClean="0"/>
              <a:t>Com o GBN, é possível o remetente receber um ACK para um pacote que caia fora de sua janela corrente?</a:t>
            </a:r>
          </a:p>
          <a:p>
            <a:pPr defTabSz="912813">
              <a:buNone/>
            </a:pPr>
            <a:r>
              <a:rPr lang="pt-BR" dirty="0" smtClean="0">
                <a:solidFill>
                  <a:srgbClr val="FF0000"/>
                </a:solidFill>
              </a:rPr>
              <a:t>   Verdadeiro.  No mesmo cenário anterior.</a:t>
            </a:r>
          </a:p>
          <a:p>
            <a:pPr>
              <a:buNone/>
            </a:pPr>
            <a:endParaRPr lang="pt-B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6</a:t>
            </a:r>
            <a:endParaRPr lang="pt-BR" dirty="0"/>
          </a:p>
        </p:txBody>
      </p:sp>
      <p:sp>
        <p:nvSpPr>
          <p:cNvPr id="3" name="Espaço Reservado para Conteúdo 2"/>
          <p:cNvSpPr>
            <a:spLocks noGrp="1"/>
          </p:cNvSpPr>
          <p:nvPr>
            <p:ph idx="1"/>
          </p:nvPr>
        </p:nvSpPr>
        <p:spPr>
          <a:xfrm>
            <a:off x="457200" y="2071678"/>
            <a:ext cx="8229600" cy="4325112"/>
          </a:xfrm>
        </p:spPr>
        <p:txBody>
          <a:bodyPr/>
          <a:lstStyle/>
          <a:p>
            <a:r>
              <a:rPr lang="pt-BR" dirty="0" smtClean="0"/>
              <a:t>O que ocorre quando o tamanho da janela de recepção enviada pelo destinatário ao remetente é igual a </a:t>
            </a:r>
            <a:r>
              <a:rPr lang="pt-BR" dirty="0" smtClean="0">
                <a:solidFill>
                  <a:srgbClr val="FF0000"/>
                </a:solidFill>
              </a:rPr>
              <a:t>zero</a:t>
            </a:r>
            <a:r>
              <a:rPr lang="pt-BR" dirty="0" smtClean="0"/>
              <a:t>, considerando  que o destinatário não tenha nada para enviar ao remetente?</a:t>
            </a:r>
            <a:endParaRPr lang="pt-B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6</a:t>
            </a:r>
            <a:endParaRPr lang="pt-BR" dirty="0"/>
          </a:p>
        </p:txBody>
      </p:sp>
      <p:sp>
        <p:nvSpPr>
          <p:cNvPr id="3" name="Espaço Reservado para Conteúdo 2"/>
          <p:cNvSpPr>
            <a:spLocks noGrp="1"/>
          </p:cNvSpPr>
          <p:nvPr>
            <p:ph idx="1"/>
          </p:nvPr>
        </p:nvSpPr>
        <p:spPr>
          <a:xfrm>
            <a:off x="457200" y="2000240"/>
            <a:ext cx="8229600" cy="4574296"/>
          </a:xfrm>
        </p:spPr>
        <p:txBody>
          <a:bodyPr>
            <a:normAutofit lnSpcReduction="10000"/>
          </a:bodyPr>
          <a:lstStyle/>
          <a:p>
            <a:r>
              <a:rPr lang="pt-BR" dirty="0" smtClean="0"/>
              <a:t>O que ocorre quando o tamanho da janela de recepção enviada pelo destinatário ao remetente é igual a </a:t>
            </a:r>
            <a:r>
              <a:rPr lang="pt-BR" dirty="0" smtClean="0">
                <a:solidFill>
                  <a:srgbClr val="FF0000"/>
                </a:solidFill>
              </a:rPr>
              <a:t>zero</a:t>
            </a:r>
            <a:r>
              <a:rPr lang="pt-BR" dirty="0" smtClean="0"/>
              <a:t>, considerando  que o destinatário não tenha nada para enviar ao remetente?</a:t>
            </a:r>
          </a:p>
          <a:p>
            <a:pPr>
              <a:buNone/>
            </a:pPr>
            <a:r>
              <a:rPr lang="pt-BR" dirty="0" smtClean="0">
                <a:solidFill>
                  <a:srgbClr val="FF0000"/>
                </a:solidFill>
              </a:rPr>
              <a:t>   Enquanto o processo de aplicação do destinatário esvazia o buffer, o TCP não envia novos segmentos com os novos valores da janela de recepção para o remetente. O remetente nunca é informado de que há espaço livre no buffer de recepção do destinatário e fica bloqueado não transmitindo mais dados!</a:t>
            </a:r>
            <a:endParaRPr lang="pt-BR"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7</a:t>
            </a:r>
            <a:endParaRPr lang="pt-BR" dirty="0"/>
          </a:p>
        </p:txBody>
      </p:sp>
      <p:sp>
        <p:nvSpPr>
          <p:cNvPr id="3" name="Espaço Reservado para Conteúdo 2"/>
          <p:cNvSpPr>
            <a:spLocks noGrp="1"/>
          </p:cNvSpPr>
          <p:nvPr>
            <p:ph idx="1"/>
          </p:nvPr>
        </p:nvSpPr>
        <p:spPr/>
        <p:txBody>
          <a:bodyPr/>
          <a:lstStyle/>
          <a:p>
            <a:r>
              <a:rPr lang="pt-BR" dirty="0" smtClean="0"/>
              <a:t>Qual a solução do problema anterior?</a:t>
            </a:r>
            <a:endParaRPr lang="pt-B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7</a:t>
            </a:r>
            <a:endParaRPr lang="pt-BR" dirty="0"/>
          </a:p>
        </p:txBody>
      </p:sp>
      <p:sp>
        <p:nvSpPr>
          <p:cNvPr id="3" name="Espaço Reservado para Conteúdo 2"/>
          <p:cNvSpPr>
            <a:spLocks noGrp="1"/>
          </p:cNvSpPr>
          <p:nvPr>
            <p:ph idx="1"/>
          </p:nvPr>
        </p:nvSpPr>
        <p:spPr/>
        <p:txBody>
          <a:bodyPr/>
          <a:lstStyle/>
          <a:p>
            <a:r>
              <a:rPr lang="pt-BR" dirty="0" smtClean="0"/>
              <a:t>Qual a solução do problema anterior?</a:t>
            </a:r>
          </a:p>
          <a:p>
            <a:pPr>
              <a:buNone/>
            </a:pPr>
            <a:r>
              <a:rPr lang="pt-BR" dirty="0" smtClean="0"/>
              <a:t>   </a:t>
            </a:r>
            <a:r>
              <a:rPr lang="pt-BR" dirty="0" smtClean="0">
                <a:solidFill>
                  <a:srgbClr val="FF0000"/>
                </a:solidFill>
              </a:rPr>
              <a:t>A especificação do TCP requer que o remetente continue a enviar segmentos com 1 byte quando a janela de recepção do destinatário for zero. O buffer começará a esvaziar e os reconhecimentos vão conter um valor diferente de zero para janela de recepção.</a:t>
            </a:r>
            <a:endParaRPr lang="pt-BR"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8</a:t>
            </a:r>
            <a:endParaRPr lang="pt-BR" dirty="0"/>
          </a:p>
        </p:txBody>
      </p:sp>
      <p:sp>
        <p:nvSpPr>
          <p:cNvPr id="3" name="Espaço Reservado para Conteúdo 2"/>
          <p:cNvSpPr>
            <a:spLocks noGrp="1"/>
          </p:cNvSpPr>
          <p:nvPr>
            <p:ph idx="1"/>
          </p:nvPr>
        </p:nvSpPr>
        <p:spPr/>
        <p:txBody>
          <a:bodyPr/>
          <a:lstStyle/>
          <a:p>
            <a:r>
              <a:rPr lang="pt-BR" dirty="0" smtClean="0"/>
              <a:t>Suponha que uma dada conexão TCP, suponha que 4 reconhecimentos foram devolvidos com  as amostras RTT correspondentes SampleRTT4, SampleRTT3, SampleRTT2, SampleRTT1. Expresse o </a:t>
            </a:r>
            <a:r>
              <a:rPr lang="pt-BR" dirty="0" err="1" smtClean="0"/>
              <a:t>EstimateRTT</a:t>
            </a:r>
            <a:r>
              <a:rPr lang="pt-BR" dirty="0" smtClean="0"/>
              <a:t> em termos das quatro amostras RTT.</a:t>
            </a:r>
          </a:p>
          <a:p>
            <a:pPr>
              <a:buNone/>
            </a:pPr>
            <a:endParaRPr lang="pt-B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8	</a:t>
            </a:r>
            <a:endParaRPr lang="pt-BR" dirty="0"/>
          </a:p>
        </p:txBody>
      </p:sp>
      <p:sp>
        <p:nvSpPr>
          <p:cNvPr id="3" name="Espaço Reservado para Conteúdo 2"/>
          <p:cNvSpPr>
            <a:spLocks noGrp="1"/>
          </p:cNvSpPr>
          <p:nvPr>
            <p:ph idx="1"/>
          </p:nvPr>
        </p:nvSpPr>
        <p:spPr/>
        <p:txBody>
          <a:bodyPr/>
          <a:lstStyle/>
          <a:p>
            <a:r>
              <a:rPr lang="pt-BR" dirty="0" smtClean="0"/>
              <a:t>E se tivéssemos 10 amostras. Qual seria o valor do coeficiente que multiplica o </a:t>
            </a:r>
            <a:r>
              <a:rPr lang="pt-BR" dirty="0" err="1" smtClean="0"/>
              <a:t>SampleRTT</a:t>
            </a:r>
            <a:r>
              <a:rPr lang="pt-BR" dirty="0" smtClean="0"/>
              <a:t> 2, para o </a:t>
            </a:r>
            <a:r>
              <a:rPr lang="pt-BR" dirty="0" err="1" smtClean="0"/>
              <a:t>EstimateRTT</a:t>
            </a:r>
            <a:r>
              <a:rPr lang="pt-BR" dirty="0" smtClean="0"/>
              <a:t> em termos das dez amostras RTT?</a:t>
            </a:r>
            <a:endParaRPr lang="pt-B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9</a:t>
            </a:r>
            <a:endParaRPr lang="pt-BR" dirty="0"/>
          </a:p>
        </p:txBody>
      </p:sp>
      <p:graphicFrame>
        <p:nvGraphicFramePr>
          <p:cNvPr id="4" name="Espaço Reservado para Conteúdo 5"/>
          <p:cNvGraphicFramePr>
            <a:graphicFrameLocks noGrp="1"/>
          </p:cNvGraphicFramePr>
          <p:nvPr>
            <p:ph idx="1"/>
          </p:nvPr>
        </p:nvGraphicFramePr>
        <p:xfrm>
          <a:off x="285720" y="2071678"/>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9</a:t>
            </a:r>
            <a:endParaRPr lang="pt-BR" dirty="0"/>
          </a:p>
        </p:txBody>
      </p:sp>
      <p:sp>
        <p:nvSpPr>
          <p:cNvPr id="3" name="Espaço Reservado para Conteúdo 2"/>
          <p:cNvSpPr>
            <a:spLocks noGrp="1"/>
          </p:cNvSpPr>
          <p:nvPr>
            <p:ph idx="1"/>
          </p:nvPr>
        </p:nvSpPr>
        <p:spPr/>
        <p:txBody>
          <a:bodyPr/>
          <a:lstStyle/>
          <a:p>
            <a:pPr defTabSz="912813">
              <a:buNone/>
            </a:pPr>
            <a:r>
              <a:rPr lang="en-US" dirty="0" smtClean="0"/>
              <a:t>1 - </a:t>
            </a:r>
            <a:r>
              <a:rPr lang="en-US" dirty="0" err="1" smtClean="0"/>
              <a:t>Qual</a:t>
            </a:r>
            <a:r>
              <a:rPr lang="en-US" dirty="0" smtClean="0"/>
              <a:t> é a </a:t>
            </a:r>
            <a:r>
              <a:rPr lang="en-US" dirty="0" err="1" smtClean="0"/>
              <a:t>versão</a:t>
            </a:r>
            <a:r>
              <a:rPr lang="en-US" dirty="0" smtClean="0"/>
              <a:t> do TCP </a:t>
            </a:r>
            <a:r>
              <a:rPr lang="en-US" dirty="0" err="1" smtClean="0"/>
              <a:t>utilizada</a:t>
            </a:r>
            <a:r>
              <a:rPr lang="en-US" dirty="0" smtClean="0"/>
              <a:t> no </a:t>
            </a:r>
            <a:r>
              <a:rPr lang="en-US" dirty="0" err="1" smtClean="0"/>
              <a:t>gráfico</a:t>
            </a:r>
            <a:r>
              <a:rPr lang="en-US" dirty="0" smtClean="0"/>
              <a:t>?</a:t>
            </a:r>
          </a:p>
          <a:p>
            <a:pPr defTabSz="912813">
              <a:buNone/>
            </a:pPr>
            <a:r>
              <a:rPr lang="en-US" dirty="0" smtClean="0"/>
              <a:t>2 – </a:t>
            </a:r>
            <a:r>
              <a:rPr lang="en-US" dirty="0" err="1" smtClean="0"/>
              <a:t>Quais</a:t>
            </a:r>
            <a:r>
              <a:rPr lang="en-US" dirty="0" smtClean="0"/>
              <a:t> </a:t>
            </a:r>
            <a:r>
              <a:rPr lang="en-US" dirty="0" err="1" smtClean="0"/>
              <a:t>os</a:t>
            </a:r>
            <a:r>
              <a:rPr lang="en-US" dirty="0" smtClean="0"/>
              <a:t> </a:t>
            </a:r>
            <a:r>
              <a:rPr lang="en-US" dirty="0" err="1" smtClean="0"/>
              <a:t>intervalos</a:t>
            </a:r>
            <a:r>
              <a:rPr lang="en-US" dirty="0" smtClean="0"/>
              <a:t> de </a:t>
            </a:r>
            <a:r>
              <a:rPr lang="en-US" dirty="0" err="1" smtClean="0"/>
              <a:t>partida</a:t>
            </a:r>
            <a:r>
              <a:rPr lang="en-US" dirty="0" smtClean="0"/>
              <a:t> </a:t>
            </a:r>
            <a:r>
              <a:rPr lang="en-US" dirty="0" err="1" smtClean="0"/>
              <a:t>lenta</a:t>
            </a:r>
            <a:r>
              <a:rPr lang="en-US" dirty="0" smtClean="0"/>
              <a:t>?</a:t>
            </a:r>
          </a:p>
          <a:p>
            <a:pPr defTabSz="912813">
              <a:buNone/>
            </a:pPr>
            <a:r>
              <a:rPr lang="en-US" dirty="0" smtClean="0"/>
              <a:t>3 – </a:t>
            </a:r>
            <a:r>
              <a:rPr lang="en-US" dirty="0" err="1" smtClean="0"/>
              <a:t>Qual</a:t>
            </a:r>
            <a:r>
              <a:rPr lang="en-US" dirty="0" smtClean="0"/>
              <a:t> o valor </a:t>
            </a:r>
            <a:r>
              <a:rPr lang="en-US" dirty="0" err="1" smtClean="0"/>
              <a:t>inicial</a:t>
            </a:r>
            <a:r>
              <a:rPr lang="en-US" dirty="0" smtClean="0"/>
              <a:t> do Threshold?</a:t>
            </a:r>
          </a:p>
          <a:p>
            <a:pPr defTabSz="912813">
              <a:buNone/>
            </a:pPr>
            <a:r>
              <a:rPr lang="en-US" dirty="0" smtClean="0"/>
              <a:t>4 – </a:t>
            </a:r>
            <a:r>
              <a:rPr lang="en-US" dirty="0" err="1" smtClean="0"/>
              <a:t>Qual</a:t>
            </a:r>
            <a:r>
              <a:rPr lang="en-US" dirty="0" smtClean="0"/>
              <a:t> o valor do Threshold </a:t>
            </a:r>
            <a:r>
              <a:rPr lang="en-US" dirty="0" err="1" smtClean="0"/>
              <a:t>na</a:t>
            </a:r>
            <a:r>
              <a:rPr lang="en-US" dirty="0" smtClean="0"/>
              <a:t> 18ª </a:t>
            </a:r>
            <a:r>
              <a:rPr lang="en-US" dirty="0" err="1" smtClean="0"/>
              <a:t>rodada</a:t>
            </a:r>
            <a:r>
              <a:rPr lang="en-US" dirty="0" smtClean="0"/>
              <a:t>?</a:t>
            </a:r>
          </a:p>
          <a:p>
            <a:pPr defTabSz="912813">
              <a:buNone/>
            </a:pPr>
            <a:r>
              <a:rPr lang="en-US" dirty="0" smtClean="0"/>
              <a:t>5 – O </a:t>
            </a:r>
            <a:r>
              <a:rPr lang="en-US" dirty="0" err="1" smtClean="0"/>
              <a:t>que</a:t>
            </a:r>
            <a:r>
              <a:rPr lang="en-US" dirty="0" smtClean="0"/>
              <a:t> </a:t>
            </a:r>
            <a:r>
              <a:rPr lang="en-US" dirty="0" err="1" smtClean="0"/>
              <a:t>aconteceu</a:t>
            </a:r>
            <a:r>
              <a:rPr lang="en-US" dirty="0" smtClean="0"/>
              <a:t> </a:t>
            </a:r>
            <a:r>
              <a:rPr lang="en-US" dirty="0" err="1" smtClean="0"/>
              <a:t>para</a:t>
            </a:r>
            <a:r>
              <a:rPr lang="en-US" dirty="0" smtClean="0"/>
              <a:t> a </a:t>
            </a:r>
            <a:r>
              <a:rPr lang="en-US" dirty="0" err="1" smtClean="0"/>
              <a:t>congWin</a:t>
            </a:r>
            <a:r>
              <a:rPr lang="en-US" dirty="0" smtClean="0"/>
              <a:t> </a:t>
            </a:r>
            <a:r>
              <a:rPr lang="en-US" dirty="0" err="1" smtClean="0"/>
              <a:t>voltar</a:t>
            </a:r>
            <a:r>
              <a:rPr lang="en-US" dirty="0" smtClean="0"/>
              <a:t> a ser 1 MSS ?</a:t>
            </a:r>
          </a:p>
          <a:p>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1</a:t>
            </a:r>
            <a:endParaRPr lang="pt-BR" dirty="0"/>
          </a:p>
        </p:txBody>
      </p:sp>
      <p:sp>
        <p:nvSpPr>
          <p:cNvPr id="3" name="Espaço Reservado para Conteúdo 2"/>
          <p:cNvSpPr>
            <a:spLocks noGrp="1"/>
          </p:cNvSpPr>
          <p:nvPr>
            <p:ph idx="1"/>
          </p:nvPr>
        </p:nvSpPr>
        <p:spPr/>
        <p:txBody>
          <a:bodyPr/>
          <a:lstStyle/>
          <a:p>
            <a:r>
              <a:rPr lang="pt-BR" dirty="0" smtClean="0"/>
              <a:t>Quais serviços básicos devem ser oferecidos a aplicação por todo protocolo da camada de transporte?</a:t>
            </a:r>
          </a:p>
          <a:p>
            <a:endParaRPr lang="pt-BR" dirty="0" smtClean="0"/>
          </a:p>
          <a:p>
            <a:pPr>
              <a:buNone/>
            </a:pPr>
            <a:r>
              <a:rPr lang="pt-BR" dirty="0" smtClean="0">
                <a:solidFill>
                  <a:srgbClr val="FF0000"/>
                </a:solidFill>
              </a:rPr>
              <a:t>   </a:t>
            </a:r>
            <a:r>
              <a:rPr lang="pt-BR" dirty="0" err="1" smtClean="0">
                <a:solidFill>
                  <a:srgbClr val="FF0000"/>
                </a:solidFill>
              </a:rPr>
              <a:t>Multiplexação</a:t>
            </a:r>
            <a:r>
              <a:rPr lang="pt-BR" dirty="0" smtClean="0">
                <a:solidFill>
                  <a:srgbClr val="FF0000"/>
                </a:solidFill>
              </a:rPr>
              <a:t> e </a:t>
            </a:r>
            <a:r>
              <a:rPr lang="pt-BR" dirty="0" err="1" smtClean="0">
                <a:solidFill>
                  <a:srgbClr val="FF0000"/>
                </a:solidFill>
              </a:rPr>
              <a:t>Demultiplexação</a:t>
            </a:r>
            <a:endParaRPr lang="pt-BR" dirty="0" smtClean="0">
              <a:solidFill>
                <a:srgbClr val="FF0000"/>
              </a:solidFill>
            </a:endParaRPr>
          </a:p>
          <a:p>
            <a:endParaRPr lang="pt-B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9</a:t>
            </a:r>
            <a:endParaRPr lang="pt-BR" dirty="0"/>
          </a:p>
        </p:txBody>
      </p:sp>
      <p:sp>
        <p:nvSpPr>
          <p:cNvPr id="3" name="Espaço Reservado para Conteúdo 2"/>
          <p:cNvSpPr>
            <a:spLocks noGrp="1"/>
          </p:cNvSpPr>
          <p:nvPr>
            <p:ph idx="1"/>
          </p:nvPr>
        </p:nvSpPr>
        <p:spPr/>
        <p:txBody>
          <a:bodyPr/>
          <a:lstStyle/>
          <a:p>
            <a:pPr defTabSz="912813">
              <a:buNone/>
            </a:pPr>
            <a:r>
              <a:rPr lang="pt-BR" dirty="0" smtClean="0">
                <a:solidFill>
                  <a:srgbClr val="FF0000"/>
                </a:solidFill>
              </a:rPr>
              <a:t>1-</a:t>
            </a:r>
            <a:r>
              <a:rPr lang="pt-BR" dirty="0" smtClean="0"/>
              <a:t> </a:t>
            </a:r>
            <a:r>
              <a:rPr lang="pt-BR" dirty="0" smtClean="0">
                <a:solidFill>
                  <a:srgbClr val="FF0000"/>
                </a:solidFill>
              </a:rPr>
              <a:t>TCP Reno</a:t>
            </a:r>
          </a:p>
          <a:p>
            <a:pPr defTabSz="912813">
              <a:buNone/>
            </a:pPr>
            <a:r>
              <a:rPr lang="pt-BR" dirty="0" smtClean="0">
                <a:solidFill>
                  <a:srgbClr val="FF0000"/>
                </a:solidFill>
              </a:rPr>
              <a:t>2 – [1,6] e [23,26]</a:t>
            </a:r>
          </a:p>
          <a:p>
            <a:pPr defTabSz="912813">
              <a:buNone/>
            </a:pPr>
            <a:r>
              <a:rPr lang="pt-BR" dirty="0" smtClean="0">
                <a:solidFill>
                  <a:srgbClr val="FF0000"/>
                </a:solidFill>
              </a:rPr>
              <a:t>3 – 32 segmentos</a:t>
            </a:r>
          </a:p>
          <a:p>
            <a:pPr defTabSz="912813">
              <a:buNone/>
            </a:pPr>
            <a:r>
              <a:rPr lang="pt-BR" dirty="0" smtClean="0">
                <a:solidFill>
                  <a:srgbClr val="FF0000"/>
                </a:solidFill>
              </a:rPr>
              <a:t>4 – Quando a perda foi detectada, o tamanho do </a:t>
            </a:r>
            <a:r>
              <a:rPr lang="pt-BR" dirty="0" err="1" smtClean="0">
                <a:solidFill>
                  <a:srgbClr val="FF0000"/>
                </a:solidFill>
              </a:rPr>
              <a:t>congwin</a:t>
            </a:r>
            <a:r>
              <a:rPr lang="pt-BR" dirty="0" smtClean="0">
                <a:solidFill>
                  <a:srgbClr val="FF0000"/>
                </a:solidFill>
              </a:rPr>
              <a:t> era 42, logo o </a:t>
            </a:r>
            <a:r>
              <a:rPr lang="pt-BR" dirty="0" err="1" smtClean="0">
                <a:solidFill>
                  <a:srgbClr val="FF0000"/>
                </a:solidFill>
              </a:rPr>
              <a:t>threshold</a:t>
            </a:r>
            <a:r>
              <a:rPr lang="pt-BR" dirty="0" smtClean="0">
                <a:solidFill>
                  <a:srgbClr val="FF0000"/>
                </a:solidFill>
              </a:rPr>
              <a:t> = 42/2 = 21.</a:t>
            </a:r>
          </a:p>
          <a:p>
            <a:pPr defTabSz="912813">
              <a:buNone/>
            </a:pPr>
            <a:r>
              <a:rPr lang="pt-BR" dirty="0" smtClean="0">
                <a:solidFill>
                  <a:srgbClr val="FF0000"/>
                </a:solidFill>
              </a:rPr>
              <a:t>5 – Ocorreu timeout.</a:t>
            </a:r>
          </a:p>
          <a:p>
            <a:pPr>
              <a:buNone/>
            </a:pPr>
            <a:endParaRPr lang="pt-B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8800" dirty="0" smtClean="0"/>
              <a:t>Dúvidas?</a:t>
            </a:r>
            <a:endParaRPr lang="pt-BR" sz="8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2</a:t>
            </a:r>
            <a:endParaRPr lang="pt-BR" dirty="0"/>
          </a:p>
        </p:txBody>
      </p:sp>
      <p:sp>
        <p:nvSpPr>
          <p:cNvPr id="3" name="Espaço Reservado para Conteúdo 2"/>
          <p:cNvSpPr>
            <a:spLocks noGrp="1"/>
          </p:cNvSpPr>
          <p:nvPr>
            <p:ph idx="1"/>
          </p:nvPr>
        </p:nvSpPr>
        <p:spPr/>
        <p:txBody>
          <a:bodyPr/>
          <a:lstStyle/>
          <a:p>
            <a:pPr defTabSz="912813"/>
            <a:r>
              <a:rPr lang="pt-BR" dirty="0" smtClean="0"/>
              <a:t>Quando um segmento TCP chega a um hospedeiro, o </a:t>
            </a:r>
            <a:r>
              <a:rPr lang="pt-BR" dirty="0" err="1" smtClean="0"/>
              <a:t>socket</a:t>
            </a:r>
            <a:r>
              <a:rPr lang="pt-BR" dirty="0" smtClean="0"/>
              <a:t> ao qual o segmento será dirigido depende: </a:t>
            </a:r>
          </a:p>
          <a:p>
            <a:pPr defTabSz="912813"/>
            <a:r>
              <a:rPr lang="pt-BR" dirty="0" smtClean="0"/>
              <a:t>A - do número da porta do destino.</a:t>
            </a:r>
          </a:p>
          <a:p>
            <a:pPr defTabSz="912813"/>
            <a:r>
              <a:rPr lang="pt-BR" dirty="0" smtClean="0"/>
              <a:t>B - do endereço IP da fonte do </a:t>
            </a:r>
            <a:r>
              <a:rPr lang="pt-BR" dirty="0" err="1" smtClean="0"/>
              <a:t>datagrama</a:t>
            </a:r>
            <a:r>
              <a:rPr lang="pt-BR" dirty="0" smtClean="0"/>
              <a:t> que encapsulou o segmento.</a:t>
            </a:r>
          </a:p>
          <a:p>
            <a:pPr defTabSz="912813"/>
            <a:r>
              <a:rPr lang="pt-BR" dirty="0" smtClean="0"/>
              <a:t>C - do número da porta da fonte.</a:t>
            </a:r>
          </a:p>
          <a:p>
            <a:pPr defTabSz="912813"/>
            <a:r>
              <a:rPr lang="pt-BR" dirty="0" smtClean="0"/>
              <a:t>D - todas as respostas acima.</a:t>
            </a:r>
          </a:p>
          <a:p>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2</a:t>
            </a:r>
            <a:endParaRPr lang="pt-BR" dirty="0"/>
          </a:p>
        </p:txBody>
      </p:sp>
      <p:sp>
        <p:nvSpPr>
          <p:cNvPr id="3" name="Espaço Reservado para Conteúdo 2"/>
          <p:cNvSpPr>
            <a:spLocks noGrp="1"/>
          </p:cNvSpPr>
          <p:nvPr>
            <p:ph idx="1"/>
          </p:nvPr>
        </p:nvSpPr>
        <p:spPr/>
        <p:txBody>
          <a:bodyPr/>
          <a:lstStyle/>
          <a:p>
            <a:pPr defTabSz="912813"/>
            <a:r>
              <a:rPr lang="pt-BR" dirty="0" smtClean="0"/>
              <a:t>Quando um segmento TCP chega a um hospedeiro, o </a:t>
            </a:r>
            <a:r>
              <a:rPr lang="pt-BR" dirty="0" err="1" smtClean="0"/>
              <a:t>socket</a:t>
            </a:r>
            <a:r>
              <a:rPr lang="pt-BR" dirty="0" smtClean="0"/>
              <a:t> ao qual o segmento será dirigido depende:</a:t>
            </a:r>
          </a:p>
          <a:p>
            <a:pPr defTabSz="912813"/>
            <a:r>
              <a:rPr lang="pt-BR" dirty="0" smtClean="0"/>
              <a:t>A - do número da porta do destino.</a:t>
            </a:r>
          </a:p>
          <a:p>
            <a:pPr defTabSz="912813"/>
            <a:r>
              <a:rPr lang="pt-BR" dirty="0" smtClean="0"/>
              <a:t>B - do endereço IP da fonte do </a:t>
            </a:r>
            <a:r>
              <a:rPr lang="pt-BR" dirty="0" err="1" smtClean="0"/>
              <a:t>datagrama</a:t>
            </a:r>
            <a:r>
              <a:rPr lang="pt-BR" dirty="0" smtClean="0"/>
              <a:t> que encapsulou o segmento.</a:t>
            </a:r>
          </a:p>
          <a:p>
            <a:pPr defTabSz="912813"/>
            <a:r>
              <a:rPr lang="pt-BR" dirty="0" smtClean="0"/>
              <a:t>C - do número da porta da fonte.</a:t>
            </a:r>
          </a:p>
          <a:p>
            <a:pPr defTabSz="912813"/>
            <a:r>
              <a:rPr lang="pt-BR" dirty="0" smtClean="0">
                <a:solidFill>
                  <a:srgbClr val="FF0000"/>
                </a:solidFill>
              </a:rPr>
              <a:t>D - todas as respostas acima.</a:t>
            </a:r>
          </a:p>
          <a:p>
            <a:pPr>
              <a:buNone/>
            </a:pPr>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3</a:t>
            </a:r>
            <a:endParaRPr lang="pt-BR" dirty="0"/>
          </a:p>
        </p:txBody>
      </p:sp>
      <p:sp>
        <p:nvSpPr>
          <p:cNvPr id="3" name="Espaço Reservado para Conteúdo 2"/>
          <p:cNvSpPr>
            <a:spLocks noGrp="1"/>
          </p:cNvSpPr>
          <p:nvPr>
            <p:ph idx="1"/>
          </p:nvPr>
        </p:nvSpPr>
        <p:spPr/>
        <p:txBody>
          <a:bodyPr/>
          <a:lstStyle/>
          <a:p>
            <a:pPr defTabSz="912813"/>
            <a:r>
              <a:rPr lang="pt-BR" dirty="0" smtClean="0"/>
              <a:t>UDP tem quais das seguintes características: </a:t>
            </a:r>
          </a:p>
          <a:p>
            <a:pPr defTabSz="912813"/>
            <a:endParaRPr lang="pt-BR" dirty="0" smtClean="0"/>
          </a:p>
          <a:p>
            <a:pPr defTabSz="912813"/>
            <a:r>
              <a:rPr lang="pt-BR" dirty="0" smtClean="0"/>
              <a:t>A - apresentação de três vias para estabelecer a conexão.</a:t>
            </a:r>
          </a:p>
          <a:p>
            <a:pPr defTabSz="912813"/>
            <a:r>
              <a:rPr lang="pt-BR" dirty="0" smtClean="0"/>
              <a:t>B - taxa de envio regulada.</a:t>
            </a:r>
          </a:p>
          <a:p>
            <a:pPr defTabSz="912813"/>
            <a:r>
              <a:rPr lang="pt-BR" dirty="0" smtClean="0"/>
              <a:t>C - estado da conexão no servidor.</a:t>
            </a:r>
          </a:p>
          <a:p>
            <a:pPr defTabSz="912813"/>
            <a:r>
              <a:rPr lang="pt-BR" dirty="0" smtClean="0"/>
              <a:t>D - nenhuma das respostas acima.</a:t>
            </a:r>
          </a:p>
          <a:p>
            <a:pPr>
              <a:buNone/>
            </a:pPr>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3</a:t>
            </a:r>
            <a:endParaRPr lang="pt-BR" dirty="0"/>
          </a:p>
        </p:txBody>
      </p:sp>
      <p:sp>
        <p:nvSpPr>
          <p:cNvPr id="3" name="Espaço Reservado para Conteúdo 2"/>
          <p:cNvSpPr>
            <a:spLocks noGrp="1"/>
          </p:cNvSpPr>
          <p:nvPr>
            <p:ph idx="1"/>
          </p:nvPr>
        </p:nvSpPr>
        <p:spPr/>
        <p:txBody>
          <a:bodyPr/>
          <a:lstStyle/>
          <a:p>
            <a:pPr defTabSz="912813"/>
            <a:r>
              <a:rPr lang="pt-BR" dirty="0" smtClean="0"/>
              <a:t>UDP tem quais das seguintes características: </a:t>
            </a:r>
          </a:p>
          <a:p>
            <a:pPr defTabSz="912813"/>
            <a:endParaRPr lang="pt-BR" dirty="0" smtClean="0"/>
          </a:p>
          <a:p>
            <a:pPr defTabSz="912813"/>
            <a:r>
              <a:rPr lang="pt-BR" dirty="0" smtClean="0"/>
              <a:t>A - apresentação de três vias para estabelecer a conexão.</a:t>
            </a:r>
          </a:p>
          <a:p>
            <a:pPr defTabSz="912813"/>
            <a:r>
              <a:rPr lang="pt-BR" dirty="0" smtClean="0"/>
              <a:t>B - taxa de envio regulada.</a:t>
            </a:r>
          </a:p>
          <a:p>
            <a:pPr defTabSz="912813"/>
            <a:r>
              <a:rPr lang="pt-BR" dirty="0" smtClean="0"/>
              <a:t>C - estado da conexão no servidor.</a:t>
            </a:r>
          </a:p>
          <a:p>
            <a:pPr defTabSz="912813"/>
            <a:r>
              <a:rPr lang="pt-BR" dirty="0" smtClean="0">
                <a:solidFill>
                  <a:srgbClr val="FF0000"/>
                </a:solidFill>
              </a:rPr>
              <a:t>D - nenhuma das respostas acima.</a:t>
            </a:r>
            <a:endParaRPr lang="pt-B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4</a:t>
            </a:r>
            <a:endParaRPr lang="pt-BR" dirty="0"/>
          </a:p>
        </p:txBody>
      </p:sp>
      <p:sp>
        <p:nvSpPr>
          <p:cNvPr id="3" name="Espaço Reservado para Conteúdo 2"/>
          <p:cNvSpPr>
            <a:spLocks noGrp="1"/>
          </p:cNvSpPr>
          <p:nvPr>
            <p:ph idx="1"/>
          </p:nvPr>
        </p:nvSpPr>
        <p:spPr/>
        <p:txBody>
          <a:bodyPr/>
          <a:lstStyle/>
          <a:p>
            <a:r>
              <a:rPr lang="pt-BR" dirty="0" smtClean="0"/>
              <a:t>É possível que uma aplicação tenha transferência confiável de dados usando UDP? E qual seria a utilidade disto?</a:t>
            </a:r>
            <a:endParaRPr lang="pt-B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4</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É possível que uma aplicação tenha transferência confiável de dados usando UDP? E qual seria a utilidade disto?</a:t>
            </a:r>
          </a:p>
          <a:p>
            <a:pPr>
              <a:buNone/>
            </a:pPr>
            <a:r>
              <a:rPr lang="pt-BR" dirty="0" smtClean="0">
                <a:solidFill>
                  <a:srgbClr val="FF0000"/>
                </a:solidFill>
              </a:rPr>
              <a:t>   Sim é possível, desde que a confiabilidade seja embutida na própria aplicação. Desta forma, os processos de aplicação podem se comunicar de maneira confiável sem ter que se sujeitar às limitações da taxa de transmissão impostas pelo mecanismo de  controle de controle de fluxo e de congestionamento.</a:t>
            </a:r>
            <a:endParaRPr lang="pt-BR"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157</TotalTime>
  <Words>1072</Words>
  <Application>Microsoft Office PowerPoint</Application>
  <PresentationFormat>Apresentação na tela (4:3)</PresentationFormat>
  <Paragraphs>140</Paragraphs>
  <Slides>31</Slides>
  <Notes>2</Notes>
  <HiddenSlides>0</HiddenSlides>
  <MMClips>0</MMClips>
  <ScaleCrop>false</ScaleCrop>
  <HeadingPairs>
    <vt:vector size="4" baseType="variant">
      <vt:variant>
        <vt:lpstr>Tema</vt:lpstr>
      </vt:variant>
      <vt:variant>
        <vt:i4>1</vt:i4>
      </vt:variant>
      <vt:variant>
        <vt:lpstr>Títulos de slides</vt:lpstr>
      </vt:variant>
      <vt:variant>
        <vt:i4>31</vt:i4>
      </vt:variant>
    </vt:vector>
  </HeadingPairs>
  <TitlesOfParts>
    <vt:vector size="32" baseType="lpstr">
      <vt:lpstr>Urbano</vt:lpstr>
      <vt:lpstr>REVISÃO MÓDULO 3(Camada de Transporte)</vt:lpstr>
      <vt:lpstr>Exercício 1</vt:lpstr>
      <vt:lpstr>Exercício 1</vt:lpstr>
      <vt:lpstr>Exercício 2</vt:lpstr>
      <vt:lpstr>Exercício 2</vt:lpstr>
      <vt:lpstr>Exercício 3</vt:lpstr>
      <vt:lpstr>Exercício 3</vt:lpstr>
      <vt:lpstr>Exercício 4</vt:lpstr>
      <vt:lpstr>Exercício 4</vt:lpstr>
      <vt:lpstr>Exercício 5</vt:lpstr>
      <vt:lpstr>Exercício 5</vt:lpstr>
      <vt:lpstr>Exercício 5</vt:lpstr>
      <vt:lpstr>Exercício 5</vt:lpstr>
      <vt:lpstr>V ou F</vt:lpstr>
      <vt:lpstr>V ou F</vt:lpstr>
      <vt:lpstr>V ou F</vt:lpstr>
      <vt:lpstr>V ou F</vt:lpstr>
      <vt:lpstr>V ou F</vt:lpstr>
      <vt:lpstr>V ou F</vt:lpstr>
      <vt:lpstr>V ou F</vt:lpstr>
      <vt:lpstr>V ou F</vt:lpstr>
      <vt:lpstr>Exercício 6</vt:lpstr>
      <vt:lpstr>Exercício 6</vt:lpstr>
      <vt:lpstr>Exercício 7</vt:lpstr>
      <vt:lpstr>Exercício 7</vt:lpstr>
      <vt:lpstr>Exercício 8</vt:lpstr>
      <vt:lpstr>Exercício 8 </vt:lpstr>
      <vt:lpstr>Exercício 9</vt:lpstr>
      <vt:lpstr>Exercício 9</vt:lpstr>
      <vt:lpstr>Exercício 9</vt:lpstr>
      <vt:lpstr>Dúvidas?</vt:lpstr>
    </vt:vector>
  </TitlesOfParts>
  <Company>xxx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Neto</dc:creator>
  <cp:lastModifiedBy>Neto</cp:lastModifiedBy>
  <cp:revision>21</cp:revision>
  <dcterms:created xsi:type="dcterms:W3CDTF">2009-09-24T22:37:39Z</dcterms:created>
  <dcterms:modified xsi:type="dcterms:W3CDTF">2009-09-27T00:20:46Z</dcterms:modified>
</cp:coreProperties>
</file>