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6858000" cy="9144000"/>
  <p:embeddedFontLst>
    <p:embeddedFont>
      <p:font typeface="Palatino Linotype"/>
      <p:regular r:id="rId42"/>
      <p:bold r:id="rId43"/>
      <p:italic r:id="rId44"/>
      <p:boldItalic r:id="rId45"/>
    </p:embeddedFont>
    <p:embeddedFont>
      <p:font typeface="Century Gothic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PalatinoLinotype-regular.fntdata"/><Relationship Id="rId41" Type="http://schemas.openxmlformats.org/officeDocument/2006/relationships/slide" Target="slides/slide37.xml"/><Relationship Id="rId44" Type="http://schemas.openxmlformats.org/officeDocument/2006/relationships/font" Target="fonts/PalatinoLinotype-italic.fntdata"/><Relationship Id="rId43" Type="http://schemas.openxmlformats.org/officeDocument/2006/relationships/font" Target="fonts/PalatinoLinotype-bold.fntdata"/><Relationship Id="rId46" Type="http://schemas.openxmlformats.org/officeDocument/2006/relationships/font" Target="fonts/CenturyGothic-regular.fntdata"/><Relationship Id="rId45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italic.fntdata"/><Relationship Id="rId47" Type="http://schemas.openxmlformats.org/officeDocument/2006/relationships/font" Target="fonts/CenturyGothic-bold.fntdata"/><Relationship Id="rId4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7ba19ca8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d7ba19ca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d7ba19ca8_1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7ba19ca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d7ba19ca8_1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7ba19ca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7ba19ca8_1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ba19ca8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7ba19ca8_1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7ba19ca8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d7ba19ca8_1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	MATRICULA_PESSOA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Alexandra Almeida	5555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Amelia Lima	2626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Carmelita Santos	2929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Dezembrina Carneiro	1717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Fabiana Murer	9999</a:t>
            </a:r>
            <a:endParaRPr/>
          </a:p>
        </p:txBody>
      </p:sp>
      <p:sp>
        <p:nvSpPr>
          <p:cNvPr id="165" name="Google Shape;1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c91f9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6c91f9c9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	MATRICULA_PESSOA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Alexandra Almeida	5555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Lindalva Silva	6666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Maria das Dores	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Rosa Pereira	777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CODIGO_DISCIPLINA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ba19ca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d7ba19ca8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Carlos Chagas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Hortencia Maria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Augustus Kilter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Oristides Melo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Helena Nunes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Mery dos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Joao Custodia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Glenda Amorin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Saída: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NOME	          LIDER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Jose Alcantara	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Maria das Dores	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Ricardo Nassau	Jose Alcantara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Sirenio Arruda	Jose Alcantara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Alexandra Almeida	Sirenio Arruda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Lindalva Silva	Maria das 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Rosa Pereira	Maria das 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MATRICULA_PROFESSOR	DATA_ADMISSAO	MATRICULA_LIDER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3333	15-JUL-72	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2222	27-FEB-84	1111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5555	29-DEC-06	4444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6666	16-MAR-06	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ba19ca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d7ba19ca8_1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Saida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COUNT(M.CODIGO_DISCIPLINA)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404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40404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MATRICULA	CODIGO_DISCIPLINA	CODIGO_CURSO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1010	2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1010	3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1111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1212	3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2323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2424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2525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2626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2727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2828	1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6666	3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8888	2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8888	3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9999	2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9999	3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4d108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74d108c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7ba19ca8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d7ba19ca8_1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7ba19ca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rodar no prompt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suasenha</a:t>
            </a:r>
            <a:endParaRPr/>
          </a:p>
        </p:txBody>
      </p:sp>
      <p:sp>
        <p:nvSpPr>
          <p:cNvPr id="83" name="Google Shape;83;g1d7ba19ca8_1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7ba19ca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d7ba19ca8_1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7ba19ca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d7ba19ca8_1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7ba19ca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d7ba19ca8_1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7ba19ca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d7ba19ca8_1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7ba19ca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d7ba19ca8_1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363347" y="6356350"/>
            <a:ext cx="208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59165" y="6356350"/>
            <a:ext cx="284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qlteaching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t.wikihow.com/Instalar-o-Oracle-Express-Edition-11G" TargetMode="External"/><Relationship Id="rId4" Type="http://schemas.openxmlformats.org/officeDocument/2006/relationships/hyperlink" Target="https://livesql.oracle.com/apex/livesql/file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it.ly/gdiScrip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11560" y="624880"/>
            <a:ext cx="77724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6000"/>
              <a:t>Aula Prática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/>
              <a:t>GDI CC - 2018.2</a:t>
            </a:r>
            <a:endParaRPr sz="8000">
              <a:solidFill>
                <a:schemeClr val="accent5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i="0" lang="en-US" sz="2400" u="none" cap="none" strike="noStrike"/>
              <a:t>Ambiente de Desenvolvimento SQL</a:t>
            </a:r>
            <a:endParaRPr i="0" sz="2400" u="none" cap="none" strike="noStrike"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95536" y="332656"/>
            <a:ext cx="8229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Conceitual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Eduardo Pires\Downloads\gdi(1)\gdi\2 - PL-SQL\Aula\Modelo Conceitual.jpg"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768"/>
            <a:ext cx="9192300" cy="551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fmbl\Desktop\aula\image11.png"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60339"/>
            <a:ext cx="9144000" cy="55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67544" y="188640"/>
            <a:ext cx="8229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Lógico</a:t>
            </a:r>
            <a:endParaRPr b="0" i="0" sz="4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Eduardo Pires\Downloads\gdi(1)\gdi\2 - PL-SQL\Aula\Modelo Logico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6752"/>
            <a:ext cx="9096300" cy="5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de uma consulta SQL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Coluna1[,Coluna2[,Coluna3[,...]]]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Tabela1[,Tabela2[,...]]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Condição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genérica de uma consulta SQL</a:t>
            </a:r>
            <a:endParaRPr/>
          </a:p>
          <a:p>
            <a:pPr indent="-201930" lvl="0" marL="342900" marR="0" rtl="0" algn="l">
              <a:spcBef>
                <a:spcPts val="444"/>
              </a:spcBef>
              <a:spcAft>
                <a:spcPts val="0"/>
              </a:spcAft>
              <a:buClr>
                <a:srgbClr val="7F7F7F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[DISTINCT|ALL] {*|[Tabela.]Coluna1 [AS Alias1]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[[Tabela.]Coluna2 [AS Alias2] [,...]]}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Tabela1[,Tabela2[,...]]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 {Condição Simples|Condição de Sub-consulta}]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[ORDER BY Coluna1 [ASC|DESC] [,Coluna2 [ASC|DESC] [, ... ]]]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[GROUP BY Coluna1 [,Coluna2[,...]] [HAVING Condição]]</a:t>
            </a:r>
            <a:endParaRPr/>
          </a:p>
          <a:p>
            <a:pPr indent="-342900" lvl="0" marL="342900" marR="0" rtl="0" algn="l">
              <a:spcBef>
                <a:spcPts val="407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[{UNION|INTERSECT|EXCEPT} SELECT ...]</a:t>
            </a:r>
            <a:endParaRPr b="0" i="0" sz="2035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chemeClr val="dk1"/>
                </a:solidFill>
              </a:rPr>
              <a:t>Exercício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a matrícula e o nome de todas as mulheres, ordenando-as por ordem alfabética.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rgbClr val="FFFFFF"/>
                </a:solidFill>
              </a:rPr>
              <a:t>Exercício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a matrícula e o nome de todas as mulheres, ordenando-as por ordem alfabética.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160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564899" y="2555125"/>
            <a:ext cx="4339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matricula_pessoa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Sexo = 'M'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nome;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rgbClr val="FFFFFF"/>
                </a:solidFill>
              </a:rPr>
              <a:t>Exercício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Agora, faça a mesma consulta exibindo apenas aquelas que são professoras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i="0" lang="en-US" sz="5400" u="none" cap="none" strike="noStrike">
                <a:solidFill>
                  <a:schemeClr val="dk1"/>
                </a:solidFill>
              </a:rPr>
              <a:t>Exercício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solidFill>
                  <a:schemeClr val="dk1"/>
                </a:solidFill>
              </a:rPr>
              <a:t>Agora, faça a mesma consulta exibindo apenas aquelas que são professoras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1806961" y="2625769"/>
            <a:ext cx="4572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matricula_pessoa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pessoa, professor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matricula_pessoa = matricula_professor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 Sexo = 'M'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nome;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1" y="5103600"/>
            <a:ext cx="40101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2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Quais são as disciplinas que a professora 'Rosa Pereira’ ministrou em 2016.2?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2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são as disciplinas que </a:t>
            </a:r>
            <a:r>
              <a:rPr b="1" lang="en-US">
                <a:solidFill>
                  <a:schemeClr val="dk1"/>
                </a:solidFill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professora '</a:t>
            </a:r>
            <a:r>
              <a:rPr b="1" lang="en-US">
                <a:solidFill>
                  <a:schemeClr val="dk1"/>
                </a:solidFill>
              </a:rPr>
              <a:t>Rosa Pereira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 </a:t>
            </a:r>
            <a:r>
              <a:rPr b="1" lang="en-US">
                <a:solidFill>
                  <a:schemeClr val="dk1"/>
                </a:solidFill>
              </a:rPr>
              <a:t>ministrou em 2016.2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467544" y="3140968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M.codigo_disciplina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Ministra M, Pessoa P, Professor PR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M.matricula_professor = PR.matricula_professor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PR.matricula_professor = P.matricula_pessoa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P.nome = '</a:t>
            </a: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Rosa Pereira</a:t>
            </a: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M.ano_semestre = '2016.2';</a:t>
            </a:r>
            <a:endParaRPr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108850" y="5399675"/>
            <a:ext cx="30000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SQL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Roteiro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3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Repita a consulta anterior utilizando JOIN.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3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Repita a consulta anterior utilizando JOIN.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323528" y="2564904"/>
            <a:ext cx="842493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M.codigo_disciplina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Ministra M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Professor PR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M.matricula_professor = PR.matricula_professor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Pessoa P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PR.matricula_professor = P.matricula_pessoa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P.nome = </a:t>
            </a: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'Rosa Pereira'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M.ano_semestre = '2016.2';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4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as disciplinas de código 1, 2 e 3, mostre quais alunos já foram seus monitores. (Use IN)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chemeClr val="dk1"/>
                </a:solidFill>
              </a:rPr>
              <a:t> 4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1537975"/>
            <a:ext cx="82296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as disciplinas de código 1, 2 e 3, mostre quais alunos já foram seus monitores. (Use IN)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457211" y="2384585"/>
            <a:ext cx="87486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P.nome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 P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Aluno 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P.matricula_pessoa = A.matricula_aluno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Monitoria M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M.matricula_aluno = A.matricula_aluno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M.codigo_disciplina IN (1,2,3);</a:t>
            </a:r>
            <a:endParaRPr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5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os nomes de TODOS os professores e, caso existam, os nomes dos seus líderes.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</a:t>
            </a:r>
            <a:r>
              <a:rPr lang="en-US">
                <a:solidFill>
                  <a:schemeClr val="dk1"/>
                </a:solidFill>
              </a:rPr>
              <a:t> 5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1600200"/>
            <a:ext cx="82296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os nomes de TODOS os professores e, caso existam, os nomes dos seus líderes.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197700" y="2551799"/>
            <a:ext cx="87486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P1.nome, P2.nome as lider FROM Pessoa P1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Professor PR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P1.matricula_pessoa = PR.matricula_professor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LEFT OUTER JOIN Pessoa P2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PR.matricula_lider = P2.matricula_pessoa;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6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os alunos que não têm nenhum projeto. Exiba também as informações de quando eles pagaram a cadeira. (Use IS NULL)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6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457200" y="1600200"/>
            <a:ext cx="8229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os alunos que não têm nenhum projeto. Exiba também as informações de quando eles pagaram a cadeira. (Use IS NULL)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683568" y="2958409"/>
            <a:ext cx="84603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a.matricula_aluno,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at.codigo_curso,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at.codigo_disciplina,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at.ano_semestre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aluno a, aluno_turma at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a.matricula_aluno = at.matricula_aluno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at.codigo_projeto IS NULL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 a.matricula_aluno, at.ano_semestre;</a:t>
            </a:r>
            <a:endParaRPr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457200" y="1444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todos os professores, exceto aqueles que entraram entre 1995 e 2005. (Use BETWEEN)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7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todos os professores, exceto aqueles que entraram entre 1995 e 2005. (Use BETWEEN)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42"/>
          <p:cNvSpPr/>
          <p:nvPr/>
        </p:nvSpPr>
        <p:spPr>
          <a:xfrm>
            <a:off x="611560" y="3356992"/>
            <a:ext cx="83164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professor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data_admissao NOT BETWEEN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to_date('1995', 'yyyy') AND to_date('2005', 'yyyy');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7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Linguagem de Manipulação de Dados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 de pesquisa declarativa para banco de dados relacional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quantas vezes que o professor 'Jose Alcantara' já esteve a lecionar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8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8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quantas vezes que o professor 'Jose Alcantara' já esteve a lecionar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44"/>
          <p:cNvSpPr/>
          <p:nvPr/>
        </p:nvSpPr>
        <p:spPr>
          <a:xfrm>
            <a:off x="251520" y="3125867"/>
            <a:ext cx="889248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COUNT(M.codigo_disciplina)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Pessoa P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Professor PR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P.matricula_pessoa = PR.matricula_professor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INNER JOIN Ministra M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ON M.matricula_professor = PR.matricula_professor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P.nome = 'Jose Alcantara';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9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a média das notas dos alunos agrupadas por período.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chemeClr val="dk1"/>
                </a:solidFill>
              </a:rPr>
              <a:t>9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 a média das notas dos alunos agrupadas por período.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6"/>
          <p:cNvSpPr/>
          <p:nvPr/>
        </p:nvSpPr>
        <p:spPr>
          <a:xfrm>
            <a:off x="1547664" y="3284984"/>
            <a:ext cx="603041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ano_semestre, AVG(nota)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 Prova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GROUP BY ano_semestre;</a:t>
            </a:r>
            <a:endParaRPr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chemeClr val="dk1"/>
                </a:solidFill>
              </a:rPr>
              <a:t>0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Considere um relatório e mostre, numa mesma consulta, para o semestre '</a:t>
            </a:r>
            <a:r>
              <a:rPr b="1" lang="en-US" sz="2000">
                <a:solidFill>
                  <a:schemeClr val="dk1"/>
                </a:solidFill>
              </a:rPr>
              <a:t>2015.1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os registros dos professores em todas as ministrações que realizaram mais os registros dos alunos nas vezes em que pagaram alguma cadeira.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Exiba o código da disciplina, o código do curso e a matrícula do professor ou do aluno que realizou a atividade. (Realize SELECTS independentes e use UNION)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160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1</a:t>
            </a:r>
            <a:r>
              <a:rPr lang="en-US">
                <a:solidFill>
                  <a:schemeClr val="dk1"/>
                </a:solidFill>
              </a:rPr>
              <a:t>0</a:t>
            </a:r>
            <a:endParaRPr b="0" i="0" sz="5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Considere um relatório e mostre, numa mesma consulta, para o semestre '20</a:t>
            </a:r>
            <a:r>
              <a:rPr b="1" lang="en-US" sz="2000">
                <a:solidFill>
                  <a:schemeClr val="dk1"/>
                </a:solidFill>
              </a:rPr>
              <a:t>15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.1', os registros dos professores em todas as ministrações que realizaram mais os registros dos alunos nas vezes em que pagaram alguma cadeira.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Exiba o código da disciplina, o código do curso e a matrícula do professor ou do aluno que realizou a atividade. (Realize SELECTS independentes e use UNION)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160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48"/>
          <p:cNvSpPr/>
          <p:nvPr/>
        </p:nvSpPr>
        <p:spPr>
          <a:xfrm>
            <a:off x="611560" y="4149080"/>
            <a:ext cx="788538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(SELECT matricula_professor AS matricula,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codigo_disciplina, codigo_curso FROM ministra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WHERE ano_semestre = '</a:t>
            </a: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2015.1</a:t>
            </a: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UNION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(SELECT matricula_aluno AS matricula,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codigo_disciplina, codigo_curso FROM aluno_turma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WHERE ano_semestre = '</a:t>
            </a: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2015.1</a:t>
            </a: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ctrTitle"/>
          </p:nvPr>
        </p:nvSpPr>
        <p:spPr>
          <a:xfrm>
            <a:off x="173750" y="742583"/>
            <a:ext cx="8520600" cy="54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/>
              <a:t>Próximas Entregas: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accent5"/>
                </a:solidFill>
              </a:rPr>
              <a:t>Scripts de Criação e Povoamento</a:t>
            </a:r>
            <a:endParaRPr b="1" sz="4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6"/>
                </a:solidFill>
              </a:rPr>
              <a:t>09/10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ctrTitle"/>
          </p:nvPr>
        </p:nvSpPr>
        <p:spPr>
          <a:xfrm>
            <a:off x="173758" y="348071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/>
              <a:t>Dúvidas?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500"/>
              <a:t>Próxima Aula: SQL/PL</a:t>
            </a:r>
            <a:endParaRPr sz="4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lang="en-US" sz="2400">
                <a:solidFill>
                  <a:schemeClr val="lt2"/>
                </a:solidFill>
              </a:rPr>
              <a:t>Para estudar e praticar SQL 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https://www.sqlteaching.com/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34" name="Google Shape;334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36624"/>
            <a:ext cx="8520600" cy="49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Existem muitas ferramentas para executar consultas e gerenciar os dados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o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PLUS: nativa do Oracle  - instalado nos computadores do CIn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PL/SQL Developer (Oracle SQL Developer), Visual Studio, pgAdmin, plugins, etc.</a:t>
            </a:r>
            <a:endParaRPr sz="1800"/>
          </a:p>
          <a:p>
            <a:pPr indent="-2984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Essas ferramentas fornecem ambientes gráficos de fácil utilização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OBS: No seu computador você pode instalar o Oracle 11g Express e rodar pelo prompt. Siga os passos do link : </a:t>
            </a:r>
            <a:r>
              <a:rPr b="1"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https://pt.wikihow.com/Instalar-o-Oracle-Express-Edition-11G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rodar online : </a:t>
            </a:r>
            <a:r>
              <a:rPr b="1"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https://livesql.oracle.com/apex/livesql/file/index.html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 SQL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8525"/>
            <a:ext cx="8520600" cy="5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 didática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 utilização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375" y="2721425"/>
            <a:ext cx="5655600" cy="27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Plus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passos…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Abrir o SQL Plus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os dados enviados por e-mail pelo Helpdesk (caso haja)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entrar pela primeira vez, será pedido para alterar a senha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IMPORTANTE: o usuário e senha é o mesmo para todos do grupo. Então, quando alterar, utilize uma senha comum com todos do grupo.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4077072"/>
            <a:ext cx="340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Utilizando o SQL Plus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Pegar arquivo GDI.zip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			http://bit.ly/gdiScripts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Descompactar arquivo: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criacaoTabelas.SQL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povoamentoBD.SQL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Lógico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Logico.jpg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Conceitual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Conceitual.jpg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Estudo de caso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as tabelas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Executar script em criacaoTabelas.SQL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@”caminho-do-arquivo/criacaoTabelas.SQL” - U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tilizando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SQL PLUS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Popular base de dados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Executar script em </a:t>
            </a:r>
            <a:r>
              <a:rPr b="0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povoamento.SQL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@”caminho_do_arquivo/povoamento.SQL”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Utilizando SQL PLUS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23850" lvl="1" marL="4381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Observação:</a:t>
            </a:r>
            <a:r>
              <a:rPr b="0" i="0" lang="en-US" sz="24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apenas 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pessoa por equipe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essas tarefas para evitar exceções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no caso de utilizar o SQL PLUS.</a:t>
            </a:r>
            <a:endParaRPr/>
          </a:p>
          <a:p>
            <a:pPr indent="-114300" lvl="0" marL="342900" marR="0" rtl="0" algn="l">
              <a:spcBef>
                <a:spcPts val="720"/>
              </a:spcBef>
              <a:spcAft>
                <a:spcPts val="160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começar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comandos úteis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tabs;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DESCRIBE nometabela ou DESC nometabela;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user_triggers;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user_procedures;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user_sequences;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errors;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serveroutput on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começar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