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9144000"/>
  <p:notesSz cx="6858000" cy="10001250"/>
  <p:embeddedFontLst>
    <p:embeddedFont>
      <p:font typeface="Palatino Linotype"/>
      <p:regular r:id="rId33"/>
      <p:bold r:id="rId34"/>
      <p:italic r:id="rId35"/>
      <p:boldItalic r:id="rId36"/>
    </p:embeddedFont>
    <p:embeddedFont>
      <p:font typeface="Century Gothic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alatinoLinotype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PalatinoLinotype-italic.fntdata"/><Relationship Id="rId12" Type="http://schemas.openxmlformats.org/officeDocument/2006/relationships/slide" Target="slides/slide8.xml"/><Relationship Id="rId34" Type="http://schemas.openxmlformats.org/officeDocument/2006/relationships/font" Target="fonts/PalatinoLinotype-bold.fntdata"/><Relationship Id="rId15" Type="http://schemas.openxmlformats.org/officeDocument/2006/relationships/slide" Target="slides/slide11.xml"/><Relationship Id="rId37" Type="http://schemas.openxmlformats.org/officeDocument/2006/relationships/font" Target="fonts/CenturyGothic-regular.fntdata"/><Relationship Id="rId14" Type="http://schemas.openxmlformats.org/officeDocument/2006/relationships/slide" Target="slides/slide10.xml"/><Relationship Id="rId36" Type="http://schemas.openxmlformats.org/officeDocument/2006/relationships/font" Target="fonts/PalatinoLinotype-boldItalic.fntdata"/><Relationship Id="rId17" Type="http://schemas.openxmlformats.org/officeDocument/2006/relationships/slide" Target="slides/slide13.xml"/><Relationship Id="rId39" Type="http://schemas.openxmlformats.org/officeDocument/2006/relationships/font" Target="fonts/CenturyGothic-italic.fntdata"/><Relationship Id="rId16" Type="http://schemas.openxmlformats.org/officeDocument/2006/relationships/slide" Target="slides/slide12.xml"/><Relationship Id="rId38" Type="http://schemas.openxmlformats.org/officeDocument/2006/relationships/font" Target="fonts/CenturyGothic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500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500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0275" y="750888"/>
            <a:ext cx="4997450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750594"/>
            <a:ext cx="5486400" cy="4500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99451"/>
            <a:ext cx="2971800" cy="5000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9499451"/>
            <a:ext cx="2971800" cy="500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930275" y="750888"/>
            <a:ext cx="4997450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750594"/>
            <a:ext cx="5486400" cy="450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:notes"/>
          <p:cNvSpPr txBox="1"/>
          <p:nvPr>
            <p:ph idx="12" type="sldNum"/>
          </p:nvPr>
        </p:nvSpPr>
        <p:spPr>
          <a:xfrm>
            <a:off x="3884613" y="9499451"/>
            <a:ext cx="2971800" cy="500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750594"/>
            <a:ext cx="5486400" cy="45005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930275" y="750888"/>
            <a:ext cx="4997450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685800" y="4750594"/>
            <a:ext cx="5486400" cy="45005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930275" y="750888"/>
            <a:ext cx="4997450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685800" y="4750594"/>
            <a:ext cx="5486400" cy="45005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:notes"/>
          <p:cNvSpPr/>
          <p:nvPr>
            <p:ph idx="2" type="sldImg"/>
          </p:nvPr>
        </p:nvSpPr>
        <p:spPr>
          <a:xfrm>
            <a:off x="930275" y="750888"/>
            <a:ext cx="4997450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685800" y="4750594"/>
            <a:ext cx="5486400" cy="45005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:notes"/>
          <p:cNvSpPr/>
          <p:nvPr>
            <p:ph idx="2" type="sldImg"/>
          </p:nvPr>
        </p:nvSpPr>
        <p:spPr>
          <a:xfrm>
            <a:off x="930275" y="750888"/>
            <a:ext cx="4997450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:notes"/>
          <p:cNvSpPr txBox="1"/>
          <p:nvPr>
            <p:ph idx="1" type="body"/>
          </p:nvPr>
        </p:nvSpPr>
        <p:spPr>
          <a:xfrm>
            <a:off x="685800" y="4750594"/>
            <a:ext cx="5486400" cy="45005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:notes"/>
          <p:cNvSpPr/>
          <p:nvPr>
            <p:ph idx="2" type="sldImg"/>
          </p:nvPr>
        </p:nvSpPr>
        <p:spPr>
          <a:xfrm>
            <a:off x="930275" y="750888"/>
            <a:ext cx="4997450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04e098d2_0_4:notes"/>
          <p:cNvSpPr txBox="1"/>
          <p:nvPr>
            <p:ph idx="1" type="body"/>
          </p:nvPr>
        </p:nvSpPr>
        <p:spPr>
          <a:xfrm>
            <a:off x="685800" y="4750594"/>
            <a:ext cx="5486400" cy="45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804e098d2_0_4:notes"/>
          <p:cNvSpPr/>
          <p:nvPr>
            <p:ph idx="2" type="sldImg"/>
          </p:nvPr>
        </p:nvSpPr>
        <p:spPr>
          <a:xfrm>
            <a:off x="930275" y="750888"/>
            <a:ext cx="4997400" cy="37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:notes"/>
          <p:cNvSpPr txBox="1"/>
          <p:nvPr>
            <p:ph idx="1" type="body"/>
          </p:nvPr>
        </p:nvSpPr>
        <p:spPr>
          <a:xfrm>
            <a:off x="685800" y="4750594"/>
            <a:ext cx="5486400" cy="45005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4:notes"/>
          <p:cNvSpPr/>
          <p:nvPr>
            <p:ph idx="2" type="sldImg"/>
          </p:nvPr>
        </p:nvSpPr>
        <p:spPr>
          <a:xfrm>
            <a:off x="930275" y="750888"/>
            <a:ext cx="4997450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:notes"/>
          <p:cNvSpPr txBox="1"/>
          <p:nvPr>
            <p:ph idx="1" type="body"/>
          </p:nvPr>
        </p:nvSpPr>
        <p:spPr>
          <a:xfrm>
            <a:off x="685800" y="4750594"/>
            <a:ext cx="5486400" cy="45005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5:notes"/>
          <p:cNvSpPr/>
          <p:nvPr>
            <p:ph idx="2" type="sldImg"/>
          </p:nvPr>
        </p:nvSpPr>
        <p:spPr>
          <a:xfrm>
            <a:off x="930275" y="750888"/>
            <a:ext cx="4997450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:notes"/>
          <p:cNvSpPr txBox="1"/>
          <p:nvPr>
            <p:ph idx="1" type="body"/>
          </p:nvPr>
        </p:nvSpPr>
        <p:spPr>
          <a:xfrm>
            <a:off x="685800" y="4750594"/>
            <a:ext cx="5486400" cy="45005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6:notes"/>
          <p:cNvSpPr/>
          <p:nvPr>
            <p:ph idx="2" type="sldImg"/>
          </p:nvPr>
        </p:nvSpPr>
        <p:spPr>
          <a:xfrm>
            <a:off x="930275" y="750888"/>
            <a:ext cx="4997450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:notes"/>
          <p:cNvSpPr txBox="1"/>
          <p:nvPr>
            <p:ph idx="1" type="body"/>
          </p:nvPr>
        </p:nvSpPr>
        <p:spPr>
          <a:xfrm>
            <a:off x="685800" y="4750594"/>
            <a:ext cx="5486400" cy="45005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7:notes"/>
          <p:cNvSpPr/>
          <p:nvPr>
            <p:ph idx="2" type="sldImg"/>
          </p:nvPr>
        </p:nvSpPr>
        <p:spPr>
          <a:xfrm>
            <a:off x="930275" y="750888"/>
            <a:ext cx="4997450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85800" y="4750594"/>
            <a:ext cx="5486400" cy="45005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930275" y="750888"/>
            <a:ext cx="4997450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:notes"/>
          <p:cNvSpPr txBox="1"/>
          <p:nvPr>
            <p:ph idx="1" type="body"/>
          </p:nvPr>
        </p:nvSpPr>
        <p:spPr>
          <a:xfrm>
            <a:off x="685800" y="4750594"/>
            <a:ext cx="5486400" cy="45005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8:notes"/>
          <p:cNvSpPr/>
          <p:nvPr>
            <p:ph idx="2" type="sldImg"/>
          </p:nvPr>
        </p:nvSpPr>
        <p:spPr>
          <a:xfrm>
            <a:off x="930275" y="750888"/>
            <a:ext cx="4997450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:notes"/>
          <p:cNvSpPr txBox="1"/>
          <p:nvPr>
            <p:ph idx="1" type="body"/>
          </p:nvPr>
        </p:nvSpPr>
        <p:spPr>
          <a:xfrm>
            <a:off x="685800" y="4750594"/>
            <a:ext cx="5486400" cy="45005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9:notes"/>
          <p:cNvSpPr/>
          <p:nvPr>
            <p:ph idx="2" type="sldImg"/>
          </p:nvPr>
        </p:nvSpPr>
        <p:spPr>
          <a:xfrm>
            <a:off x="930275" y="750888"/>
            <a:ext cx="4997450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:notes"/>
          <p:cNvSpPr txBox="1"/>
          <p:nvPr>
            <p:ph idx="1" type="body"/>
          </p:nvPr>
        </p:nvSpPr>
        <p:spPr>
          <a:xfrm>
            <a:off x="685800" y="4750594"/>
            <a:ext cx="5486400" cy="45005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40:notes"/>
          <p:cNvSpPr/>
          <p:nvPr>
            <p:ph idx="2" type="sldImg"/>
          </p:nvPr>
        </p:nvSpPr>
        <p:spPr>
          <a:xfrm>
            <a:off x="930275" y="750888"/>
            <a:ext cx="4997450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1:notes"/>
          <p:cNvSpPr txBox="1"/>
          <p:nvPr>
            <p:ph idx="1" type="body"/>
          </p:nvPr>
        </p:nvSpPr>
        <p:spPr>
          <a:xfrm>
            <a:off x="685800" y="4750594"/>
            <a:ext cx="5486400" cy="45005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1:notes"/>
          <p:cNvSpPr/>
          <p:nvPr>
            <p:ph idx="2" type="sldImg"/>
          </p:nvPr>
        </p:nvSpPr>
        <p:spPr>
          <a:xfrm>
            <a:off x="930275" y="750888"/>
            <a:ext cx="4997450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:notes"/>
          <p:cNvSpPr txBox="1"/>
          <p:nvPr>
            <p:ph idx="1" type="body"/>
          </p:nvPr>
        </p:nvSpPr>
        <p:spPr>
          <a:xfrm>
            <a:off x="685800" y="4750594"/>
            <a:ext cx="5486400" cy="45005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2:notes"/>
          <p:cNvSpPr/>
          <p:nvPr>
            <p:ph idx="2" type="sldImg"/>
          </p:nvPr>
        </p:nvSpPr>
        <p:spPr>
          <a:xfrm>
            <a:off x="930275" y="750888"/>
            <a:ext cx="4997450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:notes"/>
          <p:cNvSpPr txBox="1"/>
          <p:nvPr>
            <p:ph idx="1" type="body"/>
          </p:nvPr>
        </p:nvSpPr>
        <p:spPr>
          <a:xfrm>
            <a:off x="685800" y="4750594"/>
            <a:ext cx="5486400" cy="45005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3:notes"/>
          <p:cNvSpPr/>
          <p:nvPr>
            <p:ph idx="2" type="sldImg"/>
          </p:nvPr>
        </p:nvSpPr>
        <p:spPr>
          <a:xfrm>
            <a:off x="930275" y="750888"/>
            <a:ext cx="4997450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:notes"/>
          <p:cNvSpPr txBox="1"/>
          <p:nvPr>
            <p:ph idx="1" type="body"/>
          </p:nvPr>
        </p:nvSpPr>
        <p:spPr>
          <a:xfrm>
            <a:off x="685800" y="4750594"/>
            <a:ext cx="5486400" cy="45005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4:notes"/>
          <p:cNvSpPr/>
          <p:nvPr>
            <p:ph idx="2" type="sldImg"/>
          </p:nvPr>
        </p:nvSpPr>
        <p:spPr>
          <a:xfrm>
            <a:off x="930275" y="750888"/>
            <a:ext cx="4997450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:notes"/>
          <p:cNvSpPr txBox="1"/>
          <p:nvPr>
            <p:ph idx="1" type="body"/>
          </p:nvPr>
        </p:nvSpPr>
        <p:spPr>
          <a:xfrm>
            <a:off x="685800" y="4750594"/>
            <a:ext cx="5486400" cy="45005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5:notes"/>
          <p:cNvSpPr/>
          <p:nvPr>
            <p:ph idx="2" type="sldImg"/>
          </p:nvPr>
        </p:nvSpPr>
        <p:spPr>
          <a:xfrm>
            <a:off x="930275" y="750888"/>
            <a:ext cx="4997450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63b12f24b_0_0:notes"/>
          <p:cNvSpPr txBox="1"/>
          <p:nvPr>
            <p:ph idx="1" type="body"/>
          </p:nvPr>
        </p:nvSpPr>
        <p:spPr>
          <a:xfrm>
            <a:off x="685800" y="4750594"/>
            <a:ext cx="5486400" cy="45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63b12f24b_0_0:notes"/>
          <p:cNvSpPr/>
          <p:nvPr>
            <p:ph idx="2" type="sldImg"/>
          </p:nvPr>
        </p:nvSpPr>
        <p:spPr>
          <a:xfrm>
            <a:off x="930275" y="750888"/>
            <a:ext cx="4997400" cy="374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85800" y="4750594"/>
            <a:ext cx="5486400" cy="45005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:notes"/>
          <p:cNvSpPr/>
          <p:nvPr>
            <p:ph idx="2" type="sldImg"/>
          </p:nvPr>
        </p:nvSpPr>
        <p:spPr>
          <a:xfrm>
            <a:off x="930275" y="750888"/>
            <a:ext cx="4997450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 txBox="1"/>
          <p:nvPr>
            <p:ph idx="1" type="body"/>
          </p:nvPr>
        </p:nvSpPr>
        <p:spPr>
          <a:xfrm>
            <a:off x="685800" y="4750594"/>
            <a:ext cx="5486400" cy="45005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7:notes"/>
          <p:cNvSpPr/>
          <p:nvPr>
            <p:ph idx="2" type="sldImg"/>
          </p:nvPr>
        </p:nvSpPr>
        <p:spPr>
          <a:xfrm>
            <a:off x="930275" y="750888"/>
            <a:ext cx="4997450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685800" y="4750594"/>
            <a:ext cx="5486400" cy="45005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8:notes"/>
          <p:cNvSpPr/>
          <p:nvPr>
            <p:ph idx="2" type="sldImg"/>
          </p:nvPr>
        </p:nvSpPr>
        <p:spPr>
          <a:xfrm>
            <a:off x="930275" y="750888"/>
            <a:ext cx="4997450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:notes"/>
          <p:cNvSpPr txBox="1"/>
          <p:nvPr>
            <p:ph idx="1" type="body"/>
          </p:nvPr>
        </p:nvSpPr>
        <p:spPr>
          <a:xfrm>
            <a:off x="685800" y="4750594"/>
            <a:ext cx="5486400" cy="45005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:notes"/>
          <p:cNvSpPr/>
          <p:nvPr>
            <p:ph idx="2" type="sldImg"/>
          </p:nvPr>
        </p:nvSpPr>
        <p:spPr>
          <a:xfrm>
            <a:off x="930275" y="750888"/>
            <a:ext cx="4997450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:notes"/>
          <p:cNvSpPr txBox="1"/>
          <p:nvPr>
            <p:ph idx="1" type="body"/>
          </p:nvPr>
        </p:nvSpPr>
        <p:spPr>
          <a:xfrm>
            <a:off x="685800" y="4750594"/>
            <a:ext cx="5486400" cy="45005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EACH ROW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:NEW é a variável que contém os valores inseridos</a:t>
            </a:r>
            <a:endParaRPr/>
          </a:p>
        </p:txBody>
      </p:sp>
      <p:sp>
        <p:nvSpPr>
          <p:cNvPr id="108" name="Google Shape;108;p20:notes"/>
          <p:cNvSpPr/>
          <p:nvPr>
            <p:ph idx="2" type="sldImg"/>
          </p:nvPr>
        </p:nvSpPr>
        <p:spPr>
          <a:xfrm>
            <a:off x="930275" y="750888"/>
            <a:ext cx="4997450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750594"/>
            <a:ext cx="5486400" cy="45005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930275" y="750888"/>
            <a:ext cx="4997450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750594"/>
            <a:ext cx="5486400" cy="45005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930275" y="750888"/>
            <a:ext cx="4997450" cy="3749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1600"/>
              </a:spcBef>
              <a:spcAft>
                <a:spcPts val="160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6363347" y="6356350"/>
            <a:ext cx="208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659165" y="6356350"/>
            <a:ext cx="2847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gdiScript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770875" y="944725"/>
            <a:ext cx="7772400" cy="45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Aula Prática </a:t>
            </a:r>
            <a:endParaRPr sz="7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GDI CC - 201</a:t>
            </a:r>
            <a:r>
              <a:rPr lang="en-US" sz="7200">
                <a:solidFill>
                  <a:srgbClr val="FFFFFF"/>
                </a:solidFill>
              </a:rPr>
              <a:t>8</a:t>
            </a:r>
            <a:r>
              <a:rPr lang="en-US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7200">
                <a:solidFill>
                  <a:srgbClr val="FFFFFF"/>
                </a:solidFill>
              </a:rPr>
              <a:t>2</a:t>
            </a:r>
            <a:endParaRPr sz="7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Font typeface="Palatino Linotype"/>
              <a:buNone/>
            </a:pPr>
            <a:r>
              <a:t/>
            </a:r>
            <a:endParaRPr sz="60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1" lang="en-US" sz="3200">
                <a:solidFill>
                  <a:srgbClr val="888888"/>
                </a:solidFill>
              </a:rPr>
              <a:t>SQL/PL (Aula 2)</a:t>
            </a:r>
            <a:endParaRPr sz="2400">
              <a:solidFill>
                <a:srgbClr val="888888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323528" y="476672"/>
            <a:ext cx="9179999" cy="2736304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--TESTANDO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projeto(codigo_projeto,titulo, 	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conceito,hp) VALUES (21,'BiosFera','RUIM',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'www.cin.ufpe.br/~biosfera');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UPDATE projeto SET titulo = 'Bioma Protection',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hp = 'www.biomaprotection.com',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conceito = 'BOM'  WHERE codigo_projeto = 21;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DELETE projeto WHERE codigo_projeto = 21;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</a:t>
            </a:r>
            <a:r>
              <a:rPr lang="en-US">
                <a:solidFill>
                  <a:srgbClr val="FFFFFF"/>
                </a:solidFill>
              </a:rPr>
              <a:t>3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Implemente um TRIGGER que não permita que um professor coordene mais do que uma disciplina.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Caso alguma irregularidade ocorra, imprima uma mensagem do tipo "RAISE APPLICATION ERROR".</a:t>
            </a:r>
            <a:endParaRPr/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0" y="260648"/>
            <a:ext cx="9539999" cy="4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CREATE OR REPLACE TRIGGER controle_coordenacao BEFORE INSERT ON disciplina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 EACH ROW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alatino Linotype"/>
              <a:buNone/>
            </a:pPr>
            <a:r>
              <a:t/>
            </a:r>
            <a:endParaRPr b="1" i="0" sz="18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coordenador disciplina.matricula_professor%TYPE;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SELECT matricula_professor INTO coordenador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FROM disciplina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WHERE matricula_professor =			:NEW.matricula_professor;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IF coordenador IS NOT NULL THEN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RAISE_APPLICATION_ERROR(-20101,'ESTE PROFESSOR JA COORDENA UMA DISCIPLINA');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END IF;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EXCEPTION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WHEN NO_DATA_FOUND THEN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	dbms_output.put_line('COORDENACAO ACEITA');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b="1" i="0" sz="18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alatino Linotype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alatino Linotype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alatino Linotype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95536" y="260649"/>
            <a:ext cx="8229600" cy="1512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--TESTANDO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2F5897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disciplina (codigo_disciplina,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2F5897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ementa, conteudo_programatico,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2F5897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matricula_professor)VALUES (7,'E7', 'C7',1111);</a:t>
            </a:r>
            <a:endParaRPr>
              <a:solidFill>
                <a:schemeClr val="accent5"/>
              </a:solidFill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160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4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457200" y="1600200"/>
            <a:ext cx="8229600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>
                <a:solidFill>
                  <a:schemeClr val="dk1"/>
                </a:solidFill>
              </a:rPr>
              <a:t>Crie o trigger apagarAluno, que impeça um aluno de ser excluído caso ele seja o único. Se ele for único, retorne um erro na aplicação de número 21000, se não, delete normalmente.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160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7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95525" y="260653"/>
            <a:ext cx="8229600" cy="6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CREATE OR REPLACE TRIGGER apagarAluno </a:t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marR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BEFORE DELETE  ON Aluno</a:t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marR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DECLARE </a:t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marR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matricula NUMBER;</a:t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marR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marR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SELECT COUNT(*) INTO matricula </a:t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marR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FROM Aluno;</a:t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marR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IF  matricula == 1 THEN	</a:t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marR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RAISE_APPLICATION_ERROR(-21000, 'Não se pode </a:t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marR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excluir um aluno se ele e unico');</a:t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marR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END IF;</a:t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marR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END apagarAluno;</a:t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marR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marR="0" rtl="0" algn="l">
              <a:spcBef>
                <a:spcPts val="1600"/>
              </a:spcBef>
              <a:spcAft>
                <a:spcPts val="160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t/>
            </a:r>
            <a:endParaRPr b="1" sz="18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</a:t>
            </a:r>
            <a:r>
              <a:rPr lang="en-US">
                <a:solidFill>
                  <a:srgbClr val="FFFFFF"/>
                </a:solidFill>
              </a:rPr>
              <a:t>5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Crie uma tabela chamada log_provas com os campos 'tipo_de_acao VARCHAR2' e 'hora TIMESTAMP'.</a:t>
            </a:r>
            <a:endParaRPr b="1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Implemente um TRIGGER para coletar um log na tabela log_provas todas as vezes que alguma ação ocorrer na tabela provas.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Após a operação verifique qual foi o tipo da ação e insira um novo registro na tabela (utilize SYSDATE para preencher a hora). O que importa em si é apenas a operação, e não cada procedimento que ela executa (escolha o tipo de TRIGGER adequadamente).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160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30"/>
          <p:cNvSpPr txBox="1"/>
          <p:nvPr/>
        </p:nvSpPr>
        <p:spPr>
          <a:xfrm>
            <a:off x="109724" y="0"/>
            <a:ext cx="9000000" cy="594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log_provas(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tipo_de_acao VARCHAR2(15),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hora TIMESTAMP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CREATE OR REPLACE TRIGGER controle_de_log</a:t>
            </a:r>
            <a:endParaRPr b="1" i="0" sz="20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	AFTER INSERT OR UPDATE OR DELETE ON prova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IF(INSERTING) THEN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INSERT INTO log_provas(tipo_de_acao, hora)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	VALUES ('INSERCAO', SYSDATE);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ELSIF (UPDATING) THEN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INSERT INTO log_provas(tipo_de_acao, hora)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	VALUES ('ATUALIZACAO', SYSDATE);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ELSIF (DELETING) THEN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INSERT INTO log_provas(tipo_de_acao, hora)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	VALUES ('REMOCAO', SYSDATE);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END IF;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b="1" i="0" sz="20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</a:t>
            </a:r>
            <a:r>
              <a:rPr lang="en-US">
                <a:solidFill>
                  <a:srgbClr val="FFFFFF"/>
                </a:solidFill>
              </a:rPr>
              <a:t>6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457200" y="1600200"/>
            <a:ext cx="8229600" cy="4853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Implemente um TRIGGER que regulamentará as matriculas. Admita que para uma cadeira NÃO ser considerada eletiva, ela precisa ter sido ofertada pelo menos 3 vezes consecutivas em quaisquer períodos.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a função que calcula a quantidade de créditos e não permita que alunos que possuem menos de 15 créditos possam se matricular em cadeiras eletivas.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Ainda, para vincular-se a quaisquer projetos, estes não podem ter sido anteriormente utilizados em outras turmas nem podem estar vinculados a mais do que 4 alunos.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160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31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32"/>
          <p:cNvSpPr txBox="1"/>
          <p:nvPr/>
        </p:nvSpPr>
        <p:spPr>
          <a:xfrm>
            <a:off x="539998" y="510838"/>
            <a:ext cx="9539999" cy="700956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CREATE OR REPLACE TRIGGER controle_matricula</a:t>
            </a:r>
            <a:endParaRPr b="1" i="0" sz="20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BEFORE INSERT ON aluno_turma</a:t>
            </a:r>
            <a:endParaRPr b="1" i="0" sz="20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 EACH ROW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contador NUMBER;	creditos NUMBER;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ano1 NUMBER; semestre1 NUMBER; ano2 NUMBER;	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semestre2 NUMBER; ano3 NUMBER; semestre3 NUMBER;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CURSOR cursor_periodos IS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SELECT t.ano_semestre FROM turma t</a:t>
            </a:r>
            <a:endParaRPr b="1" i="0" sz="20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WHERE t.codigo_disciplina =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									:NEW.codigo_disciplina</a:t>
            </a:r>
            <a:endParaRPr b="1" i="0" sz="20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AND t.codigo_curso = (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SELECT a.codigo_curso FROM aluno a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WHERE a.matricula_aluno = :NEW.matricula_aluno</a:t>
            </a:r>
            <a:endParaRPr b="1" i="0" sz="20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) ORDER BY t.ano_semestre DESC;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periodo turma.ano_semestre%TYPE;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67544" y="332656"/>
            <a:ext cx="8229600" cy="9075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Estudo de caso</a:t>
            </a:r>
            <a:r>
              <a:rPr b="0" i="0" lang="en-US" sz="48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- continuação</a:t>
            </a:r>
            <a:endParaRPr b="0" i="0" sz="48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Pegar arquivo GDI.zip em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</a:t>
            </a:r>
            <a:r>
              <a:rPr lang="en-US" u="sng">
                <a:solidFill>
                  <a:schemeClr val="accent5"/>
                </a:solidFill>
                <a:hlinkClick r:id="rId3"/>
              </a:rPr>
              <a:t>http://bit.ly/gdiScripts</a:t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Descompactar arquivo: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criacaoTabelas.SQL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povoamentoBD.SQL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Lógico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Logico.jpg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Conceitual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Conceitual.jpg</a:t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33"/>
          <p:cNvSpPr txBox="1"/>
          <p:nvPr/>
        </p:nvSpPr>
        <p:spPr>
          <a:xfrm>
            <a:off x="251520" y="548680"/>
            <a:ext cx="9540000" cy="5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alatino Linotype"/>
              <a:buNone/>
            </a:pPr>
            <a:r>
              <a:t/>
            </a:r>
            <a:endParaRPr b="1" i="0" sz="20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creditos := qtd_creditos(:NEW.matricula_aluno);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IF creditos &lt; 15 THEN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alatino Linotype"/>
              <a:buNone/>
            </a:pPr>
            <a:r>
              <a:t/>
            </a:r>
            <a:endParaRPr b="1" i="0" sz="20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OPEN cursor_periodos;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FETCH cursor_periodos INTO periodo;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desmembra_semestre(periodo, ano1, semestre1);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alatino Linotype"/>
              <a:buNone/>
            </a:pPr>
            <a:r>
              <a:t/>
            </a:r>
            <a:endParaRPr b="1" i="0" sz="20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FETCH cursor_periodos INTO periodo;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desmembra_semestre(periodo, ano2, semestre2);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alatino Linotype"/>
              <a:buNone/>
            </a:pPr>
            <a:r>
              <a:t/>
            </a:r>
            <a:endParaRPr b="1" i="0" sz="20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FETCH cursor_periodos INTO periodo;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desmembra_semestre(periodo, ano3, semestre3);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alatino Linotype"/>
              <a:buNone/>
            </a:pPr>
            <a:r>
              <a:t/>
            </a:r>
            <a:endParaRPr b="1" i="0" sz="20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34"/>
          <p:cNvSpPr txBox="1"/>
          <p:nvPr/>
        </p:nvSpPr>
        <p:spPr>
          <a:xfrm>
            <a:off x="251520" y="260648"/>
            <a:ext cx="9359999" cy="700956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IF(cursor_periodos%ROWCOUNT = 3) THEN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IF NOT(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(ano1 = ano2 AND ano3 = ano1-1 AND semestre3 = 2) 									OR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(ano2 = ano3 AND ano1 = ano2+1 AND semestre1 = 2)) 		THEN –-consecutivos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alatino Linotype"/>
              <a:buNone/>
            </a:pPr>
            <a:r>
              <a:t/>
            </a:r>
            <a:endParaRPr b="1" i="0" sz="20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	RAISE_APPLICATION_ERROR(-20105,'ALUNO NAO 					PODE PAGAR CADEIRA ELETIVA.  NAO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			CONSECUTIVA');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END IF;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alatino Linotype"/>
              <a:buNone/>
            </a:pPr>
            <a:r>
              <a:t/>
            </a:r>
            <a:endParaRPr b="1" i="0" sz="20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RAISE_APPLICATION_ERROR(-20105,'ALUNO NAO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		PODE PAGAR CADEIRA ELETIVA. MENOS DE 3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		OFERTAS');--nao foi paga nem tres vezes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END IF;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CLOSE cursor_periodos;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END IF;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35"/>
          <p:cNvSpPr txBox="1"/>
          <p:nvPr/>
        </p:nvSpPr>
        <p:spPr>
          <a:xfrm>
            <a:off x="251520" y="194402"/>
            <a:ext cx="9359999" cy="6663598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1" i="0" lang="en-US" sz="24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SELECT COUNT(codigo_projeto) INTO contador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FROM aluno_turma</a:t>
            </a:r>
            <a:endParaRPr b="1" i="0" sz="20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WHERE codigo_projeto = :NEW.codigo_projeto</a:t>
            </a:r>
            <a:endParaRPr b="1" i="0" sz="20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GROUP BY ano_semestre, codigo_disciplina,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codigo_curso;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IF(contador &gt;= 4) THEN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RAISE_APPLICATION_ERROR(-20105,'ESTE PROJETO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JA	ESTA COM O NUMERO DE ALUNOS COMPLETO');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END IF;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EXCEPTION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WHEN TOO_MANY_ROWS THEN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	RAISE_APPLICATION_ERROR(-20105,'ESTE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PROJETO JA FOI UTILIZADO EM OUTRA TURMA');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Tabela Mutante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Exceções de tabela mutante ocorrem quando tentamos referenciar numa consulta dentro do código do trigger a tabela que causa o disparo do trigger.</a:t>
            </a:r>
            <a:endParaRPr b="1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36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</a:t>
            </a:r>
            <a:r>
              <a:rPr lang="en-US">
                <a:solidFill>
                  <a:srgbClr val="FFFFFF"/>
                </a:solidFill>
              </a:rPr>
              <a:t>7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professor pode liderar outros professores porém, de acordo com as regras da  universidade, este só pode ser líder de um grupo com no máximo 5 outros professores. Implemente um trigger que verifique se, ao inserir ou atualizar a tabela professor, o líder já lidera 5 professores e não permita a inserção/atualização em caso positivo.</a:t>
            </a:r>
            <a:endParaRPr b="1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p37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251520" y="476673"/>
            <a:ext cx="8568952" cy="5256584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CREATE VIEW professor_ins AS SELECT * FROM professor;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CREATE OR REPLACE TRIGGER valida_professor_lider</a:t>
            </a:r>
            <a:endParaRPr b="1" i="0" sz="20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INSTEAD OF INSERT OR UPDATE ON professor_ins</a:t>
            </a:r>
            <a:endParaRPr b="1" i="0" sz="20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qtd_liderados NUMBER;</a:t>
            </a:r>
            <a:endParaRPr b="1" i="0" sz="20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SELECT COUNT(*) INTO qtd_liderados FROM professor WHERE matricula_lider = :NEW.matricula_lider;</a:t>
            </a:r>
            <a:endParaRPr b="1" i="0" sz="20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IF (qtd_liderados &gt;= 5) THEN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RAISE_APPLICATION_ERROR('-20010', 'Limite 		de supervisões para este médico 				atingida!');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END IF;</a:t>
            </a:r>
            <a:endParaRPr b="1" i="0" sz="20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457200" y="476672"/>
            <a:ext cx="8229600" cy="5649491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</p:txBody>
      </p:sp>
      <p:sp>
        <p:nvSpPr>
          <p:cNvPr id="232" name="Google Shape;232;p39"/>
          <p:cNvSpPr/>
          <p:nvPr/>
        </p:nvSpPr>
        <p:spPr>
          <a:xfrm>
            <a:off x="395536" y="476672"/>
            <a:ext cx="8352928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IF (INSERTING) THEN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INSERT INTO professor VALUES 				(:NEW.matricula_professor, :NEW.data_admissao, 		:NEW.matricula_lider);</a:t>
            </a:r>
            <a:endParaRPr b="1" i="0" sz="18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ELSIF (UPDATING) THEN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UPDATE professor SET matricula_professor = 		:NEW. matricula_professor, data_admissao = 		:NEW. data_admissao, matricula_lider = 			:NEW.matricula_lider WHERE matricula_professor 		= :NEW. matricula_professor;</a:t>
            </a:r>
            <a:endParaRPr b="1" i="0" sz="18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END IF;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457194" y="2716559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Próximas Entregas: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accent5"/>
                </a:solidFill>
              </a:rPr>
              <a:t>Scripts de Criação e Povoamento</a:t>
            </a:r>
            <a:endParaRPr b="1" sz="4000">
              <a:solidFill>
                <a:schemeClr val="accent5"/>
              </a:solidFill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3600">
                <a:solidFill>
                  <a:schemeClr val="accent6"/>
                </a:solidFill>
              </a:rPr>
              <a:t>         Hoje!!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0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467544" y="1484784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b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b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b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Dúvidas?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4" name="Google Shape;244;p41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95536" y="332656"/>
            <a:ext cx="8229600" cy="9075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Modelo Conceitual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fmbl\Desktop\aula\image11.png"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40138"/>
            <a:ext cx="9143999" cy="5614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67544" y="188640"/>
            <a:ext cx="8229600" cy="9075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Modelo Lógico</a:t>
            </a:r>
            <a:endParaRPr b="0" i="0" sz="48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Eduardo Pires\Downloads\gdi(1)\gdi\2 - PL-SQL\Aula\Modelo Logico.jpg"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96150"/>
            <a:ext cx="9190341" cy="57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Trigger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57200" y="1600201"/>
            <a:ext cx="8229600" cy="2188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Executado implicitamente pelo SGBD na ocorrência de um determinado evento ou combinação deste.</a:t>
            </a:r>
            <a:endParaRPr b="1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básica de um TRIGGER:</a:t>
            </a:r>
            <a:endParaRPr b="1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just">
              <a:spcBef>
                <a:spcPts val="480"/>
              </a:spcBef>
              <a:spcAft>
                <a:spcPts val="160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539552" y="3356992"/>
            <a:ext cx="8208466" cy="3380749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CREATE [OR REPLACE] TRIGGER nome_trigger</a:t>
            </a:r>
            <a:endParaRPr b="1" i="0" sz="2000" u="none" cap="none" strike="noStrike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momento evento1 [OR evento2 OR evento3]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[OF coluna] ON nome_objeto</a:t>
            </a:r>
            <a:endParaRPr b="1" i="0" sz="2000" u="none" cap="none" strike="noStrike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[[REFERENCING OLD AS apelido1 | NEW AS apelido2]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alatino Linotype"/>
              <a:buNone/>
            </a:pPr>
            <a:r>
              <a:t/>
            </a:r>
            <a:endParaRPr b="1" i="0" sz="2000" u="none" cap="none" strike="noStrike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FOR EACH ROW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alatino Linotype"/>
              <a:buNone/>
            </a:pPr>
            <a:r>
              <a:t/>
            </a:r>
            <a:endParaRPr b="1" i="0" sz="2000" u="none" cap="none" strike="noStrike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[WHEN (condição)]]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alatino Linotype"/>
              <a:buNone/>
            </a:pPr>
            <a:r>
              <a:t/>
            </a:r>
            <a:endParaRPr b="1" i="0" sz="2000" u="none" cap="none" strike="noStrike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urier New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corpo_trigger</a:t>
            </a:r>
            <a:endParaRPr b="1" i="0" sz="2000" u="none" cap="none" strike="noStrike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alatino Linotype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</a:t>
            </a:r>
            <a:r>
              <a:rPr lang="en-US">
                <a:solidFill>
                  <a:srgbClr val="FFFFFF"/>
                </a:solidFill>
              </a:rPr>
              <a:t>1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>
                <a:solidFill>
                  <a:schemeClr val="dk1"/>
                </a:solidFill>
              </a:rPr>
              <a:t>Crie um trigger que verifica a atualização de uma nota de prova e não permite que ela seja negativa</a:t>
            </a:r>
            <a:endParaRPr/>
          </a:p>
          <a:p>
            <a:pPr indent="0" lvl="0" marL="0" marR="0" rtl="0" algn="just">
              <a:spcBef>
                <a:spcPts val="480"/>
              </a:spcBef>
              <a:spcAft>
                <a:spcPts val="160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23525" y="404679"/>
            <a:ext cx="8229600" cy="6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CREATE OR REPLACE TRIGGER alt_nota</a:t>
            </a:r>
            <a:endParaRPr b="1" sz="2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BEFORE UPDATE ON prova</a:t>
            </a:r>
            <a:endParaRPr b="1" sz="2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 EACH ROW</a:t>
            </a:r>
            <a:endParaRPr b="1" sz="2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sz="2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IF :NEW.nota &lt; 0 THEN</a:t>
            </a:r>
            <a:endParaRPr b="1" sz="2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RAISE_APPLICATION_ERROR(-20101, 'Nota da prova não pode ser menor que 0');</a:t>
            </a:r>
            <a:endParaRPr b="1" sz="2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END IF;</a:t>
            </a:r>
            <a:endParaRPr b="1" sz="2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b="1" sz="2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b="1" sz="2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2F5897"/>
              </a:buClr>
              <a:buFont typeface="Arial"/>
              <a:buNone/>
            </a:pPr>
            <a:r>
              <a:t/>
            </a:r>
            <a:endParaRPr b="1">
              <a:solidFill>
                <a:srgbClr val="2F589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2F5897"/>
              </a:buClr>
              <a:buFont typeface="Arial"/>
              <a:buNone/>
            </a:pPr>
            <a:r>
              <a:rPr b="1" lang="en-US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-- Testando</a:t>
            </a:r>
            <a:endParaRPr b="1" sz="2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UPDATE prova SET nota = -1.2</a:t>
            </a:r>
            <a:endParaRPr b="1" sz="2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WHERE matricula_aluno = 1919</a:t>
            </a:r>
            <a:endParaRPr b="1" sz="2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And codigo_disciplina = 3;</a:t>
            </a:r>
            <a:endParaRPr b="1" sz="2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2F589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2F5897"/>
              </a:buClr>
              <a:buFont typeface="Arial"/>
              <a:buNone/>
            </a:pPr>
            <a:r>
              <a:t/>
            </a:r>
            <a:endParaRPr b="1">
              <a:solidFill>
                <a:srgbClr val="2F589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160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alatino Linotype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Exercício </a:t>
            </a:r>
            <a:r>
              <a:rPr lang="en-US">
                <a:solidFill>
                  <a:srgbClr val="FFFFFF"/>
                </a:solidFill>
              </a:rPr>
              <a:t>2</a:t>
            </a:r>
            <a:endParaRPr b="0" i="0" sz="5400" u="none" cap="none" strike="noStrik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Criar um TRIGGER que faça um comparativo entre os ANTIGOS e NOVOS valores logo após inserção, atualização ou deleção de um projeto.</a:t>
            </a:r>
            <a:endParaRPr>
              <a:solidFill>
                <a:srgbClr val="FFFFFF"/>
              </a:solidFill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160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132441" y="260648"/>
            <a:ext cx="9000000" cy="597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CREATE OR REPLACE TRIGGER controle_projetos</a:t>
            </a:r>
            <a:endParaRPr b="1" i="0" sz="18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AFTER INSERT OR UPDATE OR DELETE ON PROJETO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 EACH ROW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alatino Linotype"/>
              <a:buNone/>
            </a:pPr>
            <a:r>
              <a:t/>
            </a:r>
            <a:endParaRPr b="1" i="0" sz="18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dbms_output.put_line('&lt;&lt;Dados ANTIGOS&gt;&gt;');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dbms_output.put_line('COD: '||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									:OLD.codigo_projeto);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dbms_output.put_line('TIT: '||:OLD.titulo);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dbms_output.put_line('CON: '||:OLD.conceito);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dbms_output.put_line('HP: '||:OLD.hp);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dbms_output.put_line(' ');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dbms_output.put_line('&lt;&lt;Dados NOVOS&gt;&gt;');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dbms_output.put_line('COD: '||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										:NEW.codigo_projeto);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dbms_output.put_line('TIT: '||:NEW.titulo);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dbms_output.put_line('CON: '||:NEW.conceito);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dbms_output.put_line('HP: '||:NEW.hp);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Palatino Linotype"/>
              <a:buNone/>
            </a:pPr>
            <a:r>
              <a:t/>
            </a:r>
            <a:endParaRPr b="1" i="0" sz="18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