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2FD13BB-BBCA-4B15-B172-B3CFB56F7AD4}" type="datetimeFigureOut">
              <a:rPr lang="pt-BR" smtClean="0"/>
              <a:t>1/8/14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52C421-F384-43EB-9D83-0568C4D6BD3E}" type="slidenum">
              <a:rPr lang="pt-BR" smtClean="0"/>
              <a:t>‹#›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Revisão Sistemática da Literatura /Análise de Competidores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gente começa definindo uma questão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Primeiro a gente identifica o tema</a:t>
            </a:r>
          </a:p>
          <a:p>
            <a:r>
              <a:rPr lang="pt-BR" dirty="0" smtClean="0"/>
              <a:t>Depois identificamos uma dificuldade sem solução na literatura (o problema!)</a:t>
            </a:r>
          </a:p>
          <a:p>
            <a:r>
              <a:rPr lang="pt-BR" dirty="0" smtClean="0"/>
              <a:t>O problema deve relacionar pelo menos duas variáveis (dependente e independente)</a:t>
            </a:r>
          </a:p>
          <a:p>
            <a:r>
              <a:rPr lang="pt-BR" dirty="0" smtClean="0"/>
              <a:t>O problema deve ser empiricamente verificado.</a:t>
            </a:r>
          </a:p>
          <a:p>
            <a:r>
              <a:rPr lang="pt-BR" dirty="0" smtClean="0"/>
              <a:t>Cuidado para não criar uma questão obvia! </a:t>
            </a:r>
            <a:r>
              <a:rPr lang="pt-BR" dirty="0" smtClean="0">
                <a:sym typeface="Wingdings" pitchFamily="2" charset="2"/>
              </a:rPr>
              <a:t>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Agora que a gente já achou uma questão...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elaborar um protocolo</a:t>
            </a:r>
          </a:p>
          <a:p>
            <a:pPr lvl="1"/>
            <a:r>
              <a:rPr lang="pt-BR" dirty="0" smtClean="0"/>
              <a:t>Tem que ter um Background (teorias,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Uma ou mais questões de pesquisa</a:t>
            </a:r>
          </a:p>
          <a:p>
            <a:pPr lvl="2"/>
            <a:r>
              <a:rPr lang="pt-BR" dirty="0" smtClean="0"/>
              <a:t>Quais são os benefícios das metodologias ágeis para o desenvolvimento de software de qualidade?</a:t>
            </a:r>
          </a:p>
          <a:p>
            <a:pPr lvl="1"/>
            <a:r>
              <a:rPr lang="pt-BR" dirty="0" smtClean="0"/>
              <a:t>Uma estratégia de busca</a:t>
            </a:r>
          </a:p>
          <a:p>
            <a:pPr lvl="2"/>
            <a:r>
              <a:rPr lang="pt-BR" dirty="0" smtClean="0"/>
              <a:t>String de busca</a:t>
            </a:r>
          </a:p>
          <a:p>
            <a:pPr lvl="2"/>
            <a:r>
              <a:rPr lang="pt-BR" dirty="0" smtClean="0"/>
              <a:t>Agrupando sinônimos com OR</a:t>
            </a:r>
          </a:p>
          <a:p>
            <a:pPr lvl="2"/>
            <a:r>
              <a:rPr lang="pt-BR" dirty="0" smtClean="0"/>
              <a:t>Agrupando conjuntos de termos com AND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Agora, liste seus critérios de Busca e Seleção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Tipo de Estudo</a:t>
            </a:r>
          </a:p>
          <a:p>
            <a:pPr lvl="1"/>
            <a:r>
              <a:rPr lang="pt-BR" dirty="0" smtClean="0"/>
              <a:t>Estudos primários (relatam uma pesquisa ou produto?) ou estudos secundários (fazem um resumo da área?)</a:t>
            </a:r>
          </a:p>
          <a:p>
            <a:r>
              <a:rPr lang="pt-BR" dirty="0" smtClean="0"/>
              <a:t>Critérios de Inclusão e Exclusão</a:t>
            </a:r>
          </a:p>
          <a:p>
            <a:pPr lvl="1"/>
            <a:r>
              <a:rPr lang="pt-BR" dirty="0" smtClean="0"/>
              <a:t>Quais as datas dos estudos considerados? </a:t>
            </a:r>
          </a:p>
          <a:p>
            <a:pPr lvl="1"/>
            <a:r>
              <a:rPr lang="pt-BR" dirty="0" smtClean="0"/>
              <a:t>Quais as fontes ?</a:t>
            </a:r>
          </a:p>
          <a:p>
            <a:r>
              <a:rPr lang="pt-BR" dirty="0" smtClean="0"/>
              <a:t>Como Selecionar os Estudos?</a:t>
            </a:r>
          </a:p>
          <a:p>
            <a:r>
              <a:rPr lang="pt-BR" dirty="0" smtClean="0"/>
              <a:t>Como Avaliar a Qualidade?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Dicas na hora de coletar os dados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67544" y="184482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Uma boa idéia é compartilhar a lista de referências com colegas e </a:t>
            </a:r>
            <a:r>
              <a:rPr lang="pt-BR" sz="2400" i="1" dirty="0" err="1" smtClean="0"/>
              <a:t>experts</a:t>
            </a:r>
            <a:r>
              <a:rPr lang="pt-BR" sz="2400" dirty="0" smtClean="0"/>
              <a:t> na área para determinar se eles encontram artigos que você não pesquisou;</a:t>
            </a:r>
          </a:p>
          <a:p>
            <a:pPr marL="285750" indent="-2857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Nos artigos que você pesquisou, observar as citações de outros autores e também consultar os que você julgar relevantes.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Instruções úteis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184482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ct val="20000"/>
              </a:spcBef>
              <a:buFont typeface="Arial" pitchFamily="34" charset="0"/>
              <a:buChar char="•"/>
            </a:pPr>
            <a:endParaRPr lang="pt-BR" sz="2400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19944" y="199722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ct val="20000"/>
              </a:spcBef>
              <a:buFont typeface="Arial" pitchFamily="34" charset="0"/>
              <a:buChar char="•"/>
            </a:pPr>
            <a:endParaRPr lang="pt-BR" sz="24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79512" y="1484784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Como sistematizar a pesquisa bibliográfica 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a) Listar os títulos de periódicos e eventos relevantes para o tema de pesquisa e os títulos de periódicos gerais em computação que eventualmente possam ter algum artigo na área do tema de pesquisa.</a:t>
            </a:r>
          </a:p>
          <a:p>
            <a:pPr algn="just"/>
            <a:r>
              <a:rPr lang="pt-BR" dirty="0" smtClean="0"/>
              <a:t>b) Obter a lista de todos os artigos publicados nos últimos cinco (ou mais) nesses veículos.</a:t>
            </a:r>
          </a:p>
          <a:p>
            <a:pPr algn="just"/>
            <a:r>
              <a:rPr lang="pt-BR" dirty="0" smtClean="0"/>
              <a:t>c) Selecionar dessa lista aqueles títulos que tenham relação com o tema de pesquisa.</a:t>
            </a:r>
          </a:p>
          <a:p>
            <a:pPr algn="just"/>
            <a:r>
              <a:rPr lang="pt-BR" dirty="0" smtClean="0"/>
              <a:t>d) Ler o abstract desses artigos e, em função da leitura, classificá-los como relevância “alta”, “média” ou “baixa”.</a:t>
            </a:r>
          </a:p>
          <a:p>
            <a:pPr algn="just"/>
            <a:r>
              <a:rPr lang="pt-BR" dirty="0" smtClean="0"/>
              <a:t>e) Ler os artigos de alta relevância e fazer fichas de leitura anotando os principais conceitos e idéias aprendidos. Anotar também títulos e outros artigos possivelmente mencionados na bibliografia de cada artigo (mesmo que com mais de cinco anos) e que pareçam relevantes para o trabalho de pesquisa. Incluir esses artigos na lista dos que devem ser lidos (inicialmente o </a:t>
            </a:r>
            <a:r>
              <a:rPr lang="pt-BR" i="1" dirty="0" smtClean="0"/>
              <a:t>abstract e, se for relevante, o artigo todo).</a:t>
            </a:r>
          </a:p>
          <a:p>
            <a:pPr algn="just"/>
            <a:r>
              <a:rPr lang="pt-BR" dirty="0" smtClean="0"/>
              <a:t>f) Dependendo do caso, ler também os artigos de relevância média e baixa, mas iniciando sempre pelos de alta relevância.</a:t>
            </a:r>
          </a:p>
          <a:p>
            <a:pPr algn="just"/>
            <a:r>
              <a:rPr lang="pt-BR" dirty="0" smtClean="0"/>
              <a:t>						</a:t>
            </a:r>
            <a:r>
              <a:rPr lang="pt-BR" dirty="0" err="1" smtClean="0"/>
              <a:t>Wazlavick</a:t>
            </a:r>
            <a:r>
              <a:rPr lang="pt-BR" dirty="0" smtClean="0"/>
              <a:t> (2008, p. 33-34) 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Extrair os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fazer?</a:t>
            </a:r>
          </a:p>
          <a:p>
            <a:r>
              <a:rPr lang="pt-BR" dirty="0" smtClean="0"/>
              <a:t>Que informações extrair de cada estudo?</a:t>
            </a:r>
          </a:p>
          <a:p>
            <a:r>
              <a:rPr lang="pt-BR" dirty="0" smtClean="0"/>
              <a:t>Como tratar?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Sintetizando Resultados e Elaborando 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 técnicas utilizar?</a:t>
            </a:r>
          </a:p>
          <a:p>
            <a:r>
              <a:rPr lang="pt-BR" dirty="0" smtClean="0"/>
              <a:t>O quê pode ser sintetizado?</a:t>
            </a:r>
          </a:p>
          <a:p>
            <a:r>
              <a:rPr lang="pt-BR" dirty="0" smtClean="0"/>
              <a:t>Quando cada atividade será realizada?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Botando tudo em 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uns testes-pilotos</a:t>
            </a:r>
          </a:p>
          <a:p>
            <a:pPr lvl="1"/>
            <a:r>
              <a:rPr lang="pt-BR" dirty="0" smtClean="0"/>
              <a:t>Servem principalmente para ver se a string de busca é útil</a:t>
            </a:r>
          </a:p>
          <a:p>
            <a:r>
              <a:rPr lang="pt-BR" dirty="0" smtClean="0"/>
              <a:t>Documente TUDO</a:t>
            </a:r>
          </a:p>
          <a:p>
            <a:pPr lvl="1"/>
            <a:r>
              <a:rPr lang="pt-BR" dirty="0" smtClean="0"/>
              <a:t>Quais fontes utilizadas</a:t>
            </a:r>
          </a:p>
          <a:p>
            <a:pPr lvl="1"/>
            <a:r>
              <a:rPr lang="pt-BR" dirty="0" smtClean="0"/>
              <a:t>Como foram recuperados os documentos</a:t>
            </a:r>
          </a:p>
          <a:p>
            <a:pPr lvl="1"/>
            <a:r>
              <a:rPr lang="pt-BR" dirty="0" smtClean="0"/>
              <a:t>Quantidade de documentos retornados por fonte</a:t>
            </a:r>
          </a:p>
          <a:p>
            <a:pPr lvl="1"/>
            <a:r>
              <a:rPr lang="pt-BR" dirty="0" smtClean="0"/>
              <a:t>Quantidade de duplicações encontradas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Botando tudo em prática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Trabalhe em pares</a:t>
            </a:r>
          </a:p>
          <a:p>
            <a:r>
              <a:rPr lang="pt-BR" dirty="0" smtClean="0"/>
              <a:t>Identifique unicamente os documentos</a:t>
            </a:r>
          </a:p>
          <a:p>
            <a:r>
              <a:rPr lang="pt-BR" dirty="0" smtClean="0"/>
              <a:t>Registre tudo em uma planilha</a:t>
            </a:r>
          </a:p>
          <a:p>
            <a:r>
              <a:rPr lang="pt-BR" dirty="0" smtClean="0"/>
              <a:t>Apresente os resultados!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Erros Comuns nas Revisões de Literatura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1844824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pt-BR" sz="2400" dirty="0" smtClean="0"/>
              <a:t>Não relata claramente o que foi encontrado na literatura sobre o estudo do pesquisador;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pt-BR" sz="2400" dirty="0" smtClean="0"/>
              <a:t> Não teve tempo suficiente para descrever as melhores fontes usadas na revisão de literatura;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pt-BR" sz="2400" dirty="0" smtClean="0"/>
              <a:t>Utilizar fontes secundárias ao invés  de fontes primárias;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pt-BR" sz="2400" dirty="0" smtClean="0"/>
              <a:t>Não examinar criticamente todos os aspectos do projeto e da análise da pesquisa;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pt-BR" sz="2400" dirty="0" smtClean="0"/>
              <a:t>Não reportar os procedimentos utilizados na revisão bibliográfica;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pt-BR" sz="2400" dirty="0" smtClean="0"/>
              <a:t>Reportar resultados estatísticos isolados em vez de sintetizá-los pelos métodos de </a:t>
            </a:r>
            <a:r>
              <a:rPr lang="pt-BR" sz="2400" dirty="0" err="1" smtClean="0"/>
              <a:t>qui-quadrado</a:t>
            </a:r>
            <a:r>
              <a:rPr lang="pt-BR" sz="2400" dirty="0" smtClean="0"/>
              <a:t> ou meta analítico;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pt-BR" sz="2400" dirty="0" smtClean="0"/>
              <a:t>Não considerar pesquisas contrárias e interpretações alternativas;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endParaRPr lang="pt-BR" sz="2400" dirty="0" smtClean="0"/>
          </a:p>
          <a:p>
            <a:pPr marL="457200" indent="-457200" algn="ctr">
              <a:spcBef>
                <a:spcPct val="20000"/>
              </a:spcBef>
            </a:pPr>
            <a:r>
              <a:rPr lang="pt-BR" sz="2400" dirty="0" err="1" smtClean="0"/>
              <a:t>Gall</a:t>
            </a:r>
            <a:r>
              <a:rPr lang="pt-BR" sz="2400" dirty="0" smtClean="0"/>
              <a:t>, </a:t>
            </a:r>
            <a:r>
              <a:rPr lang="pt-BR" sz="2400" dirty="0" err="1" smtClean="0"/>
              <a:t>Borg</a:t>
            </a:r>
            <a:r>
              <a:rPr lang="pt-BR" sz="2400" dirty="0" smtClean="0"/>
              <a:t> e </a:t>
            </a:r>
            <a:r>
              <a:rPr lang="pt-BR" sz="2400" dirty="0" err="1" smtClean="0"/>
              <a:t>Gall</a:t>
            </a:r>
            <a:r>
              <a:rPr lang="pt-BR" sz="2400" dirty="0" smtClean="0"/>
              <a:t>(1996)</a:t>
            </a:r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endParaRPr lang="pt-BR" sz="2400" dirty="0" smtClean="0"/>
          </a:p>
          <a:p>
            <a:pPr marL="457200" indent="-457200" algn="just">
              <a:spcBef>
                <a:spcPct val="20000"/>
              </a:spcBef>
              <a:buFont typeface="+mj-lt"/>
              <a:buAutoNum type="arabicPeriod"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Ao final desta aula a gente deve...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Compreender o que é uma RSL</a:t>
            </a:r>
          </a:p>
          <a:p>
            <a:r>
              <a:rPr lang="pt-BR" dirty="0" smtClean="0"/>
              <a:t>Saber como Planejá-la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a área do seu projeto e as hipóteses elaboradas na </a:t>
            </a:r>
            <a:r>
              <a:rPr lang="pt-BR" smtClean="0"/>
              <a:t>entrega </a:t>
            </a:r>
            <a:r>
              <a:rPr lang="pt-BR" smtClean="0"/>
              <a:t>01, </a:t>
            </a:r>
            <a:r>
              <a:rPr lang="pt-BR" dirty="0" smtClean="0"/>
              <a:t>elabore um protocolo de revisão sistemática de literatura. Dê como exemplos de resultados ao menos 10 artigos encontrados.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Para quê Mesmo eu preciso revisar a literatura??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a gente viu... Toda pesquisa começa com a exploração do que já existe...</a:t>
            </a:r>
          </a:p>
          <a:p>
            <a:pPr lvl="1"/>
            <a:r>
              <a:rPr lang="pt-BR" dirty="0" smtClean="0"/>
              <a:t>Para ajudar a delimitar o problema</a:t>
            </a:r>
          </a:p>
          <a:p>
            <a:pPr lvl="1"/>
            <a:r>
              <a:rPr lang="pt-BR" dirty="0" smtClean="0"/>
              <a:t>Descobrir oportunidades e identificar contribuições e diferenciais</a:t>
            </a:r>
          </a:p>
          <a:p>
            <a:pPr lvl="1"/>
            <a:r>
              <a:rPr lang="pt-BR" dirty="0" smtClean="0"/>
              <a:t>Identificar teorias relevantes (a parte da fundamentação teórica, lembram da aula 05?)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Então serve para...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67544" y="184482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800" dirty="0" smtClean="0"/>
              <a:t>Delimitar o problema da pesquisa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800" dirty="0" smtClean="0"/>
              <a:t>Buscar novas linhas para pesquisa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800" dirty="0" smtClean="0"/>
              <a:t>Evitar abordagens mal sucedidas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800" dirty="0" smtClean="0"/>
              <a:t>Obter insights metodológicos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800" dirty="0" smtClean="0"/>
              <a:t>Identificar recomendações de outros pesquisadores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800" dirty="0" smtClean="0"/>
              <a:t>Buscar suporte na teoria já amadurecida</a:t>
            </a:r>
          </a:p>
          <a:p>
            <a:pPr marL="285750" indent="-285750">
              <a:spcBef>
                <a:spcPct val="20000"/>
              </a:spcBef>
            </a:pPr>
            <a:endParaRPr lang="pt-BR" sz="2800" dirty="0" smtClean="0"/>
          </a:p>
          <a:p>
            <a:pPr marL="285750" indent="-285750">
              <a:spcBef>
                <a:spcPct val="20000"/>
              </a:spcBef>
            </a:pPr>
            <a:r>
              <a:rPr lang="pt-BR" sz="2000" dirty="0" smtClean="0"/>
              <a:t>(</a:t>
            </a:r>
            <a:r>
              <a:rPr lang="pt-BR" sz="2000" dirty="0" err="1" smtClean="0"/>
              <a:t>Gall</a:t>
            </a:r>
            <a:r>
              <a:rPr lang="pt-BR" sz="2000" dirty="0" smtClean="0"/>
              <a:t>, </a:t>
            </a:r>
            <a:r>
              <a:rPr lang="pt-BR" sz="2000" dirty="0" err="1" smtClean="0"/>
              <a:t>Borg</a:t>
            </a:r>
            <a:r>
              <a:rPr lang="pt-BR" sz="2000" dirty="0" smtClean="0"/>
              <a:t> e </a:t>
            </a:r>
            <a:r>
              <a:rPr lang="pt-BR" sz="2000" dirty="0" err="1" smtClean="0"/>
              <a:t>Gall</a:t>
            </a:r>
            <a:r>
              <a:rPr lang="pt-BR" sz="2000" dirty="0" smtClean="0"/>
              <a:t>, 1996)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Mais algumas razões para Revisão de Literatura 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79512" y="1628801"/>
            <a:ext cx="8496944" cy="4248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Distinguir o que foi feito daquilo que precisa ser feito;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Descobrir variáveis importantes e relevantes;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Sintetizar e obter uma nova perspectiva;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Identificar relações entre idéias e práticas;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Adquirir e melhorar o vocabulário associado ao assunto;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Entender a estrutura do assunto;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Relacionar idéias e teorias às aplicações;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Identificar as principais técnicas e metodologias de pesquisa que estão sendo utilizadas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 smtClean="0"/>
              <a:t>Inserir o pesquisador no contexto histórico para mostrar familiaridade com o estado da arte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2000" dirty="0" smtClean="0"/>
              <a:t>(Hart, 1998)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pt-BR" sz="2400" dirty="0" smtClean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pt-BR" sz="2400" dirty="0" smtClean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pt-BR" sz="2400" dirty="0" smtClean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pt-BR" sz="2400" dirty="0" smtClean="0"/>
          </a:p>
          <a:p>
            <a:pPr marL="285750" indent="-285750">
              <a:spcBef>
                <a:spcPct val="20000"/>
              </a:spcBef>
            </a:pPr>
            <a:endParaRPr lang="pt-BR" sz="2400" dirty="0" smtClean="0"/>
          </a:p>
          <a:p>
            <a:pPr marL="285750" indent="-285750">
              <a:spcBef>
                <a:spcPct val="20000"/>
              </a:spcBef>
            </a:pPr>
            <a:r>
              <a:rPr lang="pt-BR" sz="2400" dirty="0" smtClean="0"/>
              <a:t>(</a:t>
            </a:r>
            <a:r>
              <a:rPr lang="pt-BR" sz="2400" dirty="0" err="1" smtClean="0"/>
              <a:t>Gall</a:t>
            </a:r>
            <a:r>
              <a:rPr lang="pt-BR" sz="2400" dirty="0" smtClean="0"/>
              <a:t>, </a:t>
            </a:r>
            <a:r>
              <a:rPr lang="pt-BR" sz="2400" dirty="0" err="1" smtClean="0"/>
              <a:t>Borg</a:t>
            </a:r>
            <a:r>
              <a:rPr lang="pt-BR" sz="2400" dirty="0" smtClean="0"/>
              <a:t> e </a:t>
            </a:r>
            <a:r>
              <a:rPr lang="pt-BR" sz="2400" dirty="0" err="1" smtClean="0"/>
              <a:t>Gall</a:t>
            </a:r>
            <a:r>
              <a:rPr lang="pt-BR" sz="2400" dirty="0" smtClean="0"/>
              <a:t>, 1996)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Blza</a:t>
            </a:r>
            <a:r>
              <a:rPr lang="pt-BR" dirty="0" smtClean="0"/>
              <a:t>... E eu começo por onde mesmo?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Segundo Cooper, a gente deve primeiro determinar</a:t>
            </a:r>
          </a:p>
          <a:p>
            <a:pPr lvl="1"/>
            <a:r>
              <a:rPr lang="pt-BR" dirty="0" smtClean="0"/>
              <a:t>Qual o foco?</a:t>
            </a:r>
          </a:p>
          <a:p>
            <a:pPr lvl="2"/>
            <a:r>
              <a:rPr lang="pt-BR" dirty="0" smtClean="0"/>
              <a:t>Resultados? Produtos?</a:t>
            </a:r>
          </a:p>
          <a:p>
            <a:pPr lvl="2"/>
            <a:r>
              <a:rPr lang="pt-BR" dirty="0" smtClean="0"/>
              <a:t>Métodos?</a:t>
            </a:r>
          </a:p>
          <a:p>
            <a:pPr lvl="2"/>
            <a:r>
              <a:rPr lang="pt-BR" dirty="0" smtClean="0"/>
              <a:t>Teorias?</a:t>
            </a:r>
          </a:p>
          <a:p>
            <a:pPr lvl="1"/>
            <a:r>
              <a:rPr lang="pt-BR" dirty="0" smtClean="0"/>
              <a:t>Qual o objetivo?</a:t>
            </a:r>
          </a:p>
          <a:p>
            <a:pPr lvl="2"/>
            <a:r>
              <a:rPr lang="pt-BR" dirty="0" smtClean="0"/>
              <a:t>Integrar resultados?</a:t>
            </a:r>
          </a:p>
          <a:p>
            <a:pPr lvl="2"/>
            <a:r>
              <a:rPr lang="pt-BR" dirty="0" smtClean="0"/>
              <a:t>Encontrar lacunas?</a:t>
            </a:r>
          </a:p>
          <a:p>
            <a:pPr lvl="2"/>
            <a:r>
              <a:rPr lang="pt-BR" dirty="0" smtClean="0"/>
              <a:t>Identificar os principais problemas da área de pesquisa?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começar...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Identificar a perspectiva</a:t>
            </a:r>
          </a:p>
          <a:p>
            <a:pPr lvl="1"/>
            <a:r>
              <a:rPr lang="pt-BR" dirty="0" smtClean="0"/>
              <a:t>Abordagem neutra? (comum </a:t>
            </a:r>
            <a:r>
              <a:rPr lang="pt-BR" dirty="0" err="1" smtClean="0"/>
              <a:t>qdo</a:t>
            </a:r>
            <a:r>
              <a:rPr lang="pt-BR" dirty="0" smtClean="0"/>
              <a:t> queremos “contar” </a:t>
            </a:r>
            <a:r>
              <a:rPr lang="pt-BR" dirty="0" err="1" smtClean="0"/>
              <a:t>qtos</a:t>
            </a:r>
            <a:r>
              <a:rPr lang="pt-BR" dirty="0" smtClean="0"/>
              <a:t> trabalhos existem)</a:t>
            </a:r>
          </a:p>
          <a:p>
            <a:pPr lvl="1"/>
            <a:r>
              <a:rPr lang="pt-BR" dirty="0" smtClean="0"/>
              <a:t>Abordagem com viés – quando é qualitativa, queremos estudar quem concorda conosco</a:t>
            </a:r>
          </a:p>
          <a:p>
            <a:r>
              <a:rPr lang="pt-BR" dirty="0" smtClean="0"/>
              <a:t>Identificar a Cobertura</a:t>
            </a:r>
          </a:p>
          <a:p>
            <a:pPr lvl="1"/>
            <a:r>
              <a:rPr lang="pt-BR" dirty="0" smtClean="0"/>
              <a:t>Vamos ver TUDDOOOO? </a:t>
            </a:r>
          </a:p>
          <a:p>
            <a:pPr lvl="1"/>
            <a:r>
              <a:rPr lang="pt-BR" dirty="0" smtClean="0"/>
              <a:t>Ou escolher citações de periódicos, por exemplo?</a:t>
            </a:r>
          </a:p>
          <a:p>
            <a:pPr lvl="1"/>
            <a:r>
              <a:rPr lang="pt-BR" dirty="0" smtClean="0"/>
              <a:t>Ou ainda nos fixar nos autores mais citados?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Por onde começar? Organizando a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vamos organizar a análise?</a:t>
            </a:r>
          </a:p>
          <a:p>
            <a:pPr lvl="1"/>
            <a:r>
              <a:rPr lang="pt-BR" dirty="0" smtClean="0"/>
              <a:t>Cronologicamente?</a:t>
            </a:r>
          </a:p>
          <a:p>
            <a:pPr lvl="1"/>
            <a:r>
              <a:rPr lang="pt-BR" dirty="0" smtClean="0"/>
              <a:t>De acordo com conceitos abordados? </a:t>
            </a:r>
          </a:p>
          <a:p>
            <a:pPr lvl="1"/>
            <a:r>
              <a:rPr lang="pt-BR" dirty="0" smtClean="0"/>
              <a:t>Ou de acordo com métodos utilizados?</a:t>
            </a:r>
          </a:p>
          <a:p>
            <a:r>
              <a:rPr lang="pt-BR" dirty="0" smtClean="0"/>
              <a:t>Quem é o público?</a:t>
            </a:r>
          </a:p>
          <a:p>
            <a:pPr lvl="1"/>
            <a:r>
              <a:rPr lang="pt-BR" dirty="0" smtClean="0"/>
              <a:t>Avaliadores?</a:t>
            </a:r>
          </a:p>
          <a:p>
            <a:pPr lvl="1"/>
            <a:r>
              <a:rPr lang="pt-BR" dirty="0" smtClean="0"/>
              <a:t>Academia ou Indústria?</a:t>
            </a:r>
          </a:p>
          <a:p>
            <a:pPr lvl="1"/>
            <a:r>
              <a:rPr lang="pt-BR" dirty="0" smtClean="0"/>
              <a:t>Público em geral?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Então... Uma RSL é o que mesmo?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Uma revisão onde a gente busca avaliar  e interpretar tudo o que está disponível sobre a pesquisa de uma questão ou produto particular.</a:t>
            </a:r>
          </a:p>
          <a:p>
            <a:pPr>
              <a:buNone/>
            </a:pPr>
            <a:r>
              <a:rPr lang="pt-BR" dirty="0" smtClean="0"/>
              <a:t>Para isto, utilizamos uma metodologia confiável, que pode ser replicada – assim, a gente tem mais evidências das oportunidades identificadas. 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</TotalTime>
  <Words>1136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Solstício</vt:lpstr>
      <vt:lpstr>Revisão Sistemática da Literatura /Análise de Competidores</vt:lpstr>
      <vt:lpstr>Ao final desta aula a gente deve...</vt:lpstr>
      <vt:lpstr>Para quê Mesmo eu preciso revisar a literatura??</vt:lpstr>
      <vt:lpstr>Então serve para...</vt:lpstr>
      <vt:lpstr>Mais algumas razões para Revisão de Literatura </vt:lpstr>
      <vt:lpstr>Blza... E eu começo por onde mesmo?</vt:lpstr>
      <vt:lpstr>Por onde começar... (cont)</vt:lpstr>
      <vt:lpstr>Por onde começar? Organizando a apresentação</vt:lpstr>
      <vt:lpstr>Então... Uma RSL é o que mesmo?</vt:lpstr>
      <vt:lpstr>A gente começa definindo uma questão de pesquisa</vt:lpstr>
      <vt:lpstr>Agora que a gente já achou uma questão...</vt:lpstr>
      <vt:lpstr>Agora, liste seus critérios de Busca e Seleção</vt:lpstr>
      <vt:lpstr>Dicas na hora de coletar os dados</vt:lpstr>
      <vt:lpstr>Algumas Instruções úteis</vt:lpstr>
      <vt:lpstr>Vamos Extrair os Dados?</vt:lpstr>
      <vt:lpstr>Sintetizando Resultados e Elaborando Cronograma</vt:lpstr>
      <vt:lpstr>Botando tudo em prática</vt:lpstr>
      <vt:lpstr>Botando tudo em prática (2)</vt:lpstr>
      <vt:lpstr>Erros Comuns nas Revisões de Literatura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Sistemática da Literatura /Análise de Competidores</dc:title>
  <dc:creator>Paxi</dc:creator>
  <cp:lastModifiedBy>Patricia Cabral de Azevedo Restelli Tedesco</cp:lastModifiedBy>
  <cp:revision>9</cp:revision>
  <dcterms:created xsi:type="dcterms:W3CDTF">2011-10-04T16:02:42Z</dcterms:created>
  <dcterms:modified xsi:type="dcterms:W3CDTF">2014-01-08T16:38:43Z</dcterms:modified>
</cp:coreProperties>
</file>