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9144000"/>
  <p:notesSz cx="6858000" cy="9144000"/>
  <p:embeddedFontLst>
    <p:embeddedFont>
      <p:font typeface="Palatino Linotype"/>
      <p:regular r:id="rId47"/>
      <p:bold r:id="rId48"/>
      <p:italic r:id="rId49"/>
      <p:boldItalic r:id="rId50"/>
    </p:embeddedFon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alatinoLinotype-bold.fntdata"/><Relationship Id="rId47" Type="http://schemas.openxmlformats.org/officeDocument/2006/relationships/font" Target="fonts/PalatinoLinotype-regular.fntdata"/><Relationship Id="rId49" Type="http://schemas.openxmlformats.org/officeDocument/2006/relationships/font" Target="fonts/PalatinoLinotyp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enturyGothic-regular.fntdata"/><Relationship Id="rId50" Type="http://schemas.openxmlformats.org/officeDocument/2006/relationships/font" Target="fonts/PalatinoLinotype-boldItalic.fntdata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7ba19ca8_1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d7ba19ca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d7ba19ca8_1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8257a9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MATRICULA_PROFESSOR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CODIGO_DISCIPLINA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Maria das Dores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3333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Lindalva Silva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6666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Rosa Pereira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7777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Alexandra Almeida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5555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Sirenio Arruda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4444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d8257a9d5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257a9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d8257a9d5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8257a9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TITULO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ANO_SEMESTRE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Fabiana Murer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Koleira Chips Caninos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2016.2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Estatistica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Joao Custodia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Koleira Chips Caninos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2016.2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Estatistica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Olavo Ferreira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2016.2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Estatistica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d8257a9d5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8257a9d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d8257a9d5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8257a9d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IDERADO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LIDER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Ricardo Nassau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Jose Alcantara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Sirenio Arruda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Jose Alcantara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Ricardo Nassau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Lindalva Silva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Maria das Dores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Rosa Pereira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Maria das Dores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Alexandra Almeida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Sirenio Arruda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Alexandra Almeida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Lindalva Silva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Rosa Pereira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Jose Alcantara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Maria das Dores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d8257a9d5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8257a9d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d8257a9d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8257a9d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CODIGO_CURSO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QTD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Engeharia da Computacao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Ciencia da Computacao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Estatistica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Sistemas de Informacao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Matematica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d8257a9d5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8257a9d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d8257a9d5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8257a9d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MATRICULA_PROFESSOR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QTD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6666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Lindalva Silva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7777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Rosa Pereira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5555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Alexandra Almeida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4444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Sirenio Arruda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1111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Jose Alcantara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2222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Ricardo Nassau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3333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Maria das Dores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d8257a9d5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8257a9d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d8257a9d5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8257a9d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d8257a9d5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8257a9d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CODIGO_CURSO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NOTA_VESTIBULAR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Carmelita Santos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6.32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Mery dos Santos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4.932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Valentina Oliveira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6.48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Joao Custodia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5.392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Carlos Chagas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6.305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Gusmao Alencar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5.034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Glenda Amorin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3.204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Luis Mario Moraes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4.32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Helena Nunes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4.3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Raphael Queiroga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5.024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g1d8257a9d5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8257a9d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d8257a9d5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8257a9d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TITULO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Mega Site Promocoes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AlerTorr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Algema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CinPlus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Plano B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Piloto Automatico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Stroleer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IAX 40F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Disco Player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SiGRH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Conceito 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TeleMundo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CasaAzul Editor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Koleira Chips Caninos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VoIP Cin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FUT Robo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Poolire Comunicacao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d8257a9d5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8257a9d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d8257a9d5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8257a9d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MAX(NOVA_TABELA.MEDIA)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MIN(NOVA_TABELA.MEDIA)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7.3786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5.243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d8257a9d5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8257a9d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d8257a9d5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8257a9d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Jose Alcantara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Maria das Dores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Sirenio Arruda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d8257a9d5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8257a9d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d8257a9d5_0_3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8257a9d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d8257a9d5_0_3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8257a9d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d8257a9d5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7ba19ca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d7ba19ca8_1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8257a9d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QNT_CREDITOS(9999)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d8257a9d5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8257a9d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d8257a9d5_0_2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8257a9d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d8257a9d5_0_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8257a9d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d8257a9d5_0_2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8257a9d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COD: 1 - TIT: VoIP Cin - CON: BOM - HP: www.cin.ufpe.br/~voip</a:t>
            </a:r>
            <a:endParaRPr sz="85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COD: 13 - TIT: CinPlus - CON: BOM - HP: www.cin.ufpe.br/~cinplus</a:t>
            </a:r>
            <a:endParaRPr sz="85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COD: 15 - TIT: Cinuca - CON: BOM - HP: www.cin.ufpe.br/~cinuca</a:t>
            </a:r>
            <a:endParaRPr sz="85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COD: 16 - TIT: Cin P2P - CON: BOM - HP: www.cin.ufpe.br/~cinp2p</a:t>
            </a:r>
            <a:endParaRPr/>
          </a:p>
        </p:txBody>
      </p:sp>
      <p:sp>
        <p:nvSpPr>
          <p:cNvPr id="310" name="Google Shape;310;g1d8257a9d5_0_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8257a9d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d8257a9d5_0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d8257a9d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d8257a9d5_0_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d8257a9d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d8257a9d5_0_3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d8257a9d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d8257a9d5_0_3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8257a9d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d8257a9d5_0_3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7ba19ca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d7ba19ca8_1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d8257a9d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ANOS_POR_SEMESTRE(1)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1º: 2016-1; 2015-1; 2014-1; 2º: 2015-3; 2016-2; 2014-2; 2016-1; 2015-1; 2014-1;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d8257a9d5_0_3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7ba19ca8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d7ba19ca8_1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3af40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63af4034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8257a9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NOTA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5.6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8.9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7.2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7.3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g1d8257a9d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8257a9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d8257a9d5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8257a9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TITULO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ANO_SEMESTRE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CONCEITO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IAX 40F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2015.1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RUIM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Piloto Automatico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2015.1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RUIM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Mega Site Promocoes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2016.1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BOM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Koleira Chips Caninos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2016.2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BOM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Stroleer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2016.2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REGULAR</a:t>
            </a:r>
            <a:endParaRPr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d8257a9d5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8257a9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pular</a:t>
            </a:r>
            <a:endParaRPr/>
          </a:p>
        </p:txBody>
      </p:sp>
      <p:sp>
        <p:nvSpPr>
          <p:cNvPr id="123" name="Google Shape;123;g1d8257a9d5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363347" y="6356350"/>
            <a:ext cx="208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659165" y="6356350"/>
            <a:ext cx="284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gdiScript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10" y="1979355"/>
            <a:ext cx="77724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7200"/>
              <a:t>Aula Prática 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7200"/>
              <a:t>GDI CC - 2018.2</a:t>
            </a:r>
            <a:endParaRPr sz="7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1" lang="en-US" sz="3200">
                <a:solidFill>
                  <a:srgbClr val="888888"/>
                </a:solidFill>
              </a:rPr>
              <a:t>SQL/PL (Aula 1)</a:t>
            </a:r>
            <a:endParaRPr i="0" sz="24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-77067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3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57200" y="609600"/>
            <a:ext cx="8516400" cy="6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P2.nome,PR.matricula_professor,AT.codigo_disciplina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Pessoa 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JOIN Aluno 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A.matricula_aluno = P.matricula_pessoa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JOIN Aluno_turma AT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AT.matricula_aluno = A.matricula_aluno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JOIN Ministra M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M.codigo_disciplina = AT.codigo_disciplina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AND M.codigo_curso = AT.codigo_curso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AND M.ano_semestre = AT.ano_semestre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JOIN Professor PR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PR.matricula_professor = M.matricula_professor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JOIN Pessoa P2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PR.matricula_professor = P2.matricula_pessoa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 P.nome = 'Helena Nunes'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AND AT.ano_semestre =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(SELECT MIN(ano_semestre)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FROM Aluno A2	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INNER JOIN Aluno_turma AT2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ON AT2.matricula_aluno = A2.matricula_aluno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WHERE A2.matricula_aluno = A.matricula_aluno);</a:t>
            </a:r>
            <a:endParaRPr b="1" sz="2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57200" y="0"/>
            <a:ext cx="8229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4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57200" y="927600"/>
            <a:ext cx="8229600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todos os alunos que pagaram a disciplina 5 mostre os projetos que foram desenvolvidos por eles bem como seu período de execução. Mostre título e curso dos projetos. Mesmo os alunos sem projeto deverão ser exibidos.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57200" y="0"/>
            <a:ext cx="8229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4’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57200" y="927600"/>
            <a:ext cx="82296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todos os alunos que pagaram a disciplina 5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mostre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projetos que foram desenvolvidos por eles bem como seu período de execução. Mostre título e curso dos projetos. Mesmo os alunos sem projeto deverão ser exibidos.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611550" y="2340050"/>
            <a:ext cx="78855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DISTINCT P.nome, PJ.titulo, AT.ano_semestre,C.nome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Pessoa 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Aluno 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P.matricula_pessoa = A.matricula_aluno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Aluno_turma AT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A.matricula_aluno = AT.matricula_aluno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LEFT OUTER JOIN Projeto PJ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AT.codigo_projeto = PJ.codigo_projeto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Curso C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AT.codigo_curso = C.codigo_curso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 AT.codigo_disciplina = 5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 P.nome, AT.ano_semestre;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i="0" lang="en-US" sz="5400" u="none" cap="none" strike="noStrike">
                <a:solidFill>
                  <a:srgbClr val="EFEFEF"/>
                </a:solidFill>
              </a:rPr>
              <a:t>Exercício </a:t>
            </a:r>
            <a:r>
              <a:rPr lang="en-US">
                <a:solidFill>
                  <a:srgbClr val="EFEFEF"/>
                </a:solidFill>
              </a:rPr>
              <a:t>5</a:t>
            </a:r>
            <a:endParaRPr i="0" sz="5400" u="none" cap="none" strike="noStrike">
              <a:solidFill>
                <a:srgbClr val="EFEFEF"/>
              </a:solidFill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que todo professor é um líder em potencial. Realize uma consulta que relacione, em duas colunas, os nomes dos professores e o nome dos seus líderes. Mesmo os professores que não têm líder deverão aparecer na primeira coluna e mesmo os professores que não têm liderados devem aparecer na lista de líderes (segunda coluna).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5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57200" y="1109700"/>
            <a:ext cx="82296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que todo professor é um líder em potencial. Realize uma consulta que relacione, em duas colunas, os nomes dos professores e o nome dos seus líderes. Mesmo os professores que não têm líder deverão aparecer na primeira coluna e mesmo os professores que não têm liderados devem aparecer na lista de líderes (segunda coluna).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611550" y="3181800"/>
            <a:ext cx="7885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p1.nome AS liderado, p2.nome AS lider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professor pr1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FULL OUTER JOIN professor pr2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(pr1.matricula_lider = </a:t>
            </a: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r2.matricula_professor)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LEFT OUTER JOIN pessoa p1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(p1.matricula_pessoa =</a:t>
            </a: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r1.matricula_professor)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LEFT OUTER JOIN pessoa p2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(p2.matricula_pessoa = pr2.matricula_professor);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6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Exiba o código e o nome de TODOS os cursos bem como a quantidade de alunos que estão vinculados a ele, ordenando-os por essa quantidade.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6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57200" y="110970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Exiba o código e o nome de TODOS os cursos bem como a quantidade de alunos que estão vinculados a ele, ordenando-os por essa quantidade.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611550" y="2254200"/>
            <a:ext cx="78855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C.codigo_curso,C.nome,COUNT(A.matricula_aluno) AS QTD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Curso C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LEFT OUTER JOIN Aluno 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A.codigo_curso = C.codigo_curso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 C.codigo_curso, C.nome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 QTD DESC;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7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Mostre, para cada um dos professores, a quantidade de alunos diferentes que já passaram por sua orientação.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7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57200" y="110970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Mostre, para cada um dos professores, a quantidade de alunos diferentes que já passaram por sua orientação.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611550" y="1976775"/>
            <a:ext cx="78855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PR.matricula_professor, P.nome,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COUNT(DISTINCT AT.matricula_aluno) AS QTD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Pessoa 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JOIN Professor PR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ON P.matricula_pessoa = PR.matricula_professor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JOIN Ministra M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ON M.matricula_professor = PR.matricula_professor 		JOIN Aluno_turma AT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ON AT.codigo_disciplina = M.codigo_disciplina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AND AT.codigo_curso = M.codigo_curso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AND AT.ano_semestre = M.ano_semestre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 PR.matricula_professor, P.nome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 QTD DESC;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8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que haverá um recálculo dos alunos aprovados no vestibular. Só serão aprovados aqueles que tiverem obtido uma nota no máximo 5% menor que a média das notas dos alunos daquele curso. Mostre os alunos que deveriam abandonar os cursos, o código do curso e a nota, de acordo com as novas regras.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lang="en-US">
                <a:solidFill>
                  <a:srgbClr val="FFFFFF"/>
                </a:solidFill>
              </a:rPr>
              <a:t>Estudo de caso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Pegar arquivo SQL&amp;PL - Arquivos.rar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u="sng">
                <a:solidFill>
                  <a:schemeClr val="accent5"/>
                </a:solidFill>
                <a:hlinkClick r:id="rId3"/>
              </a:rPr>
              <a:t>http://bit.ly/gdiScripts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Descompactar arquivo: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o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criacaoTabelas.SQL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o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povoamentoBD.SQL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o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Logico.jpg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o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Conceitual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2" marL="1143000" rtl="0" algn="l"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Conceitual.jpg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8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" y="110970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que haverá um recálculo dos alunos aprovados no vestibular. Só serão aprovados aqueles que tiverem obtido uma nota no máximo 5% menor que a média das notas dos alunos daquele curso. Mostre os alunos que deveriam abandonar os cursos, o código do curso e a nota, de acordo com as novas regras.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611550" y="3181900"/>
            <a:ext cx="7885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P.nome, A.codigo_curso, a.NOTA_VESTIBULAR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Pessoa 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Aluno 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ON P.matricula_pessoa = A.matricula_aluno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 A.nota_vestibular &lt;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(SELECT (AVG(A2.nota_vestibular)) * 0.95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FROM Aluno A2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WHERE A2.codigo_curso = A.codigo_curso)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 A.codigo_curso;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9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Utilizando a mesma ideia da consulta anterior, liste as informações dos projetos que devem ser cancelados por apresentar qualquer tipo de problema (reprovação no vestibular) com algum dos alunos envolvidos.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9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457200" y="1109700"/>
            <a:ext cx="82296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Utilizando a mesma ideia da consulta anterior, liste as informações dos projetos que devem ser cancelados por apresentar qualquer tipo de problema (reprovação no vestibular) com algum dos alunos envolvidos.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611550" y="2575000"/>
            <a:ext cx="78855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DISTINCT PJ.titulo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Projeto PJ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Aluno_turma AT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ON AT.codigo_projeto = PJ.codigo_projeto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 AT.matricula_aluno = ANY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(SELECT A.matricula_aluno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FROM Aluno 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WHERE A.nota_vestibular &lt;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	(SELECT 								(AVG(A2.nota_vestibular)) * 0.95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		FROM Aluno A2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		WHERE A2.codigo_curso = 						A.codigo_curso));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10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mesma consulta mostre os cursos com maior e pior média de notas no vestibular.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10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457200" y="1109700"/>
            <a:ext cx="82296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mesma consulta mostre os cursos com maior e pior média de notas no vestibular.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611550" y="1968100"/>
            <a:ext cx="7885500" cy="4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MAX(nova_tabela.Media), MIN(nova_tabela.Media)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(SELECT codigo_curso, AVG(nota_vestibular) AS Media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FROM 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GROUP BY codigo_curso) nova_tabela;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1</a:t>
            </a:r>
            <a:r>
              <a:rPr lang="en-US">
                <a:solidFill>
                  <a:srgbClr val="FFFFFF"/>
                </a:solidFill>
              </a:rPr>
              <a:t>1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Mostre todos os professores que são líderes. (Use EXISTS)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11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457200" y="1109700"/>
            <a:ext cx="822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Mostre todos os professores que são líderes. (Use EXISTS)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611550" y="1742700"/>
            <a:ext cx="7885500" cy="4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P.nome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Pessoa P, Professor PR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 P.matricula_pessoa = PR.matricula_professor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AND EXISTS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(SELECT PR2.matricula_professor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FROM Professor PR2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WHERE PR2.matricula_lider = PR.matricula_professor);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lang="en-US">
                <a:solidFill>
                  <a:srgbClr val="FFFFFF"/>
                </a:solidFill>
              </a:rPr>
              <a:t>Procedure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457200" y="1600200"/>
            <a:ext cx="8229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</a:rPr>
              <a:t>Por padrão não retornam valor (exceção: modo OUT ou IN OUT).</a:t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</a:rPr>
              <a:t>Estrutura básica de um PROCEDURE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611550" y="2843700"/>
            <a:ext cx="78855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PROCEDURE nome IS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[EXCEPTION]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lang="en-US">
                <a:solidFill>
                  <a:srgbClr val="FFFFFF"/>
                </a:solidFill>
              </a:rPr>
              <a:t>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457200" y="1600200"/>
            <a:ext cx="82296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</a:rPr>
              <a:t>Por padrão, necessariamente, retornam um único valor.</a:t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</a:rPr>
              <a:t>Estrutura básica de uma FUNCTION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611550" y="2479500"/>
            <a:ext cx="78855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FUNCTION nome RETURN tipo IS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RETURN valor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[EXCEPTION]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1</a:t>
            </a:r>
            <a:r>
              <a:rPr lang="en-US">
                <a:solidFill>
                  <a:srgbClr val="FFFFFF"/>
                </a:solidFill>
              </a:rPr>
              <a:t>2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Admita que cada uma das cadeiras que um aluno paga vale 5 créditos, que cada projeto vale 1 e que cada monitoria vale 2 créditos. Implemente uma função que, dado um número de matrícula, retorna os créditos totais da carreira estudantil do aluno.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95536" y="332656"/>
            <a:ext cx="82296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Modelo Conceitual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Eduardo Pires\Downloads\gdi(1)\gdi\2 - PL-SQL\Aula\Modelo Conceitual.jpg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0768"/>
            <a:ext cx="9192300" cy="551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fmbl\Desktop\aula\image11.png"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60339"/>
            <a:ext cx="9144000" cy="55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108850"/>
            <a:ext cx="82296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12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3"/>
          <p:cNvSpPr/>
          <p:nvPr/>
        </p:nvSpPr>
        <p:spPr>
          <a:xfrm>
            <a:off x="629250" y="673100"/>
            <a:ext cx="7885500" cy="5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CREATE OR REPLACE FUNCTION qnt_creditos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(aluno_matricula_v aluno.matricula_aluno%TYPE)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RETURN NUMBER IS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retorno NUMBER;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disciplina NUMBER;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monitoria NUMBER;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projeto NUMBER;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COUNT(*)*5 INTO disciplina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FROM aluno_turma a_t,aluno a  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WHERE a.matricula_aluno = a_t.matricula_aluno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 AND a_t.matricula_aluno = a.matricula_aluno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 AND a.matricula_aluno = aluno_matricula_v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 GROUP BY a.matricula_aluno;		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COUNT(*) INTO projeto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FROM aluno_turma a_t,aluno a 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WHERE a.matricula_aluno = a_t.matricula_aluno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 AND a_t.matricula_aluno = a.matricula_aluno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 AND a.matricula_aluno = aluno_matricula_v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 AND a_t.codigo_projeto IS  NOT NULL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 GROUP BY a_t.matricula_aluno;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COUNT(*) *2 INTO monitoria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FROM monitoria m,aluno a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where m.matricula_aluno = a.matricula_aluno 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AND a.matricula_aluno = aluno_matricula_v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GROUP BY a.matricula_aluno;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retorno:= monitoria+projeto+ disciplina;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 retorno;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END qnt_creditos;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3"/>
          <p:cNvSpPr/>
          <p:nvPr/>
        </p:nvSpPr>
        <p:spPr>
          <a:xfrm>
            <a:off x="2757600" y="6288100"/>
            <a:ext cx="5929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--PARA TESTAR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qnt_creditos(9999) FROM DUAL;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1</a:t>
            </a:r>
            <a:r>
              <a:rPr lang="en-US">
                <a:solidFill>
                  <a:srgbClr val="FFFFFF"/>
                </a:solidFill>
              </a:rPr>
              <a:t>3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 um procedimento que recebe como parâmetro de entrada um título de um projeto e imprime os seus dados.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13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8" name="Google Shape;298;p45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45"/>
          <p:cNvSpPr/>
          <p:nvPr/>
        </p:nvSpPr>
        <p:spPr>
          <a:xfrm>
            <a:off x="528100" y="980700"/>
            <a:ext cx="78855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CREATE OR REPLACE PROCEDURE pesquisa_projeto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(par_titulo IN projeto.titulo%TYPE) IS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v_codigo_projeto projeto.codigo_projeto%TYPE;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v_titulo projeto.titulo%TYPE;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v_conceito projeto.conceito%TYPE;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v_hp projeto.hp%TYPE;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SELECT codigo_projeto, titulo, conceito, hp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INTO v_codigo_projeto,v_titulo,v_conceito,v_hp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FROM projeto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WHERE titulo = par_titulo;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dbms_output.put_line(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'COD: ' ||	v_codigo_projeto||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' - TIT: ' || v_titulo ||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' - CON: ' || v_conceito ||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' - HP: ' || v_hp);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2315925" y="6356350"/>
            <a:ext cx="5929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--PARA TESTAR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EXECUTE pesquisa_projeto('Rede Aberta');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1</a:t>
            </a:r>
            <a:r>
              <a:rPr lang="en-US">
                <a:solidFill>
                  <a:srgbClr val="FFFFFF"/>
                </a:solidFill>
              </a:rPr>
              <a:t>4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 um novo procedimento, semelhante ao anterior, que seja mais genérico e pesquise todos os projetos que possuam o valor do parâmetro como substring do seu título. (Utilize LIKE '%' e CURSOR)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457200" y="-15240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14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3" name="Google Shape;313;p47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47"/>
          <p:cNvSpPr/>
          <p:nvPr/>
        </p:nvSpPr>
        <p:spPr>
          <a:xfrm>
            <a:off x="611550" y="752100"/>
            <a:ext cx="78855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CREATE OR REPLACE PROCEDURE	pesquisa_projeto_generico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(par_titulo IN projeto.titulo%TYPE) IS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CURSOR cursor_projetos IS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SELECT *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FROM projeto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WHERE LOWER(titulo)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LIKE LOWER('%'||par_titulo||'%');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registro_projeto projeto%ROWTYPE;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OPEN cursor_projetos;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LOOP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FETCH cursor_projetos INTO registro_projeto;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EXIT WHEN cursor_projetos%NOTFOUND;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dbms_output.put_line(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'COD: '||registro_projeto.codigo_projeto||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' - TIT: ' || registro_projeto.titulo||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' - CON: ' || registro_projeto.conceito||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' - HP: ' || registro_projeto.hp);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END LOOP;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CLOSE cursor_projetos;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47"/>
          <p:cNvSpPr/>
          <p:nvPr/>
        </p:nvSpPr>
        <p:spPr>
          <a:xfrm>
            <a:off x="2315925" y="6356350"/>
            <a:ext cx="5929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--PARA TESTAR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EXECUTE pesquisa_projeto_generico('cin');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15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 PROCEDURE que recebe um VARCHAR do tipo ano_semestre e produz dois parâmetros numéricos de saída: ano e semestre;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15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457200" y="1109700"/>
            <a:ext cx="82296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 PROCEDURE que recebe um VARCHAR do tipo ano_semestre e produz dois parâmetros numéricos de saída: ano e semestre;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9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49"/>
          <p:cNvSpPr/>
          <p:nvPr/>
        </p:nvSpPr>
        <p:spPr>
          <a:xfrm>
            <a:off x="611550" y="2323500"/>
            <a:ext cx="78855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CREATE OR REPLACE PROCEDURE desmembra_semestre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(ano_semestre IN turma.ano_semestre%TYPE,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ano OUT NUMBER,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semestre OUT NUMBER) IS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ano := SUBSTR(ano_semestre,1,4);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semestre := SUBSTR(ano_semestre,6,1);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1</a:t>
            </a:r>
            <a:r>
              <a:rPr lang="en-US">
                <a:solidFill>
                  <a:srgbClr val="FFFFFF"/>
                </a:solidFill>
              </a:rPr>
              <a:t>6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457200" y="11097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 uma FUNCTION que receberá o código de uma disciplina e retornará uma STRING com todos os ANOS em que ela foi ofertada no 1º semestre e todos os anos para o 2º semestre (EX: '1º: 1992; 2004; 2012; 2º: 1995; 2013;').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uma tabela (IS TABLE OF) com registros do tipo (IS RECORD [cod_curso, ano, semestre]) que receberá as informações de todas as turmas que já existiram e utilize o PROCEDURE anterior para separar os campos ano_semestre.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seguida, verifique um a um os registros da tabela já povoada e vá preenchendo a variável de retorno.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0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16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3" name="Google Shape;343;p51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51"/>
          <p:cNvSpPr/>
          <p:nvPr/>
        </p:nvSpPr>
        <p:spPr>
          <a:xfrm>
            <a:off x="611550" y="980700"/>
            <a:ext cx="78855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CREATE OR REPLACE FUNCTION anos_por_semestre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(cod disciplina.codigo_disciplina%TYPE)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RETURN VARCHAR2 IS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TYPE TIPO_TURMA_COMPACTO IS RECORD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(cod_curso turma.codigo_curso%TYPE,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ano NUMBER, semestre NUMBER);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TYPE TIPO_TURMA_COMPACTO_TABELA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IS TABLE OF TIPO_TURMA_COMPACTO;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tab_compacto TIPO_TURMA_COMPACTO_TABELA :=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TIPO_TURMA_COMPACTO_TABELA();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anos1 VARCHAR2(100) := '1º: ';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anos2 VARCHAR2(100) := '2º: ';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16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0" name="Google Shape;350;p52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52"/>
          <p:cNvSpPr/>
          <p:nvPr/>
        </p:nvSpPr>
        <p:spPr>
          <a:xfrm>
            <a:off x="611550" y="980700"/>
            <a:ext cx="78855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FOR registro_turma IN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(SELECT * FROM turma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WHERE codigo_disciplina = cod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ORDER BY codigo_curso) LOOP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tab_compacto.EXTEND;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tab_compacto(tab_compacto.LAST).cod_curso :=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						registro_turma.codigo_curso;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desmembra_semestre(registro_turma.ano_semestre,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tab_compacto(tab_compacto.LAST).ano,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	tab_compacto(tab_compacto.LAST).semestre);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END LOOP;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67544" y="188640"/>
            <a:ext cx="82296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Modelo Lógico</a:t>
            </a:r>
            <a:endParaRPr b="0" i="0" sz="48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Eduardo Pires\Downloads\gdi(1)\gdi\2 - PL-SQL\Aula\Modelo Logico.jpg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6752"/>
            <a:ext cx="9096300" cy="5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457200" y="0"/>
            <a:ext cx="8229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rgbClr val="FFFFFF"/>
                </a:solidFill>
              </a:rPr>
              <a:t> 16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53"/>
          <p:cNvSpPr/>
          <p:nvPr/>
        </p:nvSpPr>
        <p:spPr>
          <a:xfrm>
            <a:off x="611550" y="980700"/>
            <a:ext cx="78855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 tab_compacto.COUNT &gt; 0 LOOP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IF(tab_compacto(tab_compacto.LAST).semestre = 1) THEN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anos1 := anos1 ||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tab_compacto(tab_compacto.LAST).ano || '-'||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tab_compacto(tab_compacto.LAST).cod_curso ||'; ';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ELSIF(tab_compacto(tab_compacto.LAST).semestre = 2) THEN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anos2 := anos2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|| tab_compacto(tab_compacto.LAST).ano || '-'||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tab_compacto(tab_compacto.LAST).cod_curso ||'; ';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END IF;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tab_compacto.TRIM();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END LOOP;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RETURN anos1 ||'  '||anos2;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53"/>
          <p:cNvSpPr/>
          <p:nvPr/>
        </p:nvSpPr>
        <p:spPr>
          <a:xfrm>
            <a:off x="2315925" y="6356350"/>
            <a:ext cx="5929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--PARA TESTAR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anos_por_semestre(1) FROM DUAL;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800"/>
              <a:t>Próximas Entregas: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accent5"/>
                </a:solidFill>
              </a:rPr>
              <a:t>Scripts de Criação e Povoamento</a:t>
            </a:r>
            <a:endParaRPr b="1" sz="4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accent6"/>
                </a:solidFill>
              </a:rPr>
              <a:t>09/10</a:t>
            </a:r>
            <a:endParaRPr/>
          </a:p>
        </p:txBody>
      </p:sp>
      <p:sp>
        <p:nvSpPr>
          <p:cNvPr id="365" name="Google Shape;365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ctrTitle"/>
          </p:nvPr>
        </p:nvSpPr>
        <p:spPr>
          <a:xfrm>
            <a:off x="311700" y="1198753"/>
            <a:ext cx="85206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 sz="7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 sz="7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 sz="7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lang="en-US" sz="7200"/>
              <a:t>Dúvidas?</a:t>
            </a:r>
            <a:endParaRPr sz="7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 sz="7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lang="en-US" sz="4800"/>
              <a:t>Próxima Aula - SQL/PL 2</a:t>
            </a:r>
            <a:endParaRPr sz="4800"/>
          </a:p>
        </p:txBody>
      </p:sp>
      <p:sp>
        <p:nvSpPr>
          <p:cNvPr id="371" name="Google Shape;371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1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Mostre todas as notas do período de '2016.2' do aluno de nome 'Augustus Kilter'.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1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Mostre todas as notas do período de '2016.2' do aluno de nome '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Augustus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Kilter'.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611550" y="2548996"/>
            <a:ext cx="78855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PV.nota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Pessoa 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Aluno 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P.matricula_pessoa = A.matricula_aluno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Prova PV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PV.matricula_aluno = A.matricula_aluno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 P.nome = 'Augustus Kilter'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AND PV.ano_semestre = '2016.2';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2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 aluno de nome 'Joao Custodia' mostre todos os projetos dos quais ele já participou, ordenando-os por período e conceito obtido.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2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 aluno de nome 'Joao Custodia' mostre todos os projetos dos quais ele já participou, ordenando-os por período e conceito obtido.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611550" y="2777596"/>
            <a:ext cx="78855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PJ.Titulo, AT.ano_semestre, PJ.conceito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Pessoa P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Aluno A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P.matricula_pessoa = A.matricula_aluno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Aluno_turma AT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A.matricula_aluno = AT.matricula_aluno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INNER JOIN Projeto PJ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ON PJ.codigo_projeto = AT.codigo_projeto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 P.nome = 'Joao Custodia'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 AT.ano_semestre, PJ.conceito;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57200" y="767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 o nome e a matrícula dos professores que ensinaram à aluna 'Helena Nunes' no seu primeiro período. Também informe o código das disciplinas cursadas.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-77067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i="0" lang="en-US" sz="5400" u="none" cap="none" strike="noStrike">
                <a:solidFill>
                  <a:srgbClr val="FFFFFF"/>
                </a:solidFill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3</a:t>
            </a:r>
            <a:endParaRPr i="0" sz="54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