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ee921316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ee921316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ee921316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ee921316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ee92131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ee92131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ee92131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ee92131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ee92131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ee92131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ee92131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ee92131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ee92131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ee92131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ee92131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ee92131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ee92131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ee92131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ee921316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ee921316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a7d5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a7d5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ee92131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ee92131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32ca0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132ca0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132ca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132ca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a7d50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a7d50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a7d50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a7d50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8a7d50d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8a7d50d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8a7d50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8a7d50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ee9213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ee9213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ee92131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ee92131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ee92131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ee92131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a/cin.ufpe.br/eercas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Aula Prática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GDI CC - 2018.2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Ferramenta Case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0" y="0"/>
            <a:ext cx="91440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membro tem uma </a:t>
            </a:r>
            <a:r>
              <a:rPr lang="pt-BR" sz="2400">
                <a:solidFill>
                  <a:schemeClr val="accent5"/>
                </a:solidFill>
              </a:rPr>
              <a:t>data de associação </a:t>
            </a:r>
            <a:r>
              <a:rPr lang="pt-BR" sz="2400">
                <a:solidFill>
                  <a:srgbClr val="F3F3F3"/>
                </a:solidFill>
              </a:rPr>
              <a:t>e um</a:t>
            </a:r>
            <a:r>
              <a:rPr lang="pt-BR" sz="2400">
                <a:solidFill>
                  <a:schemeClr val="accent5"/>
                </a:solidFill>
              </a:rPr>
              <a:t> status</a:t>
            </a:r>
            <a:r>
              <a:rPr lang="pt-BR" sz="2400"/>
              <a:t>. </a:t>
            </a:r>
            <a:r>
              <a:rPr lang="pt-BR" sz="2400">
                <a:solidFill>
                  <a:srgbClr val="F3F3F3"/>
                </a:solidFill>
              </a:rPr>
              <a:t>Um funcionário tem </a:t>
            </a:r>
            <a:r>
              <a:rPr lang="pt-BR" sz="2400">
                <a:solidFill>
                  <a:schemeClr val="accent5"/>
                </a:solidFill>
              </a:rPr>
              <a:t>salário</a:t>
            </a:r>
            <a:r>
              <a:rPr lang="pt-BR" sz="2400">
                <a:solidFill>
                  <a:srgbClr val="F3F3F3"/>
                </a:solidFill>
              </a:rPr>
              <a:t> e </a:t>
            </a:r>
            <a:r>
              <a:rPr lang="pt-BR" sz="2400">
                <a:solidFill>
                  <a:schemeClr val="accent5"/>
                </a:solidFill>
              </a:rPr>
              <a:t>data de admissão</a:t>
            </a:r>
            <a:r>
              <a:rPr lang="pt-BR" sz="2400">
                <a:solidFill>
                  <a:srgbClr val="F3F3F3"/>
                </a:solidFill>
              </a:rPr>
              <a:t>.</a:t>
            </a:r>
            <a:r>
              <a:rPr lang="pt-BR" sz="2400"/>
              <a:t>Um</a:t>
            </a:r>
            <a:r>
              <a:rPr lang="pt-BR" sz="2400"/>
              <a:t> </a:t>
            </a:r>
            <a:r>
              <a:rPr lang="pt-BR" sz="2400"/>
              <a:t>funcionário </a:t>
            </a:r>
            <a:r>
              <a:rPr lang="pt-BR" sz="2400">
                <a:solidFill>
                  <a:schemeClr val="accent5"/>
                </a:solidFill>
              </a:rPr>
              <a:t>tem outro</a:t>
            </a:r>
            <a:r>
              <a:rPr lang="pt-BR" sz="2400"/>
              <a:t> funcionário como </a:t>
            </a:r>
            <a:r>
              <a:rPr lang="pt-BR" sz="2400">
                <a:solidFill>
                  <a:schemeClr val="accent5"/>
                </a:solidFill>
              </a:rPr>
              <a:t>supervisor</a:t>
            </a:r>
            <a:r>
              <a:rPr lang="pt-BR" sz="2400"/>
              <a:t>, e cada funcionário </a:t>
            </a:r>
            <a:r>
              <a:rPr lang="pt-BR" sz="2400">
                <a:solidFill>
                  <a:schemeClr val="accent5"/>
                </a:solidFill>
              </a:rPr>
              <a:t>só pode possuir um</a:t>
            </a:r>
            <a:r>
              <a:rPr lang="pt-BR" sz="2400"/>
              <a:t> supervisor.</a:t>
            </a:r>
            <a:endParaRPr sz="2400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20331" r="0" t="0"/>
          <a:stretch/>
        </p:blipFill>
        <p:spPr>
          <a:xfrm>
            <a:off x="1010250" y="1568900"/>
            <a:ext cx="6985676" cy="35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1010250" y="4421200"/>
            <a:ext cx="1063200" cy="51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2219675" y="4806625"/>
            <a:ext cx="864000" cy="2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5229575" y="4740175"/>
            <a:ext cx="864000" cy="33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91440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Membro pode ter vários Dependentes e um Dependente só tem um Membro ligado a ele. Dependente tem um nome e é identificado a partir do CPF de seu Membro.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0"/>
            <a:ext cx="91440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</a:t>
            </a:r>
            <a:r>
              <a:rPr lang="pt-BR" sz="2400">
                <a:solidFill>
                  <a:schemeClr val="accent5"/>
                </a:solidFill>
              </a:rPr>
              <a:t>Membro</a:t>
            </a:r>
            <a:r>
              <a:rPr lang="pt-BR" sz="2400"/>
              <a:t> pode ter vários </a:t>
            </a:r>
            <a:r>
              <a:rPr lang="pt-BR" sz="2400">
                <a:solidFill>
                  <a:schemeClr val="accent5"/>
                </a:solidFill>
              </a:rPr>
              <a:t>Dependentes</a:t>
            </a:r>
            <a:r>
              <a:rPr lang="pt-BR" sz="2400"/>
              <a:t> e um </a:t>
            </a:r>
            <a:r>
              <a:rPr lang="pt-BR" sz="2400">
                <a:solidFill>
                  <a:schemeClr val="accent5"/>
                </a:solidFill>
              </a:rPr>
              <a:t>Dependente</a:t>
            </a:r>
            <a:r>
              <a:rPr lang="pt-BR" sz="2400"/>
              <a:t> </a:t>
            </a:r>
            <a:r>
              <a:rPr lang="pt-BR" sz="2400">
                <a:solidFill>
                  <a:schemeClr val="accent5"/>
                </a:solidFill>
              </a:rPr>
              <a:t>só tem um Membro</a:t>
            </a:r>
            <a:r>
              <a:rPr lang="pt-BR" sz="2400"/>
              <a:t> ligado a ele. </a:t>
            </a:r>
            <a:r>
              <a:rPr lang="pt-BR" sz="2400">
                <a:solidFill>
                  <a:schemeClr val="accent5"/>
                </a:solidFill>
              </a:rPr>
              <a:t>Dependente</a:t>
            </a:r>
            <a:r>
              <a:rPr lang="pt-BR" sz="2400"/>
              <a:t> tem um </a:t>
            </a:r>
            <a:r>
              <a:rPr lang="pt-BR" sz="2400">
                <a:solidFill>
                  <a:schemeClr val="accent5"/>
                </a:solidFill>
              </a:rPr>
              <a:t>nome</a:t>
            </a:r>
            <a:r>
              <a:rPr lang="pt-BR" sz="2400"/>
              <a:t> e é </a:t>
            </a:r>
            <a:r>
              <a:rPr lang="pt-BR" sz="2400">
                <a:solidFill>
                  <a:schemeClr val="accent5"/>
                </a:solidFill>
              </a:rPr>
              <a:t>identificado a partir do cpf de seu Membro</a:t>
            </a:r>
            <a:r>
              <a:rPr lang="pt-BR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0" y="1505825"/>
            <a:ext cx="8893075" cy="35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3123450" y="4793325"/>
            <a:ext cx="864000" cy="26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6146650" y="4726875"/>
            <a:ext cx="804600" cy="33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9144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Atividade Possui nome, código, horário, duração e dia da semana. Uma Atividade pode ter a participação de vários membros, e vários membros podem participar de uma atividade.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0"/>
            <a:ext cx="91440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</a:t>
            </a:r>
            <a:r>
              <a:rPr lang="pt-BR" sz="2400">
                <a:solidFill>
                  <a:schemeClr val="accent5"/>
                </a:solidFill>
              </a:rPr>
              <a:t>Atividade </a:t>
            </a:r>
            <a:r>
              <a:rPr lang="pt-BR" sz="2400"/>
              <a:t>possui </a:t>
            </a:r>
            <a:r>
              <a:rPr lang="pt-BR" sz="2400">
                <a:solidFill>
                  <a:schemeClr val="accent5"/>
                </a:solidFill>
              </a:rPr>
              <a:t>nome</a:t>
            </a:r>
            <a:r>
              <a:rPr lang="pt-BR" sz="2400"/>
              <a:t>, </a:t>
            </a:r>
            <a:r>
              <a:rPr lang="pt-BR" sz="2400">
                <a:solidFill>
                  <a:schemeClr val="accent5"/>
                </a:solidFill>
              </a:rPr>
              <a:t>código</a:t>
            </a:r>
            <a:r>
              <a:rPr lang="pt-BR" sz="2400"/>
              <a:t>, </a:t>
            </a:r>
            <a:r>
              <a:rPr lang="pt-BR" sz="2400">
                <a:solidFill>
                  <a:schemeClr val="accent5"/>
                </a:solidFill>
              </a:rPr>
              <a:t>horário</a:t>
            </a:r>
            <a:r>
              <a:rPr lang="pt-BR" sz="2400"/>
              <a:t>, </a:t>
            </a:r>
            <a:r>
              <a:rPr lang="pt-BR" sz="2400">
                <a:solidFill>
                  <a:schemeClr val="accent5"/>
                </a:solidFill>
              </a:rPr>
              <a:t>duração </a:t>
            </a:r>
            <a:r>
              <a:rPr lang="pt-BR" sz="2400"/>
              <a:t>e </a:t>
            </a:r>
            <a:r>
              <a:rPr lang="pt-BR" sz="2400">
                <a:solidFill>
                  <a:schemeClr val="accent5"/>
                </a:solidFill>
              </a:rPr>
              <a:t>dia da semana</a:t>
            </a:r>
            <a:r>
              <a:rPr lang="pt-BR" sz="2400"/>
              <a:t>. Uma Atividade </a:t>
            </a:r>
            <a:r>
              <a:rPr lang="pt-BR" sz="2400">
                <a:solidFill>
                  <a:schemeClr val="accent5"/>
                </a:solidFill>
              </a:rPr>
              <a:t>pode ter</a:t>
            </a:r>
            <a:r>
              <a:rPr lang="pt-BR" sz="2400"/>
              <a:t> a participação de </a:t>
            </a:r>
            <a:r>
              <a:rPr lang="pt-BR" sz="2400">
                <a:solidFill>
                  <a:schemeClr val="accent5"/>
                </a:solidFill>
              </a:rPr>
              <a:t>vários membros</a:t>
            </a:r>
            <a:r>
              <a:rPr lang="pt-BR" sz="2400"/>
              <a:t>, e </a:t>
            </a:r>
            <a:r>
              <a:rPr lang="pt-BR" sz="2400">
                <a:solidFill>
                  <a:schemeClr val="accent5"/>
                </a:solidFill>
              </a:rPr>
              <a:t>vários membros</a:t>
            </a:r>
            <a:r>
              <a:rPr lang="pt-BR" sz="2400"/>
              <a:t> podem participar de uma atividade.</a:t>
            </a:r>
            <a:endParaRPr sz="2400"/>
          </a:p>
        </p:txBody>
      </p:sp>
      <p:pic>
        <p:nvPicPr>
          <p:cNvPr descr="pratica.png"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00" y="1212100"/>
            <a:ext cx="6933050" cy="39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0"/>
            <a:ext cx="91440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Membros que Participam de uma Atividade são acompanhados somente por um Funcionário.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0" y="0"/>
            <a:ext cx="9144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5"/>
                </a:solidFill>
              </a:rPr>
              <a:t>Membros que Participam de uma Atividade</a:t>
            </a:r>
            <a:r>
              <a:rPr lang="pt-BR" sz="2400"/>
              <a:t> são </a:t>
            </a:r>
            <a:r>
              <a:rPr lang="pt-BR" sz="2400">
                <a:solidFill>
                  <a:schemeClr val="accent5"/>
                </a:solidFill>
              </a:rPr>
              <a:t>acompanhados</a:t>
            </a:r>
            <a:r>
              <a:rPr lang="pt-BR" sz="2400"/>
              <a:t> </a:t>
            </a:r>
            <a:r>
              <a:rPr lang="pt-BR" sz="2400">
                <a:solidFill>
                  <a:schemeClr val="accent5"/>
                </a:solidFill>
              </a:rPr>
              <a:t>somente um</a:t>
            </a:r>
            <a:r>
              <a:rPr lang="pt-BR" sz="2400"/>
              <a:t> Funcionário.</a:t>
            </a:r>
            <a:r>
              <a:rPr lang="pt-BR" sz="2100"/>
              <a:t> </a:t>
            </a:r>
            <a:endParaRPr sz="2100"/>
          </a:p>
        </p:txBody>
      </p:sp>
      <p:pic>
        <p:nvPicPr>
          <p:cNvPr descr="pratica.png"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00" y="872925"/>
            <a:ext cx="7516400" cy="427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0" y="0"/>
            <a:ext cx="91440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Espaço tem ID, capacidade e nome.Um Evento tem ID e descrição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0" y="0"/>
            <a:ext cx="91440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Espaço possui </a:t>
            </a:r>
            <a:r>
              <a:rPr lang="pt-BR" sz="2400">
                <a:solidFill>
                  <a:schemeClr val="accent5"/>
                </a:solidFill>
              </a:rPr>
              <a:t>ID</a:t>
            </a:r>
            <a:r>
              <a:rPr lang="pt-BR" sz="2400"/>
              <a:t>, </a:t>
            </a:r>
            <a:r>
              <a:rPr lang="pt-BR" sz="2400">
                <a:solidFill>
                  <a:schemeClr val="accent5"/>
                </a:solidFill>
              </a:rPr>
              <a:t>capacidade</a:t>
            </a:r>
            <a:r>
              <a:rPr lang="pt-BR" sz="2400"/>
              <a:t> e </a:t>
            </a:r>
            <a:r>
              <a:rPr lang="pt-BR" sz="2400">
                <a:solidFill>
                  <a:schemeClr val="accent5"/>
                </a:solidFill>
              </a:rPr>
              <a:t>nome</a:t>
            </a:r>
            <a:r>
              <a:rPr lang="pt-BR" sz="2400"/>
              <a:t>. Um Evento possui </a:t>
            </a:r>
            <a:r>
              <a:rPr lang="pt-BR" sz="2400">
                <a:solidFill>
                  <a:schemeClr val="accent5"/>
                </a:solidFill>
              </a:rPr>
              <a:t>ID</a:t>
            </a:r>
            <a:r>
              <a:rPr lang="pt-BR" sz="2400"/>
              <a:t> e </a:t>
            </a:r>
            <a:r>
              <a:rPr lang="pt-BR" sz="2400">
                <a:solidFill>
                  <a:schemeClr val="accent5"/>
                </a:solidFill>
              </a:rPr>
              <a:t>descrição</a:t>
            </a:r>
            <a:r>
              <a:rPr lang="pt-BR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pratica.png"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75" y="756625"/>
            <a:ext cx="7914100" cy="43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0" y="0"/>
            <a:ext cx="9144000" cy="1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3F3F3"/>
                </a:solidFill>
              </a:rPr>
              <a:t>Membros podem realizar Eventos em um Espaço.Em um Espaço podem ser realizados vários Eventos por vários Membros. Eventos podem ser realizados em um Espaço por vários Membros.É mantido o registo da data da realização.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rgbClr val="FFFFFF"/>
                </a:solidFill>
              </a:rPr>
              <a:t>Ferramenta EERCASE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rgbClr val="FFFFFF"/>
                </a:solidFill>
                <a:hlinkClick r:id="rId3"/>
              </a:rPr>
              <a:t>https://cin.ufpe.br/~eercase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0" y="0"/>
            <a:ext cx="91440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5"/>
                </a:solidFill>
              </a:rPr>
              <a:t>Membros</a:t>
            </a:r>
            <a:r>
              <a:rPr lang="pt-BR" sz="2100">
                <a:solidFill>
                  <a:schemeClr val="accent5"/>
                </a:solidFill>
              </a:rPr>
              <a:t> </a:t>
            </a:r>
            <a:r>
              <a:rPr lang="pt-BR" sz="2100"/>
              <a:t>podem </a:t>
            </a:r>
            <a:r>
              <a:rPr lang="pt-BR" sz="2100">
                <a:solidFill>
                  <a:schemeClr val="accent5"/>
                </a:solidFill>
              </a:rPr>
              <a:t>realizar Eventos</a:t>
            </a:r>
            <a:r>
              <a:rPr lang="pt-BR" sz="2100"/>
              <a:t> em um </a:t>
            </a:r>
            <a:r>
              <a:rPr lang="pt-BR" sz="2100">
                <a:solidFill>
                  <a:schemeClr val="accent5"/>
                </a:solidFill>
              </a:rPr>
              <a:t>Espaço</a:t>
            </a:r>
            <a:r>
              <a:rPr lang="pt-BR" sz="2100"/>
              <a:t>.Em um Espaço </a:t>
            </a:r>
            <a:r>
              <a:rPr lang="pt-BR" sz="2100">
                <a:solidFill>
                  <a:schemeClr val="accent5"/>
                </a:solidFill>
              </a:rPr>
              <a:t>podem ser realizados vários </a:t>
            </a:r>
            <a:r>
              <a:rPr lang="pt-BR" sz="2100"/>
              <a:t>Eventos por </a:t>
            </a:r>
            <a:r>
              <a:rPr lang="pt-BR" sz="2100">
                <a:solidFill>
                  <a:schemeClr val="accent5"/>
                </a:solidFill>
              </a:rPr>
              <a:t>vários</a:t>
            </a:r>
            <a:r>
              <a:rPr lang="pt-BR" sz="2100"/>
              <a:t> </a:t>
            </a:r>
            <a:r>
              <a:rPr lang="pt-BR" sz="2100"/>
              <a:t>Membros</a:t>
            </a:r>
            <a:r>
              <a:rPr lang="pt-BR" sz="2100"/>
              <a:t>. </a:t>
            </a:r>
            <a:r>
              <a:rPr lang="pt-BR" sz="2100">
                <a:solidFill>
                  <a:schemeClr val="accent5"/>
                </a:solidFill>
              </a:rPr>
              <a:t>Eventos </a:t>
            </a:r>
            <a:r>
              <a:rPr lang="pt-BR" sz="2100"/>
              <a:t>podem ser realizados em </a:t>
            </a:r>
            <a:r>
              <a:rPr lang="pt-BR" sz="2100">
                <a:solidFill>
                  <a:schemeClr val="accent5"/>
                </a:solidFill>
              </a:rPr>
              <a:t>um</a:t>
            </a:r>
            <a:r>
              <a:rPr lang="pt-BR" sz="2100"/>
              <a:t> Espaço </a:t>
            </a:r>
            <a:r>
              <a:rPr lang="pt-BR" sz="2100">
                <a:solidFill>
                  <a:schemeClr val="accent5"/>
                </a:solidFill>
              </a:rPr>
              <a:t>por vários</a:t>
            </a:r>
            <a:r>
              <a:rPr lang="pt-BR" sz="2100"/>
              <a:t> Membros.É mantido o registo da </a:t>
            </a:r>
            <a:r>
              <a:rPr lang="pt-BR" sz="2100">
                <a:solidFill>
                  <a:schemeClr val="accent5"/>
                </a:solidFill>
              </a:rPr>
              <a:t>data</a:t>
            </a:r>
            <a:r>
              <a:rPr lang="pt-BR" sz="2100"/>
              <a:t> da realização.</a:t>
            </a:r>
            <a:endParaRPr sz="2100"/>
          </a:p>
        </p:txBody>
      </p:sp>
      <p:pic>
        <p:nvPicPr>
          <p:cNvPr descr="pratica.png"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75" y="1373100"/>
            <a:ext cx="7894649" cy="37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1621200"/>
            <a:ext cx="8520600" cy="18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Próxima Entrega: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accent5"/>
                </a:solidFill>
              </a:rPr>
              <a:t>Minimundo + EER</a:t>
            </a:r>
            <a:endParaRPr b="1" sz="4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06/09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1621200"/>
            <a:ext cx="8520600" cy="18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Fim!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Próxima Aula: </a:t>
            </a:r>
            <a:r>
              <a:rPr lang="pt-BR" sz="3000"/>
              <a:t>Projeto Lógico - (EER + Normalização)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EERCASE</a:t>
            </a:r>
            <a:endParaRPr/>
          </a:p>
        </p:txBody>
      </p:sp>
      <p:pic>
        <p:nvPicPr>
          <p:cNvPr descr="image.PN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50" y="1620025"/>
            <a:ext cx="5323100" cy="24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69975"/>
            <a:ext cx="85206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EERCASE</a:t>
            </a:r>
            <a:endParaRPr/>
          </a:p>
        </p:txBody>
      </p:sp>
      <p:pic>
        <p:nvPicPr>
          <p:cNvPr descr="total.PNG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50" y="956375"/>
            <a:ext cx="7096375" cy="41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>
            <a:endCxn id="75" idx="2"/>
          </p:cNvCxnSpPr>
          <p:nvPr/>
        </p:nvCxnSpPr>
        <p:spPr>
          <a:xfrm flipH="1" rot="10800000">
            <a:off x="7823674" y="2064175"/>
            <a:ext cx="501600" cy="51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raca.PNG"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174" y="1271300"/>
            <a:ext cx="1508200" cy="79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 rot="10800000">
            <a:off x="4955299" y="1785025"/>
            <a:ext cx="501600" cy="51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multivalorado.PNG"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725" y="1271300"/>
            <a:ext cx="1735877" cy="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737825" y="3977175"/>
            <a:ext cx="1387800" cy="10011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rdinalidade.PNG" id="79" name="Google Shape;79;p16"/>
          <p:cNvPicPr preferRelativeResize="0"/>
          <p:nvPr/>
        </p:nvPicPr>
        <p:blipFill rotWithShape="1">
          <a:blip r:embed="rId6">
            <a:alphaModFix/>
          </a:blip>
          <a:srcRect b="32890" l="0" r="3465" t="0"/>
          <a:stretch/>
        </p:blipFill>
        <p:spPr>
          <a:xfrm>
            <a:off x="5016750" y="4185400"/>
            <a:ext cx="1339725" cy="5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4292075" y="4070475"/>
            <a:ext cx="781500" cy="325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7">
            <a:alphaModFix/>
          </a:blip>
          <a:srcRect b="18613" l="35838" r="28318" t="70053"/>
          <a:stretch/>
        </p:blipFill>
        <p:spPr>
          <a:xfrm>
            <a:off x="90075" y="2729475"/>
            <a:ext cx="2887533" cy="5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1" idx="3"/>
          </p:cNvCxnSpPr>
          <p:nvPr/>
        </p:nvCxnSpPr>
        <p:spPr>
          <a:xfrm rot="10800000">
            <a:off x="2977608" y="2986125"/>
            <a:ext cx="638100" cy="641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69975"/>
            <a:ext cx="85206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- EERCASE</a:t>
            </a:r>
            <a:endParaRPr/>
          </a:p>
        </p:txBody>
      </p:sp>
      <p:pic>
        <p:nvPicPr>
          <p:cNvPr descr="c3.PNG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00" y="1071075"/>
            <a:ext cx="5976233" cy="37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367650" y="3300700"/>
            <a:ext cx="2029500" cy="10011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6378325" y="2884912"/>
            <a:ext cx="1254900" cy="626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50126" l="6751" r="77049" t="36260"/>
          <a:stretch/>
        </p:blipFill>
        <p:spPr>
          <a:xfrm>
            <a:off x="7633225" y="2604988"/>
            <a:ext cx="1481226" cy="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0"/>
            <a:ext cx="91440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Pessoa tem nome, sexo, CPF e data de nascimento.</a:t>
            </a:r>
            <a:endParaRPr sz="24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Pessoa também tem vários telefones e um endereço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(Rua, Cidade, CEP e Número).</a:t>
            </a:r>
            <a:endParaRPr sz="24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Pessoa pode ser um Membro ou um Funcionário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</a:t>
            </a:r>
            <a:r>
              <a:rPr lang="pt-BR" sz="2200"/>
              <a:t> 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0"/>
            <a:ext cx="91440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Uma </a:t>
            </a:r>
            <a:r>
              <a:rPr lang="pt-BR" sz="2400">
                <a:solidFill>
                  <a:schemeClr val="accent5"/>
                </a:solidFill>
              </a:rPr>
              <a:t>Pessoa </a:t>
            </a:r>
            <a:r>
              <a:rPr lang="pt-BR" sz="2400">
                <a:solidFill>
                  <a:srgbClr val="FFFFFF"/>
                </a:solidFill>
              </a:rPr>
              <a:t>tem</a:t>
            </a:r>
            <a:r>
              <a:rPr lang="pt-BR" sz="2400">
                <a:solidFill>
                  <a:schemeClr val="accent5"/>
                </a:solidFill>
              </a:rPr>
              <a:t> nome, sexo, CPF </a:t>
            </a:r>
            <a:r>
              <a:rPr lang="pt-BR" sz="2400">
                <a:solidFill>
                  <a:srgbClr val="FFFFFF"/>
                </a:solidFill>
              </a:rPr>
              <a:t>e </a:t>
            </a:r>
            <a:r>
              <a:rPr lang="pt-BR" sz="2400">
                <a:solidFill>
                  <a:schemeClr val="accent5"/>
                </a:solidFill>
              </a:rPr>
              <a:t>data de nascimento</a:t>
            </a:r>
            <a:r>
              <a:rPr lang="pt-BR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Uma Pessoa também tem </a:t>
            </a:r>
            <a:r>
              <a:rPr lang="pt-BR" sz="2400">
                <a:solidFill>
                  <a:schemeClr val="accent5"/>
                </a:solidFill>
              </a:rPr>
              <a:t>vários telefones</a:t>
            </a:r>
            <a:r>
              <a:rPr lang="pt-BR" sz="2400">
                <a:solidFill>
                  <a:srgbClr val="FFFFFF"/>
                </a:solidFill>
              </a:rPr>
              <a:t> e um </a:t>
            </a:r>
            <a:r>
              <a:rPr lang="pt-BR" sz="2400">
                <a:solidFill>
                  <a:schemeClr val="accent5"/>
                </a:solidFill>
              </a:rPr>
              <a:t>endereço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(</a:t>
            </a:r>
            <a:r>
              <a:rPr lang="pt-BR" sz="2400">
                <a:solidFill>
                  <a:schemeClr val="accent5"/>
                </a:solidFill>
              </a:rPr>
              <a:t>Rua, Cidade, CEP e Número</a:t>
            </a:r>
            <a:r>
              <a:rPr lang="pt-BR" sz="2400">
                <a:solidFill>
                  <a:srgbClr val="FFFFFF"/>
                </a:solidFill>
              </a:rPr>
              <a:t>).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Uma Pessoa pode ser um </a:t>
            </a:r>
            <a:r>
              <a:rPr lang="pt-BR" sz="2400">
                <a:solidFill>
                  <a:schemeClr val="accent5"/>
                </a:solidFill>
              </a:rPr>
              <a:t>Membro</a:t>
            </a:r>
            <a:r>
              <a:rPr lang="pt-BR" sz="2400">
                <a:solidFill>
                  <a:srgbClr val="FFFFFF"/>
                </a:solidFill>
              </a:rPr>
              <a:t> ou um </a:t>
            </a:r>
            <a:r>
              <a:rPr lang="pt-BR" sz="2400">
                <a:solidFill>
                  <a:schemeClr val="accent5"/>
                </a:solidFill>
              </a:rPr>
              <a:t>Funcionário</a:t>
            </a:r>
            <a:r>
              <a:rPr lang="pt-BR" sz="2400">
                <a:solidFill>
                  <a:srgbClr val="FFFFFF"/>
                </a:solidFill>
              </a:rPr>
              <a:t>. 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00" y="1694625"/>
            <a:ext cx="5503777" cy="33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 flipH="1" rot="10800000">
            <a:off x="4563600" y="3646000"/>
            <a:ext cx="16800" cy="7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0"/>
            <a:ext cx="9144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3F3F3"/>
                </a:solidFill>
              </a:rPr>
              <a:t>Um membro tem uma data de associação e um status. Um funcionário tem salário e data de admissão. Um funcionário tem outro funcionário como supervisor, e cada funcionário só pode possuir um supervisor.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