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7a26b00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7a26b0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7a26b00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7a26b00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7a26b00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7a26b00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7a26b00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7a26b00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7a26b00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7a26b00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7a26b00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7a26b00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80ba24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80ba24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80ba24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80ba24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133321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13332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133321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133321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2ba1110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2ba1110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2ba1110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2ba111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2ba1110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2ba1110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2ba1110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2ba1110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2ba1110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2ba1110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7a26b00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7a26b00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7a26b00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7a26b0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7a26b00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7a26b00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FFFFFF"/>
                </a:solidFill>
              </a:rPr>
              <a:t>Aula Prática</a:t>
            </a: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GDI CC - 2018.2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Projeto Lógico - (EER + Normalização)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66775" y="-24550"/>
            <a:ext cx="27792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Normalização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3532725" y="1480350"/>
            <a:ext cx="887700" cy="4830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1FN</a:t>
            </a:r>
            <a:endParaRPr b="1" sz="2400">
              <a:solidFill>
                <a:srgbClr val="FFFFFF"/>
              </a:solidFill>
            </a:endParaRPr>
          </a:p>
        </p:txBody>
      </p:sp>
      <p:cxnSp>
        <p:nvCxnSpPr>
          <p:cNvPr id="124" name="Google Shape;124;p22"/>
          <p:cNvCxnSpPr>
            <a:stCxn id="123" idx="1"/>
            <a:endCxn id="125" idx="3"/>
          </p:cNvCxnSpPr>
          <p:nvPr/>
        </p:nvCxnSpPr>
        <p:spPr>
          <a:xfrm>
            <a:off x="3976575" y="1963350"/>
            <a:ext cx="0" cy="311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2"/>
          <p:cNvSpPr/>
          <p:nvPr/>
        </p:nvSpPr>
        <p:spPr>
          <a:xfrm>
            <a:off x="3532726" y="723075"/>
            <a:ext cx="887700" cy="4830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FFFF"/>
                </a:solidFill>
              </a:rPr>
              <a:t>Tabela com atributos não atômicos</a:t>
            </a:r>
            <a:endParaRPr b="1" sz="800">
              <a:solidFill>
                <a:srgbClr val="FFFFFF"/>
              </a:solidFill>
            </a:endParaRPr>
          </a:p>
        </p:txBody>
      </p:sp>
      <p:cxnSp>
        <p:nvCxnSpPr>
          <p:cNvPr id="127" name="Google Shape;127;p22"/>
          <p:cNvCxnSpPr>
            <a:stCxn id="126" idx="1"/>
            <a:endCxn id="123" idx="3"/>
          </p:cNvCxnSpPr>
          <p:nvPr/>
        </p:nvCxnSpPr>
        <p:spPr>
          <a:xfrm>
            <a:off x="3976576" y="1206075"/>
            <a:ext cx="0" cy="274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2"/>
          <p:cNvCxnSpPr>
            <a:endCxn id="129" idx="1"/>
          </p:cNvCxnSpPr>
          <p:nvPr/>
        </p:nvCxnSpPr>
        <p:spPr>
          <a:xfrm>
            <a:off x="3968150" y="1169872"/>
            <a:ext cx="1011600" cy="56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9" name="Google Shape;129;p22"/>
          <p:cNvSpPr/>
          <p:nvPr/>
        </p:nvSpPr>
        <p:spPr>
          <a:xfrm>
            <a:off x="4979750" y="907672"/>
            <a:ext cx="1117200" cy="637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Eliminar atributos não atômicos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6724250" y="523650"/>
            <a:ext cx="1434000" cy="1468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Para evitar problemas com a 4NF: Remover para outras relações atributos multivalorados na aplicação da 1NF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131" name="Google Shape;131;p22"/>
          <p:cNvCxnSpPr>
            <a:stCxn id="129" idx="3"/>
            <a:endCxn id="130" idx="2"/>
          </p:cNvCxnSpPr>
          <p:nvPr/>
        </p:nvCxnSpPr>
        <p:spPr>
          <a:xfrm>
            <a:off x="6096950" y="1226272"/>
            <a:ext cx="627300" cy="31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2"/>
          <p:cNvSpPr/>
          <p:nvPr/>
        </p:nvSpPr>
        <p:spPr>
          <a:xfrm>
            <a:off x="3532725" y="2274413"/>
            <a:ext cx="887700" cy="3879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2</a:t>
            </a:r>
            <a:r>
              <a:rPr b="1" lang="pt-BR" sz="2400">
                <a:solidFill>
                  <a:srgbClr val="FFFFFF"/>
                </a:solidFill>
              </a:rPr>
              <a:t>FN</a:t>
            </a:r>
            <a:endParaRPr b="1" sz="2400">
              <a:solidFill>
                <a:srgbClr val="FFFFFF"/>
              </a:solidFill>
            </a:endParaRPr>
          </a:p>
        </p:txBody>
      </p:sp>
      <p:cxnSp>
        <p:nvCxnSpPr>
          <p:cNvPr id="132" name="Google Shape;132;p22"/>
          <p:cNvCxnSpPr>
            <a:stCxn id="125" idx="1"/>
            <a:endCxn id="133" idx="3"/>
          </p:cNvCxnSpPr>
          <p:nvPr/>
        </p:nvCxnSpPr>
        <p:spPr>
          <a:xfrm flipH="1">
            <a:off x="3973875" y="2662313"/>
            <a:ext cx="2700" cy="333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2"/>
          <p:cNvCxnSpPr>
            <a:stCxn id="123" idx="1"/>
            <a:endCxn id="135" idx="1"/>
          </p:cNvCxnSpPr>
          <p:nvPr/>
        </p:nvCxnSpPr>
        <p:spPr>
          <a:xfrm>
            <a:off x="3976575" y="1963350"/>
            <a:ext cx="1037100" cy="237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5" name="Google Shape;135;p22"/>
          <p:cNvSpPr/>
          <p:nvPr/>
        </p:nvSpPr>
        <p:spPr>
          <a:xfrm>
            <a:off x="5013801" y="1941145"/>
            <a:ext cx="1117200" cy="519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Remover dependências parciais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3530026" y="2995601"/>
            <a:ext cx="887700" cy="3933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3</a:t>
            </a:r>
            <a:r>
              <a:rPr b="1" lang="pt-BR" sz="2400">
                <a:solidFill>
                  <a:srgbClr val="FFFFFF"/>
                </a:solidFill>
              </a:rPr>
              <a:t>FN</a:t>
            </a:r>
            <a:endParaRPr b="1" sz="2400">
              <a:solidFill>
                <a:srgbClr val="FFFFFF"/>
              </a:solidFill>
            </a:endParaRPr>
          </a:p>
        </p:txBody>
      </p:sp>
      <p:cxnSp>
        <p:nvCxnSpPr>
          <p:cNvPr id="136" name="Google Shape;136;p22"/>
          <p:cNvCxnSpPr>
            <a:stCxn id="133" idx="1"/>
            <a:endCxn id="137" idx="3"/>
          </p:cNvCxnSpPr>
          <p:nvPr/>
        </p:nvCxnSpPr>
        <p:spPr>
          <a:xfrm>
            <a:off x="3973876" y="3388901"/>
            <a:ext cx="2700" cy="305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2"/>
          <p:cNvCxnSpPr>
            <a:stCxn id="125" idx="1"/>
            <a:endCxn id="139" idx="1"/>
          </p:cNvCxnSpPr>
          <p:nvPr/>
        </p:nvCxnSpPr>
        <p:spPr>
          <a:xfrm>
            <a:off x="3976575" y="2662313"/>
            <a:ext cx="1037100" cy="26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9" name="Google Shape;139;p22"/>
          <p:cNvSpPr/>
          <p:nvPr/>
        </p:nvSpPr>
        <p:spPr>
          <a:xfrm>
            <a:off x="5013801" y="2662320"/>
            <a:ext cx="1117200" cy="519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Remover dependências transitivas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3532726" y="3694588"/>
            <a:ext cx="887700" cy="3933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</a:rPr>
              <a:t>BCNF</a:t>
            </a:r>
            <a:endParaRPr b="1" sz="1800">
              <a:solidFill>
                <a:srgbClr val="FFFFFF"/>
              </a:solidFill>
            </a:endParaRPr>
          </a:p>
        </p:txBody>
      </p:sp>
      <p:cxnSp>
        <p:nvCxnSpPr>
          <p:cNvPr id="140" name="Google Shape;140;p22"/>
          <p:cNvCxnSpPr>
            <a:stCxn id="137" idx="1"/>
            <a:endCxn id="141" idx="3"/>
          </p:cNvCxnSpPr>
          <p:nvPr/>
        </p:nvCxnSpPr>
        <p:spPr>
          <a:xfrm>
            <a:off x="3976576" y="4087888"/>
            <a:ext cx="7500" cy="305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2"/>
          <p:cNvCxnSpPr>
            <a:stCxn id="133" idx="1"/>
            <a:endCxn id="143" idx="1"/>
          </p:cNvCxnSpPr>
          <p:nvPr/>
        </p:nvCxnSpPr>
        <p:spPr>
          <a:xfrm>
            <a:off x="3973876" y="3388901"/>
            <a:ext cx="1098900" cy="309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3" name="Google Shape;143;p22"/>
          <p:cNvSpPr/>
          <p:nvPr/>
        </p:nvSpPr>
        <p:spPr>
          <a:xfrm>
            <a:off x="5072901" y="3438895"/>
            <a:ext cx="1117200" cy="519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</a:rPr>
              <a:t>Eliminar DF cujo determinante não é chave candidata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3540226" y="4393588"/>
            <a:ext cx="887700" cy="3933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4</a:t>
            </a:r>
            <a:r>
              <a:rPr b="1" lang="pt-BR" sz="2400">
                <a:solidFill>
                  <a:srgbClr val="FFFFFF"/>
                </a:solidFill>
              </a:rPr>
              <a:t>NF</a:t>
            </a:r>
            <a:endParaRPr b="1" sz="2400">
              <a:solidFill>
                <a:srgbClr val="FFFFFF"/>
              </a:solidFill>
            </a:endParaRPr>
          </a:p>
        </p:txBody>
      </p:sp>
      <p:cxnSp>
        <p:nvCxnSpPr>
          <p:cNvPr id="144" name="Google Shape;144;p22"/>
          <p:cNvCxnSpPr>
            <a:stCxn id="137" idx="1"/>
            <a:endCxn id="145" idx="1"/>
          </p:cNvCxnSpPr>
          <p:nvPr/>
        </p:nvCxnSpPr>
        <p:spPr>
          <a:xfrm>
            <a:off x="3976576" y="4087888"/>
            <a:ext cx="1096200" cy="337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5" name="Google Shape;145;p22"/>
          <p:cNvSpPr/>
          <p:nvPr/>
        </p:nvSpPr>
        <p:spPr>
          <a:xfrm>
            <a:off x="5072901" y="4165420"/>
            <a:ext cx="1117200" cy="519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Remover dependência multivalorada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141125" y="6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Exemplos  … 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0" y="637225"/>
            <a:ext cx="8948700" cy="450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Atributo Composto (1FN)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Endereco (</a:t>
            </a:r>
            <a:r>
              <a:rPr b="1" lang="pt-BR" u="sng">
                <a:solidFill>
                  <a:schemeClr val="accent5"/>
                </a:solidFill>
              </a:rPr>
              <a:t>CEP</a:t>
            </a:r>
            <a:r>
              <a:rPr b="1" lang="pt-BR">
                <a:solidFill>
                  <a:schemeClr val="accent5"/>
                </a:solidFill>
              </a:rPr>
              <a:t>, Numero, Rua, Cidade)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Pessoa (</a:t>
            </a:r>
            <a:r>
              <a:rPr b="1" lang="pt-BR" u="sng">
                <a:solidFill>
                  <a:schemeClr val="accent5"/>
                </a:solidFill>
              </a:rPr>
              <a:t>CPF, </a:t>
            </a:r>
            <a:r>
              <a:rPr b="1" lang="pt-BR">
                <a:solidFill>
                  <a:schemeClr val="accent5"/>
                </a:solidFill>
              </a:rPr>
              <a:t>Nome,Data_nasc, sexo, Cep)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Cep referencia Endereco (CEP)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descr="pratica.png"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1978" r="1969" t="0"/>
          <a:stretch/>
        </p:blipFill>
        <p:spPr>
          <a:xfrm>
            <a:off x="2262675" y="1498525"/>
            <a:ext cx="4618650" cy="16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141125" y="6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Exemplos  … 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0" y="637225"/>
            <a:ext cx="4802400" cy="450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Herança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Membro (</a:t>
            </a:r>
            <a:r>
              <a:rPr b="1" lang="pt-BR" u="sng">
                <a:solidFill>
                  <a:schemeClr val="accent5"/>
                </a:solidFill>
              </a:rPr>
              <a:t>CPF_p</a:t>
            </a:r>
            <a:r>
              <a:rPr b="1" lang="pt-BR">
                <a:solidFill>
                  <a:schemeClr val="accent5"/>
                </a:solidFill>
              </a:rPr>
              <a:t>, Data_Associacao)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	CPF_p referencia Pessoa (CPF)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Funcionario (</a:t>
            </a:r>
            <a:r>
              <a:rPr b="1" lang="pt-BR" u="sng">
                <a:solidFill>
                  <a:schemeClr val="accent5"/>
                </a:solidFill>
              </a:rPr>
              <a:t>CPF_p</a:t>
            </a:r>
            <a:r>
              <a:rPr b="1" lang="pt-BR">
                <a:solidFill>
                  <a:schemeClr val="accent5"/>
                </a:solidFill>
              </a:rPr>
              <a:t>, Salario, Data_adm</a:t>
            </a:r>
            <a:r>
              <a:rPr b="1" lang="pt-BR">
                <a:solidFill>
                  <a:schemeClr val="accent5"/>
                </a:solidFill>
              </a:rPr>
              <a:t>)</a:t>
            </a:r>
            <a:endParaRPr b="1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CPF_p referencia Pessoa (CPF)</a:t>
            </a:r>
            <a:endParaRPr b="1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descr="pratica.png"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375" y="1201950"/>
            <a:ext cx="4600624" cy="27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9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025" y="601211"/>
            <a:ext cx="7377124" cy="454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7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Esquema Normalizado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Curso (</a:t>
            </a:r>
            <a:r>
              <a:rPr b="1" lang="pt-BR" u="sng">
                <a:solidFill>
                  <a:schemeClr val="accent5"/>
                </a:solidFill>
              </a:rPr>
              <a:t>codigo-curso</a:t>
            </a:r>
            <a:r>
              <a:rPr b="1" lang="pt-BR">
                <a:solidFill>
                  <a:schemeClr val="accent5"/>
                </a:solidFill>
              </a:rPr>
              <a:t>, nome)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Projeto (</a:t>
            </a:r>
            <a:r>
              <a:rPr b="1" lang="pt-BR" u="sng">
                <a:solidFill>
                  <a:schemeClr val="accent5"/>
                </a:solidFill>
              </a:rPr>
              <a:t>codigo-projeto</a:t>
            </a:r>
            <a:r>
              <a:rPr b="1" lang="pt-BR">
                <a:solidFill>
                  <a:schemeClr val="accent5"/>
                </a:solidFill>
              </a:rPr>
              <a:t>, titulo, conceito, hp)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Pessoa (</a:t>
            </a:r>
            <a:r>
              <a:rPr b="1" lang="pt-BR" u="sng">
                <a:solidFill>
                  <a:schemeClr val="accent5"/>
                </a:solidFill>
              </a:rPr>
              <a:t>matricula-pessoa</a:t>
            </a:r>
            <a:r>
              <a:rPr b="1" lang="pt-BR">
                <a:solidFill>
                  <a:schemeClr val="accent5"/>
                </a:solidFill>
              </a:rPr>
              <a:t>, nome, sexo)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Professor (</a:t>
            </a:r>
            <a:r>
              <a:rPr b="1" lang="pt-BR" u="sng">
                <a:solidFill>
                  <a:schemeClr val="accent5"/>
                </a:solidFill>
              </a:rPr>
              <a:t>matricula-professor</a:t>
            </a:r>
            <a:r>
              <a:rPr b="1" lang="pt-BR">
                <a:solidFill>
                  <a:schemeClr val="accent5"/>
                </a:solidFill>
              </a:rPr>
              <a:t>, data-admissao, matricula-lider)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	matricula-professor referencia Pessoa (matricula-pessoa)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	matricula-lider referencia Professor (matricula-professor)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78725"/>
            <a:ext cx="8520600" cy="50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Disciplina (</a:t>
            </a:r>
            <a:r>
              <a:rPr b="1" lang="pt-BR" u="sng">
                <a:solidFill>
                  <a:schemeClr val="accent5"/>
                </a:solidFill>
              </a:rPr>
              <a:t>codigo-disciplina</a:t>
            </a:r>
            <a:r>
              <a:rPr b="1" lang="pt-BR">
                <a:solidFill>
                  <a:schemeClr val="accent5"/>
                </a:solidFill>
              </a:rPr>
              <a:t>, conteudo-programatico, ementa, matricula-professor)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	matricula-professor referencia Professor (matricula-professor)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Turma (</a:t>
            </a:r>
            <a:r>
              <a:rPr b="1" lang="pt-BR" u="sng">
                <a:solidFill>
                  <a:schemeClr val="accent5"/>
                </a:solidFill>
              </a:rPr>
              <a:t>codigo-disciplina</a:t>
            </a:r>
            <a:r>
              <a:rPr b="1" lang="pt-BR">
                <a:solidFill>
                  <a:schemeClr val="accent5"/>
                </a:solidFill>
              </a:rPr>
              <a:t>, </a:t>
            </a:r>
            <a:r>
              <a:rPr b="1" lang="pt-BR" u="sng">
                <a:solidFill>
                  <a:schemeClr val="accent5"/>
                </a:solidFill>
              </a:rPr>
              <a:t>codigo-curso</a:t>
            </a:r>
            <a:r>
              <a:rPr b="1" lang="pt-BR">
                <a:solidFill>
                  <a:schemeClr val="accent5"/>
                </a:solidFill>
              </a:rPr>
              <a:t>, </a:t>
            </a:r>
            <a:r>
              <a:rPr b="1" lang="pt-BR" u="sng">
                <a:solidFill>
                  <a:schemeClr val="accent5"/>
                </a:solidFill>
              </a:rPr>
              <a:t>ano-semestre</a:t>
            </a:r>
            <a:r>
              <a:rPr b="1" lang="pt-BR">
                <a:solidFill>
                  <a:schemeClr val="accent5"/>
                </a:solidFill>
              </a:rPr>
              <a:t>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	codigo-disciplina referencia Disciplina (codigo-disciplina)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	codigo-curso referencia Curso (codigo-curso)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Ministra (</a:t>
            </a:r>
            <a:r>
              <a:rPr b="1" lang="pt-BR" u="sng">
                <a:solidFill>
                  <a:schemeClr val="accent5"/>
                </a:solidFill>
              </a:rPr>
              <a:t>disciplina</a:t>
            </a:r>
            <a:r>
              <a:rPr b="1" lang="pt-BR">
                <a:solidFill>
                  <a:schemeClr val="accent5"/>
                </a:solidFill>
              </a:rPr>
              <a:t>, </a:t>
            </a:r>
            <a:r>
              <a:rPr b="1" lang="pt-BR" u="sng">
                <a:solidFill>
                  <a:schemeClr val="accent5"/>
                </a:solidFill>
              </a:rPr>
              <a:t>curso</a:t>
            </a:r>
            <a:r>
              <a:rPr b="1" lang="pt-BR">
                <a:solidFill>
                  <a:schemeClr val="accent5"/>
                </a:solidFill>
              </a:rPr>
              <a:t>, </a:t>
            </a:r>
            <a:r>
              <a:rPr b="1" lang="pt-BR" u="sng">
                <a:solidFill>
                  <a:schemeClr val="accent5"/>
                </a:solidFill>
              </a:rPr>
              <a:t>ano-semestre</a:t>
            </a:r>
            <a:r>
              <a:rPr b="1" lang="pt-BR">
                <a:solidFill>
                  <a:schemeClr val="accent5"/>
                </a:solidFill>
              </a:rPr>
              <a:t>, </a:t>
            </a:r>
            <a:r>
              <a:rPr b="1" lang="pt-BR" u="sng">
                <a:solidFill>
                  <a:schemeClr val="accent5"/>
                </a:solidFill>
              </a:rPr>
              <a:t>professor</a:t>
            </a:r>
            <a:r>
              <a:rPr b="1" lang="pt-BR">
                <a:solidFill>
                  <a:schemeClr val="accent5"/>
                </a:solidFill>
              </a:rPr>
              <a:t>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	disciplina, curso, ano-semestre referencia Turma (codigo-disciplina,codigo-curso,ano-semestre)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	professor referencia Professor (matricula-professor)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78725"/>
            <a:ext cx="8701500" cy="50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Aluno (</a:t>
            </a:r>
            <a:r>
              <a:rPr b="1" lang="pt-BR" u="sng">
                <a:solidFill>
                  <a:schemeClr val="accent5"/>
                </a:solidFill>
              </a:rPr>
              <a:t>matricula-aluno</a:t>
            </a:r>
            <a:r>
              <a:rPr b="1" lang="pt-BR">
                <a:solidFill>
                  <a:schemeClr val="accent5"/>
                </a:solidFill>
              </a:rPr>
              <a:t>, nota-vestibular, cod-curso)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	matricula-aluno referencia Pessoa (matricula-pessoa)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	cod-curso referencia Curso (codigo-curso)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Aluno-Turma (</a:t>
            </a:r>
            <a:r>
              <a:rPr b="1" lang="pt-BR" u="sng">
                <a:solidFill>
                  <a:schemeClr val="accent5"/>
                </a:solidFill>
              </a:rPr>
              <a:t>disciplina</a:t>
            </a:r>
            <a:r>
              <a:rPr b="1" lang="pt-BR">
                <a:solidFill>
                  <a:schemeClr val="accent5"/>
                </a:solidFill>
              </a:rPr>
              <a:t>,</a:t>
            </a:r>
            <a:r>
              <a:rPr b="1" lang="pt-BR" u="sng">
                <a:solidFill>
                  <a:schemeClr val="accent5"/>
                </a:solidFill>
              </a:rPr>
              <a:t>curso</a:t>
            </a:r>
            <a:r>
              <a:rPr b="1" lang="pt-BR">
                <a:solidFill>
                  <a:schemeClr val="accent5"/>
                </a:solidFill>
              </a:rPr>
              <a:t>, </a:t>
            </a:r>
            <a:r>
              <a:rPr b="1" lang="pt-BR" u="sng">
                <a:solidFill>
                  <a:schemeClr val="accent5"/>
                </a:solidFill>
              </a:rPr>
              <a:t>ano-semestre</a:t>
            </a:r>
            <a:r>
              <a:rPr b="1" lang="pt-BR">
                <a:solidFill>
                  <a:schemeClr val="accent5"/>
                </a:solidFill>
              </a:rPr>
              <a:t>, </a:t>
            </a:r>
            <a:r>
              <a:rPr b="1" lang="pt-BR" u="sng">
                <a:solidFill>
                  <a:schemeClr val="accent5"/>
                </a:solidFill>
              </a:rPr>
              <a:t>aluno</a:t>
            </a:r>
            <a:r>
              <a:rPr b="1" lang="pt-BR">
                <a:solidFill>
                  <a:schemeClr val="accent5"/>
                </a:solidFill>
              </a:rPr>
              <a:t>, projeto*)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	disciplina, curso, ano-semestre referencia Turma (codigo-disciplina, codigo-curos, ano-semestre)</a:t>
            </a:r>
            <a:endParaRPr b="1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aluno referencia Aluno (matricula-aluno)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	projeto referencia Projeto (codigo-projeto)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78725"/>
            <a:ext cx="8520600" cy="50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Prova (</a:t>
            </a:r>
            <a:r>
              <a:rPr b="1" lang="pt-BR" u="sng">
                <a:solidFill>
                  <a:schemeClr val="accent5"/>
                </a:solidFill>
              </a:rPr>
              <a:t>disciplina</a:t>
            </a:r>
            <a:r>
              <a:rPr b="1" lang="pt-BR">
                <a:solidFill>
                  <a:schemeClr val="accent5"/>
                </a:solidFill>
              </a:rPr>
              <a:t>, </a:t>
            </a:r>
            <a:r>
              <a:rPr b="1" lang="pt-BR" u="sng">
                <a:solidFill>
                  <a:schemeClr val="accent5"/>
                </a:solidFill>
              </a:rPr>
              <a:t>curso</a:t>
            </a:r>
            <a:r>
              <a:rPr b="1" lang="pt-BR">
                <a:solidFill>
                  <a:schemeClr val="accent5"/>
                </a:solidFill>
              </a:rPr>
              <a:t>, </a:t>
            </a:r>
            <a:r>
              <a:rPr b="1" lang="pt-BR" u="sng">
                <a:solidFill>
                  <a:schemeClr val="accent5"/>
                </a:solidFill>
              </a:rPr>
              <a:t>semestre</a:t>
            </a:r>
            <a:r>
              <a:rPr b="1" lang="pt-BR">
                <a:solidFill>
                  <a:schemeClr val="accent5"/>
                </a:solidFill>
              </a:rPr>
              <a:t>,</a:t>
            </a:r>
            <a:r>
              <a:rPr b="1" lang="pt-BR" u="sng">
                <a:solidFill>
                  <a:schemeClr val="accent5"/>
                </a:solidFill>
              </a:rPr>
              <a:t>aluno</a:t>
            </a:r>
            <a:r>
              <a:rPr b="1" lang="pt-BR">
                <a:solidFill>
                  <a:schemeClr val="accent5"/>
                </a:solidFill>
              </a:rPr>
              <a:t>, descricao, nota)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	cod-disciplina, codigo-curso, ano-semestre, matricula-aluno      referencia Aluno-Turma (disciplina,curso, semestre, aluno)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Monitoria (</a:t>
            </a:r>
            <a:r>
              <a:rPr b="1" lang="pt-BR" u="sng">
                <a:solidFill>
                  <a:schemeClr val="accent5"/>
                </a:solidFill>
              </a:rPr>
              <a:t>disciplina</a:t>
            </a:r>
            <a:r>
              <a:rPr b="1" lang="pt-BR">
                <a:solidFill>
                  <a:schemeClr val="accent5"/>
                </a:solidFill>
              </a:rPr>
              <a:t>, </a:t>
            </a:r>
            <a:r>
              <a:rPr b="1" lang="pt-BR" u="sng">
                <a:solidFill>
                  <a:schemeClr val="accent5"/>
                </a:solidFill>
              </a:rPr>
              <a:t>curso</a:t>
            </a:r>
            <a:r>
              <a:rPr b="1" lang="pt-BR">
                <a:solidFill>
                  <a:schemeClr val="accent5"/>
                </a:solidFill>
              </a:rPr>
              <a:t>, </a:t>
            </a:r>
            <a:r>
              <a:rPr b="1" lang="pt-BR" u="sng">
                <a:solidFill>
                  <a:schemeClr val="accent5"/>
                </a:solidFill>
              </a:rPr>
              <a:t>ano-semestre</a:t>
            </a:r>
            <a:r>
              <a:rPr b="1" lang="pt-BR">
                <a:solidFill>
                  <a:schemeClr val="accent5"/>
                </a:solidFill>
              </a:rPr>
              <a:t>,</a:t>
            </a:r>
            <a:r>
              <a:rPr b="1" lang="pt-BR" u="sng">
                <a:solidFill>
                  <a:schemeClr val="accent5"/>
                </a:solidFill>
              </a:rPr>
              <a:t>aluno</a:t>
            </a:r>
            <a:r>
              <a:rPr b="1" lang="pt-BR">
                <a:solidFill>
                  <a:schemeClr val="accent5"/>
                </a:solidFill>
              </a:rPr>
              <a:t>, </a:t>
            </a:r>
            <a:r>
              <a:rPr b="1" lang="pt-BR" u="sng">
                <a:solidFill>
                  <a:schemeClr val="accent5"/>
                </a:solidFill>
              </a:rPr>
              <a:t>matricula-professor</a:t>
            </a:r>
            <a:r>
              <a:rPr b="1" lang="pt-BR">
                <a:solidFill>
                  <a:schemeClr val="accent5"/>
                </a:solidFill>
              </a:rPr>
              <a:t>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	cod-disciplina, codigo-curso, ano-semestre referencia Turma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	aluno referencia Aluno (matricula-aluno)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	professor referencia Professor (matricula-professor)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8" y="2866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Próximas Entregas: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accent5"/>
                </a:solidFill>
              </a:rPr>
              <a:t>Minimundo + EER</a:t>
            </a:r>
            <a:endParaRPr b="1" sz="4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accent6"/>
                </a:solidFill>
              </a:rPr>
              <a:t>Hoje</a:t>
            </a:r>
            <a:endParaRPr b="1" sz="36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ctrTitle"/>
          </p:nvPr>
        </p:nvSpPr>
        <p:spPr>
          <a:xfrm>
            <a:off x="311700" y="599250"/>
            <a:ext cx="8520600" cy="32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Fim!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Próxima Aula: SQL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Roteiro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51225"/>
            <a:ext cx="85206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❏"/>
            </a:pPr>
            <a:r>
              <a:rPr lang="pt-BR" sz="2400">
                <a:solidFill>
                  <a:srgbClr val="FFFFFF"/>
                </a:solidFill>
              </a:rPr>
              <a:t>Mapeamento E/R - Relacional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❏"/>
            </a:pPr>
            <a:r>
              <a:rPr lang="pt-BR" sz="2400">
                <a:solidFill>
                  <a:srgbClr val="FFFFFF"/>
                </a:solidFill>
              </a:rPr>
              <a:t>Normalização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❏"/>
            </a:pPr>
            <a:r>
              <a:rPr lang="pt-BR" sz="2400">
                <a:solidFill>
                  <a:srgbClr val="FFFFFF"/>
                </a:solidFill>
              </a:rPr>
              <a:t>Prática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92875"/>
            <a:ext cx="8762400" cy="9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Regras de Transformação para Modelo Relacional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68050"/>
            <a:ext cx="85206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Passo 1:</a:t>
            </a:r>
            <a:r>
              <a:rPr lang="pt-BR">
                <a:solidFill>
                  <a:srgbClr val="FFFFFF"/>
                </a:solidFill>
              </a:rPr>
              <a:t>  Para cada </a:t>
            </a:r>
            <a:r>
              <a:rPr b="1" lang="pt-BR">
                <a:solidFill>
                  <a:schemeClr val="accent5"/>
                </a:solidFill>
              </a:rPr>
              <a:t>entidade regular</a:t>
            </a:r>
            <a:r>
              <a:rPr lang="pt-BR">
                <a:solidFill>
                  <a:srgbClr val="FFFFFF"/>
                </a:solidFill>
              </a:rPr>
              <a:t> E no esquema E-R, criar uma relação R que inclui todos os atributos de E, exceto multivalorados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11826" l="3189" r="9428" t="4477"/>
          <a:stretch/>
        </p:blipFill>
        <p:spPr>
          <a:xfrm>
            <a:off x="384900" y="2367625"/>
            <a:ext cx="3429000" cy="10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863575" y="2536788"/>
            <a:ext cx="4093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5"/>
                </a:solidFill>
              </a:rPr>
              <a:t>Pessoa (</a:t>
            </a:r>
            <a:r>
              <a:rPr b="1" lang="pt-BR" sz="2000" u="sng">
                <a:solidFill>
                  <a:schemeClr val="accent5"/>
                </a:solidFill>
              </a:rPr>
              <a:t>matricula</a:t>
            </a:r>
            <a:r>
              <a:rPr b="1" lang="pt-BR" sz="2000">
                <a:solidFill>
                  <a:schemeClr val="accent5"/>
                </a:solidFill>
              </a:rPr>
              <a:t>, nome, sexo)</a:t>
            </a:r>
            <a:endParaRPr b="1"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92875"/>
            <a:ext cx="8762400" cy="9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Regras de Transformação para Modelo Relacional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711450"/>
            <a:ext cx="8520600" cy="21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Passo 2: </a:t>
            </a:r>
            <a:r>
              <a:rPr lang="pt-BR">
                <a:solidFill>
                  <a:srgbClr val="FFFFFF"/>
                </a:solidFill>
              </a:rPr>
              <a:t>Para cada </a:t>
            </a:r>
            <a:r>
              <a:rPr b="1" lang="pt-BR">
                <a:solidFill>
                  <a:schemeClr val="accent5"/>
                </a:solidFill>
              </a:rPr>
              <a:t>entidade fraca</a:t>
            </a:r>
            <a:r>
              <a:rPr lang="pt-BR">
                <a:solidFill>
                  <a:srgbClr val="FFFFFF"/>
                </a:solidFill>
              </a:rPr>
              <a:t> W no esquema E-R que tenha como entidade proprietária E: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pt-BR" sz="1600">
                <a:solidFill>
                  <a:schemeClr val="accent5"/>
                </a:solidFill>
              </a:rPr>
              <a:t>Criar uma relação R e incluir todos os atributos da entidade fraca; </a:t>
            </a:r>
            <a:endParaRPr sz="1600">
              <a:solidFill>
                <a:schemeClr val="accent5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pt-BR" sz="1600">
                <a:solidFill>
                  <a:schemeClr val="accent5"/>
                </a:solidFill>
              </a:rPr>
              <a:t>A chave primária de R será a combinação da chave parcial(atributo discriminador) da entidade fraca(W)  + a(s) chave primária(s) da entidade proprietária (E). </a:t>
            </a:r>
            <a:r>
              <a:rPr lang="pt-BR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070475" y="2797925"/>
            <a:ext cx="50736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5"/>
                </a:solidFill>
              </a:rPr>
              <a:t>Dependente</a:t>
            </a:r>
            <a:r>
              <a:rPr b="1" lang="pt-BR" sz="2000">
                <a:solidFill>
                  <a:schemeClr val="accent5"/>
                </a:solidFill>
              </a:rPr>
              <a:t> (</a:t>
            </a:r>
            <a:r>
              <a:rPr b="1" lang="pt-BR" sz="2000" u="sng">
                <a:solidFill>
                  <a:schemeClr val="accent5"/>
                </a:solidFill>
              </a:rPr>
              <a:t>cpf_func</a:t>
            </a:r>
            <a:r>
              <a:rPr b="1" lang="pt-BR" sz="2000">
                <a:solidFill>
                  <a:schemeClr val="accent5"/>
                </a:solidFill>
              </a:rPr>
              <a:t>, </a:t>
            </a:r>
            <a:r>
              <a:rPr b="1" lang="pt-BR" sz="2000" u="sng">
                <a:solidFill>
                  <a:schemeClr val="accent5"/>
                </a:solidFill>
              </a:rPr>
              <a:t>nome</a:t>
            </a:r>
            <a:r>
              <a:rPr b="1" lang="pt-BR" sz="2000">
                <a:solidFill>
                  <a:schemeClr val="accent5"/>
                </a:solidFill>
              </a:rPr>
              <a:t>, sexo)</a:t>
            </a:r>
            <a:endParaRPr b="1" sz="2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5"/>
                </a:solidFill>
              </a:rPr>
              <a:t>	cpf_func ref</a:t>
            </a:r>
            <a:r>
              <a:rPr b="1" lang="pt-BR" sz="2000">
                <a:solidFill>
                  <a:schemeClr val="accent5"/>
                </a:solidFill>
              </a:rPr>
              <a:t>erencia Funcionario(cpf)</a:t>
            </a:r>
            <a:endParaRPr b="1"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outro.png" id="77" name="Google Shape;77;p16"/>
          <p:cNvPicPr preferRelativeResize="0"/>
          <p:nvPr/>
        </p:nvPicPr>
        <p:blipFill rotWithShape="1">
          <a:blip r:embed="rId3">
            <a:alphaModFix/>
          </a:blip>
          <a:srcRect b="2162" l="0" r="0" t="0"/>
          <a:stretch/>
        </p:blipFill>
        <p:spPr>
          <a:xfrm>
            <a:off x="311700" y="2504150"/>
            <a:ext cx="2819100" cy="26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92875"/>
            <a:ext cx="8762400" cy="9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Regras de Transformação para Modelo Relacional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711450"/>
            <a:ext cx="85206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Passo 3: </a:t>
            </a:r>
            <a:r>
              <a:rPr lang="pt-BR">
                <a:solidFill>
                  <a:srgbClr val="FFFFFF"/>
                </a:solidFill>
              </a:rPr>
              <a:t>Para cada relacionamento de </a:t>
            </a:r>
            <a:r>
              <a:rPr b="1" lang="pt-BR">
                <a:solidFill>
                  <a:schemeClr val="accent5"/>
                </a:solidFill>
              </a:rPr>
              <a:t>1:1</a:t>
            </a:r>
            <a:r>
              <a:rPr lang="pt-BR">
                <a:solidFill>
                  <a:srgbClr val="FFFFFF"/>
                </a:solidFill>
              </a:rPr>
              <a:t> no esquema ER: 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pt-BR" sz="1600">
                <a:solidFill>
                  <a:schemeClr val="accent5"/>
                </a:solidFill>
              </a:rPr>
              <a:t>Escolher </a:t>
            </a:r>
            <a:r>
              <a:rPr b="1" lang="pt-BR" sz="1600">
                <a:solidFill>
                  <a:schemeClr val="accent5"/>
                </a:solidFill>
              </a:rPr>
              <a:t>uma</a:t>
            </a:r>
            <a:r>
              <a:rPr lang="pt-BR" sz="1600">
                <a:solidFill>
                  <a:schemeClr val="accent5"/>
                </a:solidFill>
              </a:rPr>
              <a:t> das 2 entidades e </a:t>
            </a:r>
            <a:r>
              <a:rPr b="1" lang="pt-BR" sz="1600">
                <a:solidFill>
                  <a:schemeClr val="accent5"/>
                </a:solidFill>
              </a:rPr>
              <a:t>adicionar</a:t>
            </a:r>
            <a:r>
              <a:rPr lang="pt-BR" sz="1600">
                <a:solidFill>
                  <a:schemeClr val="accent5"/>
                </a:solidFill>
              </a:rPr>
              <a:t> a chave primária da outra como chave estrangeira na escolhida;</a:t>
            </a:r>
            <a:endParaRPr sz="1600">
              <a:solidFill>
                <a:schemeClr val="accent5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pt-BR" sz="1600">
                <a:solidFill>
                  <a:schemeClr val="accent5"/>
                </a:solidFill>
              </a:rPr>
              <a:t>Incluir, se tiver, todos os atributos do relacionamento na relação escolhida.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533975" y="2797925"/>
            <a:ext cx="53883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5"/>
                </a:solidFill>
              </a:rPr>
              <a:t>Departamento</a:t>
            </a:r>
            <a:r>
              <a:rPr b="1" lang="pt-BR" sz="2000">
                <a:solidFill>
                  <a:schemeClr val="accent5"/>
                </a:solidFill>
              </a:rPr>
              <a:t>(</a:t>
            </a:r>
            <a:r>
              <a:rPr b="1" lang="pt-BR" sz="2000" u="sng">
                <a:solidFill>
                  <a:schemeClr val="accent5"/>
                </a:solidFill>
              </a:rPr>
              <a:t>codigo</a:t>
            </a:r>
            <a:r>
              <a:rPr b="1" lang="pt-BR" sz="2000">
                <a:solidFill>
                  <a:schemeClr val="accent5"/>
                </a:solidFill>
              </a:rPr>
              <a:t>,</a:t>
            </a:r>
            <a:r>
              <a:rPr b="1" lang="pt-BR" sz="2000">
                <a:solidFill>
                  <a:schemeClr val="accent5"/>
                </a:solidFill>
              </a:rPr>
              <a:t>gerente*,</a:t>
            </a:r>
            <a:r>
              <a:rPr b="1" lang="pt-BR" sz="2000">
                <a:solidFill>
                  <a:schemeClr val="accent5"/>
                </a:solidFill>
              </a:rPr>
              <a:t>nome);</a:t>
            </a:r>
            <a:endParaRPr b="1" sz="2000">
              <a:solidFill>
                <a:schemeClr val="accent5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5"/>
                </a:solidFill>
              </a:rPr>
              <a:t>gerente referencia Funcionario (cpf)</a:t>
            </a:r>
            <a:endParaRPr b="1" sz="2000">
              <a:solidFill>
                <a:schemeClr val="accent5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5"/>
                </a:solidFill>
              </a:rPr>
              <a:t>* : chave estrangeira</a:t>
            </a:r>
            <a:endParaRPr b="1"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outro.png" id="85" name="Google Shape;85;p17"/>
          <p:cNvPicPr preferRelativeResize="0"/>
          <p:nvPr/>
        </p:nvPicPr>
        <p:blipFill rotWithShape="1">
          <a:blip r:embed="rId3">
            <a:alphaModFix/>
          </a:blip>
          <a:srcRect b="0" l="3274" r="2908" t="0"/>
          <a:stretch/>
        </p:blipFill>
        <p:spPr>
          <a:xfrm>
            <a:off x="233275" y="2181225"/>
            <a:ext cx="29041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92875"/>
            <a:ext cx="8762400" cy="9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Regras de Transformação para Modelo Relacional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711450"/>
            <a:ext cx="85206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Passo 4: </a:t>
            </a:r>
            <a:r>
              <a:rPr lang="pt-BR">
                <a:solidFill>
                  <a:srgbClr val="FFFFFF"/>
                </a:solidFill>
              </a:rPr>
              <a:t>Para cada relacionamento regular (não fraco) </a:t>
            </a:r>
            <a:r>
              <a:rPr b="1" lang="pt-BR">
                <a:solidFill>
                  <a:schemeClr val="accent5"/>
                </a:solidFill>
              </a:rPr>
              <a:t>1:N</a:t>
            </a:r>
            <a:endParaRPr b="1">
              <a:solidFill>
                <a:schemeClr val="accent5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pt-BR" sz="1600">
                <a:solidFill>
                  <a:schemeClr val="accent5"/>
                </a:solidFill>
              </a:rPr>
              <a:t>Incluir como chave estrangeira do lado N, a chave primária da relação que representa o lado 1;</a:t>
            </a:r>
            <a:endParaRPr sz="1600">
              <a:solidFill>
                <a:schemeClr val="accent5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pt-BR" sz="1600">
                <a:solidFill>
                  <a:schemeClr val="accent5"/>
                </a:solidFill>
              </a:rPr>
              <a:t>Incluir, se tiver, todos os atributos do relacionamento no lado N.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533975" y="2437625"/>
            <a:ext cx="5610000" cy="26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5"/>
                </a:solidFill>
              </a:rPr>
              <a:t>Produto</a:t>
            </a:r>
            <a:r>
              <a:rPr b="1" lang="pt-BR" sz="2000">
                <a:solidFill>
                  <a:schemeClr val="accent5"/>
                </a:solidFill>
              </a:rPr>
              <a:t>(</a:t>
            </a:r>
            <a:r>
              <a:rPr b="1" lang="pt-BR" sz="2000" u="sng">
                <a:solidFill>
                  <a:schemeClr val="accent5"/>
                </a:solidFill>
              </a:rPr>
              <a:t>codigo</a:t>
            </a:r>
            <a:r>
              <a:rPr b="1" lang="pt-BR" sz="2000">
                <a:solidFill>
                  <a:schemeClr val="accent5"/>
                </a:solidFill>
              </a:rPr>
              <a:t>,fornecedor*,nome,data_validade);</a:t>
            </a:r>
            <a:endParaRPr b="1" sz="2000">
              <a:solidFill>
                <a:schemeClr val="accent5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5"/>
                </a:solidFill>
              </a:rPr>
              <a:t>fornecedor referencia Fornecedor (cnpj)</a:t>
            </a:r>
            <a:endParaRPr b="1" sz="2000">
              <a:solidFill>
                <a:schemeClr val="accent5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5"/>
                </a:solidFill>
              </a:rPr>
              <a:t>* : chave estrangeira</a:t>
            </a:r>
            <a:endParaRPr b="1"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outro.png" id="93" name="Google Shape;93;p18"/>
          <p:cNvPicPr preferRelativeResize="0"/>
          <p:nvPr/>
        </p:nvPicPr>
        <p:blipFill rotWithShape="1">
          <a:blip r:embed="rId3">
            <a:alphaModFix/>
          </a:blip>
          <a:srcRect b="0" l="2560" r="2237" t="0"/>
          <a:stretch/>
        </p:blipFill>
        <p:spPr>
          <a:xfrm>
            <a:off x="0" y="2231081"/>
            <a:ext cx="3405675" cy="2912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92875"/>
            <a:ext cx="8762400" cy="9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Regras de Transformação para Modelo Relacional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711450"/>
            <a:ext cx="85206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Passo 5: </a:t>
            </a:r>
            <a:r>
              <a:rPr lang="pt-BR">
                <a:solidFill>
                  <a:srgbClr val="FFFFFF"/>
                </a:solidFill>
              </a:rPr>
              <a:t>Para cada relacionamento </a:t>
            </a:r>
            <a:r>
              <a:rPr b="1" lang="pt-BR">
                <a:solidFill>
                  <a:schemeClr val="accent5"/>
                </a:solidFill>
              </a:rPr>
              <a:t>M</a:t>
            </a:r>
            <a:r>
              <a:rPr b="1" lang="pt-BR">
                <a:solidFill>
                  <a:schemeClr val="accent5"/>
                </a:solidFill>
              </a:rPr>
              <a:t>:N</a:t>
            </a:r>
            <a:endParaRPr b="1">
              <a:solidFill>
                <a:schemeClr val="accent5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pt-BR" sz="1600">
                <a:solidFill>
                  <a:schemeClr val="accent5"/>
                </a:solidFill>
              </a:rPr>
              <a:t>Criar uma nova relação que contém como chave primária as chaves primárias das relações envolvidas no relacionamento;</a:t>
            </a:r>
            <a:endParaRPr sz="1600">
              <a:solidFill>
                <a:schemeClr val="accent5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pt-BR" sz="1600">
                <a:solidFill>
                  <a:schemeClr val="accent5"/>
                </a:solidFill>
              </a:rPr>
              <a:t>Incluir, se tiver, todos os atributos do relacionamento na nova relação.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533975" y="2437625"/>
            <a:ext cx="5610000" cy="26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5"/>
                </a:solidFill>
              </a:rPr>
              <a:t>Agenda</a:t>
            </a:r>
            <a:r>
              <a:rPr b="1" lang="pt-BR" sz="2000">
                <a:solidFill>
                  <a:schemeClr val="accent5"/>
                </a:solidFill>
              </a:rPr>
              <a:t>(</a:t>
            </a:r>
            <a:r>
              <a:rPr b="1" lang="pt-BR" sz="2000" u="sng">
                <a:solidFill>
                  <a:schemeClr val="accent5"/>
                </a:solidFill>
              </a:rPr>
              <a:t>funcionario</a:t>
            </a:r>
            <a:r>
              <a:rPr b="1" lang="pt-BR" sz="2000">
                <a:solidFill>
                  <a:schemeClr val="accent5"/>
                </a:solidFill>
              </a:rPr>
              <a:t>,</a:t>
            </a:r>
            <a:r>
              <a:rPr b="1" lang="pt-BR" sz="2000" u="sng">
                <a:solidFill>
                  <a:schemeClr val="accent5"/>
                </a:solidFill>
              </a:rPr>
              <a:t>projeto,</a:t>
            </a:r>
            <a:r>
              <a:rPr b="1" lang="pt-BR" sz="2000">
                <a:solidFill>
                  <a:schemeClr val="accent5"/>
                </a:solidFill>
              </a:rPr>
              <a:t>data_inicio);</a:t>
            </a:r>
            <a:endParaRPr b="1" sz="2000">
              <a:solidFill>
                <a:schemeClr val="accent5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5"/>
                </a:solidFill>
              </a:rPr>
              <a:t>funcionario referencia Funcionario (cnpj)</a:t>
            </a:r>
            <a:endParaRPr b="1" sz="2000">
              <a:solidFill>
                <a:schemeClr val="accent5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5"/>
                </a:solidFill>
              </a:rPr>
              <a:t>projeto referencia Projeto (codigo)</a:t>
            </a:r>
            <a:endParaRPr b="1" sz="2000">
              <a:solidFill>
                <a:schemeClr val="accent5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outro.png"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2372" t="0"/>
          <a:stretch/>
        </p:blipFill>
        <p:spPr>
          <a:xfrm>
            <a:off x="0" y="2181225"/>
            <a:ext cx="33940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92875"/>
            <a:ext cx="8762400" cy="9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Regras de Transformação para Modelo Relacional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711450"/>
            <a:ext cx="85206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Passo 6: </a:t>
            </a:r>
            <a:r>
              <a:rPr lang="pt-BR">
                <a:solidFill>
                  <a:srgbClr val="FFFFFF"/>
                </a:solidFill>
              </a:rPr>
              <a:t>Para cada atributo </a:t>
            </a:r>
            <a:r>
              <a:rPr b="1" lang="pt-BR">
                <a:solidFill>
                  <a:schemeClr val="accent5"/>
                </a:solidFill>
              </a:rPr>
              <a:t>multivalorado </a:t>
            </a:r>
            <a:r>
              <a:rPr lang="pt-BR">
                <a:solidFill>
                  <a:srgbClr val="FFFFFF"/>
                </a:solidFill>
              </a:rPr>
              <a:t>, criar uma nova relação, que contém como chave primária : o atributo correspondente ao atributo multivalorado +  a chave primária da relação que tem ele como atributo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533975" y="2437625"/>
            <a:ext cx="5610000" cy="26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5"/>
                </a:solidFill>
              </a:rPr>
              <a:t>Locais</a:t>
            </a:r>
            <a:r>
              <a:rPr b="1" lang="pt-BR" sz="2000">
                <a:solidFill>
                  <a:schemeClr val="accent5"/>
                </a:solidFill>
              </a:rPr>
              <a:t>(</a:t>
            </a:r>
            <a:r>
              <a:rPr b="1" lang="pt-BR" sz="2000" u="sng">
                <a:solidFill>
                  <a:schemeClr val="accent5"/>
                </a:solidFill>
              </a:rPr>
              <a:t>depart</a:t>
            </a:r>
            <a:r>
              <a:rPr b="1" lang="pt-BR" sz="2000">
                <a:solidFill>
                  <a:schemeClr val="accent5"/>
                </a:solidFill>
              </a:rPr>
              <a:t>,</a:t>
            </a:r>
            <a:r>
              <a:rPr b="1" lang="pt-BR" sz="2000" u="sng">
                <a:solidFill>
                  <a:schemeClr val="accent5"/>
                </a:solidFill>
              </a:rPr>
              <a:t>nome_</a:t>
            </a:r>
            <a:r>
              <a:rPr b="1" lang="pt-BR" sz="2000" u="sng">
                <a:solidFill>
                  <a:schemeClr val="accent5"/>
                </a:solidFill>
              </a:rPr>
              <a:t>local</a:t>
            </a:r>
            <a:r>
              <a:rPr b="1" lang="pt-BR" sz="2000">
                <a:solidFill>
                  <a:schemeClr val="accent5"/>
                </a:solidFill>
              </a:rPr>
              <a:t>);</a:t>
            </a:r>
            <a:endParaRPr b="1" sz="2000">
              <a:solidFill>
                <a:schemeClr val="accent5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5"/>
                </a:solidFill>
              </a:rPr>
              <a:t>depart referencia Departamento (codigo)</a:t>
            </a:r>
            <a:endParaRPr b="1" sz="2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outro.png"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38550"/>
            <a:ext cx="25241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92875"/>
            <a:ext cx="8762400" cy="9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Regras de Transformação para Modelo Relacional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711450"/>
            <a:ext cx="85206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Passo 6: </a:t>
            </a:r>
            <a:r>
              <a:rPr lang="pt-BR">
                <a:solidFill>
                  <a:srgbClr val="FFFFFF"/>
                </a:solidFill>
              </a:rPr>
              <a:t>Para cada relacionamento </a:t>
            </a:r>
            <a:r>
              <a:rPr b="1" lang="pt-BR">
                <a:solidFill>
                  <a:schemeClr val="accent5"/>
                </a:solidFill>
              </a:rPr>
              <a:t>n-ário (n &gt; 2)</a:t>
            </a:r>
            <a:r>
              <a:rPr lang="pt-BR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pt-BR" sz="1600">
                <a:solidFill>
                  <a:schemeClr val="accent5"/>
                </a:solidFill>
              </a:rPr>
              <a:t> Criar uma nova relação cuja chave primária será a </a:t>
            </a:r>
            <a:r>
              <a:rPr b="1" lang="pt-BR" sz="1600">
                <a:solidFill>
                  <a:schemeClr val="accent5"/>
                </a:solidFill>
              </a:rPr>
              <a:t>combinação das chaves primárias</a:t>
            </a:r>
            <a:r>
              <a:rPr lang="pt-BR" sz="1600">
                <a:solidFill>
                  <a:schemeClr val="accent5"/>
                </a:solidFill>
              </a:rPr>
              <a:t> das entidades que pertencem ao relacionamento e que tem cardinalidade N;</a:t>
            </a:r>
            <a:endParaRPr sz="1600">
              <a:solidFill>
                <a:schemeClr val="accent5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pt-BR" sz="1600">
                <a:solidFill>
                  <a:schemeClr val="accent5"/>
                </a:solidFill>
              </a:rPr>
              <a:t> Incluir também possíveis atributos do relacionamento.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3533975" y="2437625"/>
            <a:ext cx="5610000" cy="26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5"/>
                </a:solidFill>
              </a:rPr>
              <a:t>Realiza</a:t>
            </a:r>
            <a:r>
              <a:rPr b="1" lang="pt-BR" sz="2000">
                <a:solidFill>
                  <a:schemeClr val="accent5"/>
                </a:solidFill>
              </a:rPr>
              <a:t>(</a:t>
            </a:r>
            <a:r>
              <a:rPr b="1" lang="pt-BR" sz="2000" u="sng">
                <a:solidFill>
                  <a:schemeClr val="accent5"/>
                </a:solidFill>
              </a:rPr>
              <a:t>depart</a:t>
            </a:r>
            <a:r>
              <a:rPr b="1" lang="pt-BR" sz="2000">
                <a:solidFill>
                  <a:schemeClr val="accent5"/>
                </a:solidFill>
              </a:rPr>
              <a:t>,</a:t>
            </a:r>
            <a:r>
              <a:rPr b="1" lang="pt-BR" sz="2000" u="sng">
                <a:solidFill>
                  <a:schemeClr val="accent5"/>
                </a:solidFill>
              </a:rPr>
              <a:t>funcionario,evento,</a:t>
            </a:r>
            <a:r>
              <a:rPr b="1" lang="pt-BR" sz="2000">
                <a:solidFill>
                  <a:schemeClr val="accent5"/>
                </a:solidFill>
              </a:rPr>
              <a:t>data</a:t>
            </a:r>
            <a:r>
              <a:rPr b="1" lang="pt-BR" sz="2000">
                <a:solidFill>
                  <a:schemeClr val="accent5"/>
                </a:solidFill>
              </a:rPr>
              <a:t>);</a:t>
            </a:r>
            <a:endParaRPr b="1" sz="2000">
              <a:solidFill>
                <a:schemeClr val="accent5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5"/>
                </a:solidFill>
              </a:rPr>
              <a:t>depart referencia Departamento (codigo)</a:t>
            </a:r>
            <a:endParaRPr b="1" sz="2000">
              <a:solidFill>
                <a:schemeClr val="accent5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5"/>
                </a:solidFill>
              </a:rPr>
              <a:t>funcionario referencia Funcionario (cpf)</a:t>
            </a:r>
            <a:endParaRPr b="1" sz="2000">
              <a:solidFill>
                <a:schemeClr val="accent5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5"/>
                </a:solidFill>
              </a:rPr>
              <a:t>evento referencia Evento (codigo)</a:t>
            </a:r>
            <a:endParaRPr b="1" sz="2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outro.png"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9401"/>
            <a:ext cx="3444165" cy="26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