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Corbel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e4fbf9d7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e4fbf9d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e4fbf9d7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e4fbf9d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pt-BR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public class RepositorioFornecedorBD extends Repositorio {</a:t>
            </a:r>
            <a:endParaRPr sz="1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62052" lvl="0" marL="43891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pt-BR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	</a:t>
            </a:r>
            <a:r>
              <a:rPr b="1" lang="pt-BR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private static final String INSERIR_FORNECEDOR_0_FONE</a:t>
            </a:r>
            <a:r>
              <a:rPr lang="pt-BR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= *INSERT INTO tb_fornecedor ( “+”nome, cnpj,array_tp_fone,nt_pedido_fornecedor,nt_produto)”+”values”+”(?,?,array_tp_fone(), nt_pedido_fornecedor(),nt_produto() );”;</a:t>
            </a:r>
            <a:endParaRPr sz="1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pt-BR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</a:t>
            </a:r>
            <a:r>
              <a:rPr b="1" lang="pt-BR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private static final String INSERIR_FORNECEDOR_1_FONE</a:t>
            </a:r>
            <a:r>
              <a:rPr lang="pt-BR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= *INSERT INTO tb_fornecedor (“ +”?,?,array_tp_fone(tp_telefonr(?,?)), nt_pedido_fornecedor(),nt_priduto());”</a:t>
            </a:r>
            <a:endParaRPr sz="1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616fbc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9616fbc1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e4fbf9d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5e4fbf9d7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e4fbf9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5e4fbf9d7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e4fbf9d7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e4fbf9d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e4fbf9d7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e4fbf9d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4fbf9d7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4fbf9d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e4fbf9d7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e4fbf9d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>
  <p:cSld name="SECTION_HEADER_1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"/>
            <a:ext cx="9144000" cy="260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2602520"/>
            <a:ext cx="9144000" cy="45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749808" y="118872"/>
            <a:ext cx="8013300" cy="16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i="0" sz="47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40664" y="1828800"/>
            <a:ext cx="8022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6476999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640596" y="6476999"/>
            <a:ext cx="5507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204396" y="6476999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6476999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640596" y="6476999"/>
            <a:ext cx="5507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204396" y="6476999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1393708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200">
                <a:solidFill>
                  <a:schemeClr val="dk1"/>
                </a:solidFill>
              </a:rPr>
              <a:t>Aula Prática 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200">
                <a:solidFill>
                  <a:schemeClr val="dk1"/>
                </a:solidFill>
              </a:rPr>
              <a:t>GDI CC - 2018.2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888888"/>
                </a:solidFill>
              </a:rPr>
              <a:t>Conectividade JDBC</a:t>
            </a:r>
            <a:endParaRPr b="1" sz="3200"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7200" y="384900"/>
            <a:ext cx="8229600" cy="9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Passos para Acesso ao SGBD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244925" y="1557050"/>
            <a:ext cx="8362500" cy="5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11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Char char="●"/>
            </a:pPr>
            <a:r>
              <a:rPr lang="pt-BR"/>
              <a:t>Instalar um driver JDBC para o SGBD considerado e configurar o ambiente de execução</a:t>
            </a:r>
            <a:endParaRPr/>
          </a:p>
          <a:p>
            <a:pPr indent="-3911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Char char="●"/>
            </a:pPr>
            <a:r>
              <a:rPr lang="pt-BR"/>
              <a:t>Carregar e registrar o driver JDBC</a:t>
            </a:r>
            <a:endParaRPr/>
          </a:p>
          <a:p>
            <a:pPr indent="-3911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Char char="●"/>
            </a:pPr>
            <a:r>
              <a:rPr lang="pt-BR"/>
              <a:t>Estabelecer uma conexão com o SGBD</a:t>
            </a:r>
            <a:endParaRPr/>
          </a:p>
          <a:p>
            <a:pPr indent="-3911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Char char="●"/>
            </a:pPr>
            <a:r>
              <a:rPr lang="pt-BR"/>
              <a:t>Submeter a execução de comandos SQL</a:t>
            </a:r>
            <a:endParaRPr/>
          </a:p>
          <a:p>
            <a:pPr indent="-3911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Char char="●"/>
            </a:pPr>
            <a:r>
              <a:rPr lang="pt-BR"/>
              <a:t>Ler os resultados</a:t>
            </a:r>
            <a:endParaRPr/>
          </a:p>
          <a:p>
            <a:pPr indent="-3911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Char char="●"/>
            </a:pPr>
            <a:r>
              <a:rPr lang="pt-BR"/>
              <a:t>Fechar a conexão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b="1" i="0" lang="pt-BR" sz="450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JDBC - Driver</a:t>
            </a:r>
            <a:endParaRPr b="1" i="0" sz="4500" u="none" cap="none" strike="noStrike">
              <a:solidFill>
                <a:schemeClr val="accent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pt-BR" sz="1800">
                <a:solidFill>
                  <a:schemeClr val="accent5"/>
                </a:solidFill>
              </a:rPr>
              <a:t>Estabelecendo uma conexão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57200" y="1259625"/>
            <a:ext cx="82296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76"/>
              <a:buFont typeface="Noto Sans Symbols"/>
              <a:buChar char="●"/>
            </a:pPr>
            <a:r>
              <a:rPr b="0" i="0" lang="pt-BR" sz="27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Essencial para  estabelecer uma conexão com BD. </a:t>
            </a:r>
            <a:endParaRPr/>
          </a:p>
          <a:p>
            <a:pPr indent="-274319" lvl="1" marL="73152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2"/>
              </a:buClr>
              <a:buSzPts val="2142"/>
              <a:buFont typeface="Noto Sans Symbols"/>
              <a:buChar char="▪"/>
            </a:pPr>
            <a:r>
              <a:rPr b="0" i="0" lang="pt-BR" sz="23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Carregamento obrigatório</a:t>
            </a:r>
            <a:endParaRPr/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76"/>
              <a:buFont typeface="Noto Sans Symbols"/>
              <a:buChar char="●"/>
            </a:pPr>
            <a:r>
              <a:rPr b="0" i="0" lang="pt-BR" sz="27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Class.forName (String driver_name):</a:t>
            </a:r>
            <a:endParaRPr/>
          </a:p>
          <a:p>
            <a:pPr indent="-274319" lvl="1" marL="73152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2"/>
              </a:buClr>
              <a:buSzPts val="2142"/>
              <a:buFont typeface="Noto Sans Symbols"/>
              <a:buChar char="▪"/>
            </a:pPr>
            <a:r>
              <a:rPr b="0" i="0" lang="pt-BR" sz="23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determina qual drive será usado. Esse comando registra o driver. </a:t>
            </a:r>
            <a:endParaRPr/>
          </a:p>
          <a:p>
            <a:pPr indent="-274319" lvl="1" marL="73152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2"/>
              </a:buClr>
              <a:buSzPts val="2142"/>
              <a:buFont typeface="Noto Sans Symbols"/>
              <a:buChar char="▪"/>
            </a:pPr>
            <a:r>
              <a:rPr b="0" i="0" lang="pt-BR" sz="23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DriverManager (classe responsável pelo gerenciamento de drivers carregados).</a:t>
            </a:r>
            <a:endParaRPr/>
          </a:p>
          <a:p>
            <a:pPr indent="-274319" lvl="1" marL="73152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2"/>
              </a:buClr>
              <a:buSzPts val="2142"/>
              <a:buFont typeface="Noto Sans Symbols"/>
              <a:buChar char="▪"/>
            </a:pPr>
            <a:r>
              <a:rPr b="0" i="0" lang="pt-BR" sz="23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driver_name fornecido pelo provedor do BD.</a:t>
            </a:r>
            <a:endParaRPr/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76"/>
              <a:buFont typeface="Noto Sans Symbols"/>
              <a:buChar char="●"/>
            </a:pPr>
            <a:r>
              <a:rPr b="0" i="0" lang="pt-BR" sz="272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getConnection (String url_driver, String user_bd, String password_bd):</a:t>
            </a:r>
            <a:endParaRPr/>
          </a:p>
          <a:p>
            <a:pPr indent="-274319" lvl="1" marL="731520" marR="0" rtl="0" algn="l">
              <a:lnSpc>
                <a:spcPct val="80000"/>
              </a:lnSpc>
              <a:spcBef>
                <a:spcPts val="476"/>
              </a:spcBef>
              <a:spcAft>
                <a:spcPts val="1600"/>
              </a:spcAft>
              <a:buClr>
                <a:schemeClr val="accent2"/>
              </a:buClr>
              <a:buSzPts val="2142"/>
              <a:buFont typeface="Noto Sans Symbols"/>
              <a:buChar char="▪"/>
            </a:pPr>
            <a:r>
              <a:rPr b="0" i="0" lang="pt-BR" sz="23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método que acessa a tabela de drivers (DriverManager) com a url (do driver) passada e depois cria e retorna uma conexão com o BD.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b="1" i="0" lang="pt-BR" sz="450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JDBC - Driver e Connection</a:t>
            </a:r>
            <a:endParaRPr b="1" i="0" sz="4500" u="none" cap="none" strike="noStrike">
              <a:solidFill>
                <a:schemeClr val="accent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pt-BR" sz="1800">
                <a:solidFill>
                  <a:schemeClr val="accent5"/>
                </a:solidFill>
              </a:rPr>
              <a:t>Estabelecendo uma conexão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20"/>
              <a:buFont typeface="Noto Sans Symbols"/>
              <a:buChar char="◼"/>
            </a:pPr>
            <a:r>
              <a:rPr b="0" i="0" lang="pt-B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String user = "eq01";</a:t>
            </a:r>
            <a:endParaRPr/>
          </a:p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20"/>
              <a:buFont typeface="Noto Sans Symbols"/>
              <a:buChar char="◼"/>
            </a:pPr>
            <a:r>
              <a:rPr b="0" i="0" lang="pt-B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String password = "equipe1";</a:t>
            </a:r>
            <a:endParaRPr/>
          </a:p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20"/>
              <a:buFont typeface="Noto Sans Symbols"/>
              <a:buChar char="◼"/>
            </a:pPr>
            <a:r>
              <a:rPr b="0" i="0" lang="pt-B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String url_driver = "jdbc:oracle:thin:@itapissuma.cin.ufpe.br:1521:dbdisc";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269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40"/>
              <a:buFont typeface="Noto Sans Symbols"/>
              <a:buChar char="◼"/>
            </a:pPr>
            <a:r>
              <a:rPr b="0" i="0" lang="pt-BR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Como dito anteriormente, obtemos uma conexão SOMENTE APÓS registrar um driver no DriveManager.</a:t>
            </a:r>
            <a:endParaRPr/>
          </a:p>
          <a:p>
            <a:pPr indent="-274319" lvl="1" marL="7315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Class.forName("oracle.jdbc.driver.OracleDriver");</a:t>
            </a:r>
            <a:endParaRPr/>
          </a:p>
          <a:p>
            <a:pPr indent="-274319" lvl="1" marL="73152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Noto Sans Symbols"/>
              <a:buChar char="▪"/>
            </a:pPr>
            <a:r>
              <a:rPr b="0" i="0" lang="pt-B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Connection connection = DriveManager.getConnection (url_driver, user, password) ;</a:t>
            </a:r>
            <a:endParaRPr/>
          </a:p>
          <a:p>
            <a:pPr indent="-182372" lvl="0" marL="438912" marR="0" rtl="0" algn="l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b="1" i="0" lang="pt-BR" sz="450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JDBC - Driver e Connection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rPr b="0" i="0" lang="pt-BR" sz="24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try {		</a:t>
            </a:r>
            <a:endParaRPr/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rPr b="0" i="0" lang="pt-BR" sz="24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Class.forName("oracle.jdbc.driver.OracleDriver");</a:t>
            </a:r>
            <a:endParaRPr/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rPr b="0" i="0" lang="pt-BR" sz="24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con =  DriverManager.getConnection(url, user, password); </a:t>
            </a:r>
            <a:endParaRPr/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rPr b="0" i="0" lang="pt-BR" sz="24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} catch (SQLException e) {</a:t>
            </a:r>
            <a:endParaRPr/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rPr b="0" i="0" lang="pt-BR" sz="24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JOptionPane.showMessageDialog(null, e.getMessage());</a:t>
            </a:r>
            <a:endParaRPr/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rPr b="0" i="0" lang="pt-BR" sz="24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}</a:t>
            </a:r>
            <a:endParaRPr/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rPr b="0" i="0" lang="pt-BR" sz="24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connection.commit( ); </a:t>
            </a:r>
            <a:endParaRPr/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rPr b="0" i="0" lang="pt-BR" sz="24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connection.rollback( );</a:t>
            </a:r>
            <a:endParaRPr/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rPr b="0" i="0" lang="pt-BR" sz="248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connection.close( );</a:t>
            </a:r>
            <a:endParaRPr/>
          </a:p>
          <a:p>
            <a:pPr indent="-324612" lvl="0" marL="438912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984"/>
              <a:buFont typeface="Noto Sans Symbols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4587550" y="5380650"/>
            <a:ext cx="4292100" cy="1368600"/>
          </a:xfrm>
          <a:prstGeom prst="rect">
            <a:avLst/>
          </a:prstGeom>
          <a:noFill/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5000" rotWithShape="0" dir="5400000" dist="25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orbel"/>
              <a:buNone/>
            </a:pPr>
            <a:r>
              <a:rPr b="1" i="0" lang="pt-BR" sz="22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Observação: </a:t>
            </a:r>
            <a:r>
              <a:rPr b="0" i="0" lang="pt-BR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É necessário fechar a conexão, pois após realizar várias consultas, ele trava depois de um tempo.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chemeClr val="accent5"/>
                </a:solidFill>
              </a:rPr>
              <a:t>Exemplos</a:t>
            </a:r>
            <a:endParaRPr b="1" sz="7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b="1" i="0" lang="pt-BR" sz="450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JDBC - PreparedStatement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16205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6205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6205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6205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6205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62052" lvl="0" marL="438912" marR="0" rtl="0" algn="l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class RepositorioFornecedorBD.JPG"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2459" r="0" t="0"/>
          <a:stretch/>
        </p:blipFill>
        <p:spPr>
          <a:xfrm>
            <a:off x="0" y="1845074"/>
            <a:ext cx="9144001" cy="33034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b="1" i="0" lang="pt-BR" sz="450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JDBC - PreparedStatement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descr="inserirFornecedor.JPG" id="160" name="Google Shape;1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425" y="1175650"/>
            <a:ext cx="7374225" cy="5682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b="1" i="0" lang="pt-BR" sz="450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JDBC - PreparedStatement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descr="consultarFornecedor.jpg" id="166" name="Google Shape;1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825" y="1146200"/>
            <a:ext cx="7991818" cy="571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050"/>
              <a:buFont typeface="Corbel"/>
              <a:buNone/>
            </a:pPr>
            <a:r>
              <a:rPr b="1" i="0" lang="pt-BR" sz="405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 Transformar um arquivo entrada em um stream de entrada</a:t>
            </a:r>
            <a:endParaRPr b="1" i="0" sz="4050" u="none" cap="none" strike="noStrike">
              <a:solidFill>
                <a:schemeClr val="accent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162052" lvl="0" marL="438912" marR="0" rtl="0" algn="l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nserirMidia.jpg" id="173" name="Google Shape;1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50" y="1318625"/>
            <a:ext cx="8229600" cy="54843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b="1" i="0" lang="pt-BR" sz="450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JDBC - Mídia</a:t>
            </a:r>
            <a:endParaRPr b="1" i="0" sz="4500" u="none" cap="none" strike="noStrike">
              <a:solidFill>
                <a:schemeClr val="accent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consultarMidia.jpg" id="179" name="Google Shape;1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67993"/>
            <a:ext cx="9144000" cy="47888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b="1" i="0" lang="pt-BR" sz="450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JDBC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Conjunto de interfaces e classes java que faz envio de consultas para um banco de dados.</a:t>
            </a:r>
            <a:endParaRPr/>
          </a:p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Objetos(tipos) </a:t>
            </a:r>
            <a:endParaRPr/>
          </a:p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Conexão (Driver e Connection)</a:t>
            </a:r>
            <a:endParaRPr/>
          </a:p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SQL para JDBC</a:t>
            </a:r>
            <a:endParaRPr/>
          </a:p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Mídias</a:t>
            </a:r>
            <a:endParaRPr/>
          </a:p>
          <a:p>
            <a:pPr indent="-162052" lvl="0" marL="438912" marR="0" rtl="0" algn="l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457200" y="732400"/>
            <a:ext cx="8229600" cy="5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Próximas Entregas: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5"/>
                </a:solidFill>
              </a:rPr>
              <a:t>Conectividade JDBC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chemeClr val="accent6"/>
                </a:solidFill>
              </a:rPr>
              <a:t>01/11 !!!</a:t>
            </a:r>
            <a:endParaRPr>
              <a:solidFill>
                <a:schemeClr val="accent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b="1" i="0" lang="pt-BR" sz="450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JDBC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290725"/>
            <a:ext cx="8686800" cy="511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Font typeface="Noto Sans Symbols"/>
              <a:buChar char="●"/>
            </a:pPr>
            <a:r>
              <a:rPr lang="pt-BR"/>
              <a:t>API para acesso a SGBD (SGBD’s) utilizando Java</a:t>
            </a:r>
            <a:endParaRPr/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Estabelece uma conexão com o SGBD</a:t>
            </a:r>
            <a:endParaRPr/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Envia comandos SQL para o SGBD</a:t>
            </a:r>
            <a:endParaRPr/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Processa os resultados</a:t>
            </a:r>
            <a:endParaRPr/>
          </a:p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Font typeface="Noto Sans Symbols"/>
              <a:buChar char="●"/>
            </a:pPr>
            <a:r>
              <a:rPr lang="pt-BR"/>
              <a:t>Protocolo JDBC</a:t>
            </a:r>
            <a:endParaRPr/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Define regras de comunicação entre uma aplicação Java e um SGBD</a:t>
            </a:r>
            <a:endParaRPr/>
          </a:p>
          <a:p>
            <a:pPr indent="-274319" lvl="1" marL="731520" marR="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Necessidade de um driver para efetivar comunicação (inserido no CLASSPATH)</a:t>
            </a:r>
            <a:endParaRPr/>
          </a:p>
          <a:p>
            <a:pPr indent="-162052" lvl="0" marL="438912" marR="0" rtl="0" algn="l"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b="1" i="0" lang="pt-BR" sz="4500" u="none" cap="none" strike="noStrike">
                <a:solidFill>
                  <a:schemeClr val="accent5"/>
                </a:solidFill>
                <a:latin typeface="Corbel"/>
                <a:ea typeface="Corbel"/>
                <a:cs typeface="Corbel"/>
                <a:sym typeface="Corbel"/>
              </a:rPr>
              <a:t>JDBC - Tipos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Driver:</a:t>
            </a:r>
            <a:r>
              <a:rPr b="0" i="0" lang="pt-BR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interface utilizada por toda aplicação que precise acessar um BD.</a:t>
            </a:r>
            <a:endParaRPr/>
          </a:p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Connection:</a:t>
            </a:r>
            <a:r>
              <a:rPr b="0" i="0" lang="pt-BR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conexão com BD. Obtida á partir de um Driver já carregado. </a:t>
            </a:r>
            <a:endParaRPr/>
          </a:p>
          <a:p>
            <a:pPr indent="-324612" lvl="0" marL="438912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Statement </a:t>
            </a:r>
            <a:r>
              <a:rPr b="0" i="0" lang="pt-BR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 </a:t>
            </a:r>
            <a:r>
              <a:rPr b="0" i="0" lang="pt-BR" sz="32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PreparedStatement:</a:t>
            </a:r>
            <a:r>
              <a:rPr b="0" i="0" lang="pt-BR" sz="3200" u="none" cap="none" strike="noStrike">
                <a:solidFill>
                  <a:schemeClr val="accent6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pt-BR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interfaces que representam as consultas.</a:t>
            </a:r>
            <a:endParaRPr/>
          </a:p>
          <a:p>
            <a:pPr indent="-324612" lvl="0" marL="438912" marR="0" rtl="0" algn="l">
              <a:spcBef>
                <a:spcPts val="0"/>
              </a:spcBef>
              <a:spcAft>
                <a:spcPts val="1600"/>
              </a:spcAft>
              <a:buClr>
                <a:schemeClr val="accent5"/>
              </a:buClr>
              <a:buSzPts val="2560"/>
              <a:buFont typeface="Noto Sans Symbols"/>
              <a:buChar char="●"/>
            </a:pPr>
            <a:r>
              <a:rPr b="0" i="0" lang="pt-BR" sz="32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ResultSet:</a:t>
            </a:r>
            <a:r>
              <a:rPr b="0" i="0" lang="pt-BR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interface que recebe o resultado de uma consulta.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pt-BR">
                <a:solidFill>
                  <a:schemeClr val="accent5"/>
                </a:solidFill>
              </a:rPr>
              <a:t>Principais Classes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59976"/>
            <a:ext cx="8095850" cy="477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Principais Classes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57200" y="1408251"/>
            <a:ext cx="8229600" cy="4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11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Char char="●"/>
            </a:pPr>
            <a:r>
              <a:rPr lang="pt-BR"/>
              <a:t>Connection(conexão)</a:t>
            </a:r>
            <a:endParaRPr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isClosed( ) – testa se a conexão está fechada</a:t>
            </a:r>
            <a:endParaRPr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close( ) – fecha a conexão</a:t>
            </a:r>
            <a:endParaRPr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createStatement( ) – cria um comando</a:t>
            </a:r>
            <a:endParaRPr/>
          </a:p>
          <a:p>
            <a:pPr indent="-39116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Char char="●"/>
            </a:pPr>
            <a:r>
              <a:rPr lang="pt-BR"/>
              <a:t>Statement(comando)</a:t>
            </a:r>
            <a:endParaRPr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close( ) – fecha o comando</a:t>
            </a:r>
            <a:endParaRPr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executeQuery(String sql) – executa uma consulta em SQL</a:t>
            </a:r>
            <a:endParaRPr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executeUpdate(String sql) – faz uma atualização de um registro numa tabela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Principais Classes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57200" y="1408251"/>
            <a:ext cx="8229600" cy="4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11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Char char="●"/>
            </a:pPr>
            <a:r>
              <a:rPr lang="pt-BR"/>
              <a:t>ResultSet (tabela)</a:t>
            </a:r>
            <a:endParaRPr/>
          </a:p>
          <a:p>
            <a:pPr indent="-38861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Tipos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t-BR"/>
              <a:t>forward forward-only : não possui scroll e é insensitive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t-BR"/>
              <a:t>scroll-insensitive insensitive : não é sensível a mudanças no SGBD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t-BR"/>
              <a:t>scroll-sensitive sensitive: é sensível a mudanças no SGBD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57200" y="314925"/>
            <a:ext cx="8229600" cy="9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Principais Classes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209950" y="1592025"/>
            <a:ext cx="7732800" cy="52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11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Char char="●"/>
            </a:pPr>
            <a:r>
              <a:rPr lang="pt-BR"/>
              <a:t>ResultSet (tabela) (Cont.)</a:t>
            </a:r>
            <a:endParaRPr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Habilidades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t-BR"/>
              <a:t>Scrolling (Rolagem) : Permite ao usuário mover-se para frente e para trás no conjunto de resultados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t-BR"/>
              <a:t>Updatability :Permite atualizar automaticamente o Banco de Dados, caso o usuário altere dados no conjunto de resultados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57200" y="384900"/>
            <a:ext cx="8229600" cy="9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Principais Classes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244925" y="1557050"/>
            <a:ext cx="8362500" cy="4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11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60"/>
              <a:buChar char="●"/>
            </a:pPr>
            <a:r>
              <a:rPr lang="pt-BR"/>
              <a:t>ResultSet (tabela) (Cont.)</a:t>
            </a:r>
            <a:endParaRPr/>
          </a:p>
          <a:p>
            <a:pPr indent="-38861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20"/>
              <a:buChar char="▪"/>
            </a:pPr>
            <a:r>
              <a:rPr lang="pt-BR"/>
              <a:t>Scrolling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t-BR"/>
              <a:t>Possibilita que a movimentação do cursor possa ser realizada em ambos os sentidos, por meio dos métodos</a:t>
            </a:r>
            <a:endParaRPr/>
          </a:p>
          <a:p>
            <a:pPr indent="-355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boolean previous( )</a:t>
            </a:r>
            <a:endParaRPr/>
          </a:p>
          <a:p>
            <a:pPr indent="-355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boolean next( )</a:t>
            </a:r>
            <a:endParaRPr/>
          </a:p>
          <a:p>
            <a:pPr indent="-355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boolean absolute(int row) throws SQLException</a:t>
            </a:r>
            <a:endParaRPr/>
          </a:p>
          <a:p>
            <a:pPr indent="-355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t-BR"/>
              <a:t>boolean relative(int rows)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