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956" autoAdjust="0"/>
  </p:normalViewPr>
  <p:slideViewPr>
    <p:cSldViewPr snapToGrid="0">
      <p:cViewPr varScale="1">
        <p:scale>
          <a:sx n="52" d="100"/>
          <a:sy n="52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03362-7EC2-4E30-9984-F30271FA55EF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A85B8-1A1E-4217-9030-2CA2CC8A46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00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85B8-1A1E-4217-9030-2CA2CC8A46B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031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A85B8-1A1E-4217-9030-2CA2CC8A46B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146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85B8-1A1E-4217-9030-2CA2CC8A46B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76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85B8-1A1E-4217-9030-2CA2CC8A46B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26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85B8-1A1E-4217-9030-2CA2CC8A46B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63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85B8-1A1E-4217-9030-2CA2CC8A46B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16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i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85B8-1A1E-4217-9030-2CA2CC8A46B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424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85B8-1A1E-4217-9030-2CA2CC8A46B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49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85B8-1A1E-4217-9030-2CA2CC8A46B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98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85B8-1A1E-4217-9030-2CA2CC8A46B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59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85B8-1A1E-4217-9030-2CA2CC8A46B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21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7A522-6A13-46BB-9601-58EB81071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0E8F27-0DB4-4873-B411-744E8230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BB9A91-132B-4B62-AC5D-A2D6F729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DDABB0-3A2E-4139-88C7-BE2932F1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795BBA-811B-4C27-BAA7-E7506CA2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1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CD58C-30BB-4A59-9456-EED30FEA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06A972-51D0-4D36-8CA3-D6E8C2B92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B165CF-46E4-4276-934A-BD949941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618C2-FC08-43C3-A467-A8E84907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7FE8C5-07AB-4AB4-AEBF-F300DCEE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68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03ADF21-D0A6-414D-98DD-718CC01E1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1CD9B3-8F59-49F9-BF3C-CF9F340D5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1D44BE-262E-433D-A61B-A532B22E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8A7294-3509-4F7C-8A25-4DFAB62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E97696-0377-4A16-BA6F-16181853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37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E79776-EDEE-49BB-937F-AB6118E5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FDD7C2-F30D-418A-A88E-CA8FA941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0F5D78-20DE-4B5C-BC4F-9D73C0DC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D34511-398E-4EEF-96F1-28EE5E03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217BBF-6D72-4E70-BDE3-81AE3A30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5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76667C-A177-4C17-9966-9BC6BB0D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1ADAE6-8196-47B7-A44C-06A0D43D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32CDA-2CD2-422C-97D1-52093D5F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ECBBF6-728C-4B6A-BC25-D9FFCE72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3089C-ABD7-4202-B32D-E37565A6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89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FA733-FA78-4763-869B-DB6445BA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12171E-B603-46BC-BC07-1AA975EE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4ECC1D-7614-4634-9A0F-40520131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5F93DF-0EE3-4EF6-96D7-B7E5BAC2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EFC55-1D75-4330-A7ED-0A82888E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B5C4A4-96CA-4825-A5ED-07D7A22D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51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74086-D0FB-41E3-A8C9-DFC40D46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89D096-4311-465C-BC1C-B0840FDE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7170B2-8B2C-44F6-B3B6-7C32DC3A8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3BC34B-B8A1-47C4-96C5-F118E207E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074BD51-DE57-4032-B00D-23939C887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B25BE8-68D1-4FAE-A3D3-CFAF60F9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7D1631-3662-4B07-8212-D78E307F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19373C8-EDD7-44F7-A221-DF3E5855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524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99D101-2D34-405C-A978-5386BF39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23558FE-FC3A-466B-BF99-F94954D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2DD2EB-7D56-4D4B-B53F-75323E83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C62E2D-DB3C-474B-818E-94BAF4F7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91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E8C8BE-6520-4FA8-973A-E06A95CB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CA21FF-1DBB-4149-BDAE-E1E9DF8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E0C2B7-556B-4EB1-A981-67869C0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66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51C9F-592F-46AE-B7E7-B288BFD7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728441-749B-43A8-9F2D-717FC977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E73D6E-719D-4F5E-A185-8A07A27E6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C14397-C080-47A4-AF76-390C85A8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3145C8-E939-4C88-BA7A-F29E103C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66D8AA-36CD-4EED-B3A6-C624A43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27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54D8A-89EB-46E0-901D-CFEA2D73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6527F8E-2CAB-4331-9F1D-CAADBFA17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A4A21E-235E-4521-83B1-D8B896BA3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ED00FA-5BB6-44C2-B196-A701CC86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FDBE85-691D-4FB7-B849-1A543738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F17182-97EE-4799-9ED6-C8C9EB1B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2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644E969-576B-47E2-96BB-CC07ED4B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597D6-C087-411C-809C-2FC920982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9E9EA4-F611-4AB9-B57D-4945189E7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499D-5F88-4622-9348-8F34698ADAB7}" type="datetimeFigureOut">
              <a:rPr lang="it-IT" smtClean="0"/>
              <a:t>28/05/2017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E9A935-B812-4870-9161-C52C7784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0744CA-1049-4BE3-89BF-DFD726003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68FB-2F07-4DDA-AAE2-ACD4AEB82E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98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3106BF-531A-437F-B9EE-32CDA29CF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Tema d’anno</a:t>
            </a:r>
            <a:b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b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it-IT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Applicazione di video sorveglianza basata su </a:t>
            </a:r>
            <a:r>
              <a:rPr lang="it-IT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WebRTC</a:t>
            </a:r>
            <a:endParaRPr lang="it-I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080766B-D81E-4082-A2D9-6F1BF8149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83968"/>
              </p:ext>
            </p:extLst>
          </p:nvPr>
        </p:nvGraphicFramePr>
        <p:xfrm>
          <a:off x="1524000" y="5077033"/>
          <a:ext cx="914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548329953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603653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De Meo Claudio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2800" b="0" dirty="0">
                          <a:solidFill>
                            <a:schemeClr val="tx1"/>
                          </a:solidFill>
                        </a:rPr>
                        <a:t>Lionetti Valerio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214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7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09E89-2D15-4BA6-B5E9-B84A8586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8668"/>
            <a:ext cx="9608079" cy="914400"/>
          </a:xfrm>
        </p:spPr>
        <p:txBody>
          <a:bodyPr anchor="ctr">
            <a:normAutofit/>
          </a:bodyPr>
          <a:lstStyle/>
          <a:p>
            <a:r>
              <a:rPr lang="it-IT" sz="4800" dirty="0">
                <a:latin typeface="+mn-lt"/>
              </a:rPr>
              <a:t>Creazione file di log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B24FC2-F45D-483D-9489-8815C022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10" y="1436915"/>
            <a:ext cx="10450286" cy="475861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 dati sul movimento ottenuti vengono memorizzati in un 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Ogni elemento dell’array contiene i log del movimento relativi ad una webcam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La fine di un movimento viene riconosciuta attraverso il valore </a:t>
            </a:r>
            <a:r>
              <a:rPr lang="en-US" sz="2800" dirty="0"/>
              <a:t>“</a:t>
            </a:r>
            <a:r>
              <a:rPr lang="it-IT" sz="2800" dirty="0" err="1"/>
              <a:t>Infinity</a:t>
            </a:r>
            <a:r>
              <a:rPr lang="en-US" sz="2800" dirty="0"/>
              <a:t>”</a:t>
            </a:r>
            <a:r>
              <a:rPr lang="it-IT" sz="2800" dirty="0"/>
              <a:t> dei campi </a:t>
            </a:r>
            <a:r>
              <a:rPr lang="en-US" sz="2800" dirty="0"/>
              <a:t>“top”, “left”, “width” e “height” 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Viene calcolata la durata tra l’inizio di un movimento e un movimento con valore </a:t>
            </a:r>
            <a:r>
              <a:rPr lang="en-US" sz="2800" dirty="0"/>
              <a:t>“</a:t>
            </a:r>
            <a:r>
              <a:rPr lang="it-IT" sz="2800" dirty="0" err="1"/>
              <a:t>Infinity</a:t>
            </a:r>
            <a:r>
              <a:rPr lang="en-US" sz="28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</a:t>
            </a:r>
            <a:r>
              <a:rPr lang="en-US" sz="2800" dirty="0" err="1"/>
              <a:t>dati</a:t>
            </a:r>
            <a:r>
              <a:rPr lang="en-US" sz="2800" dirty="0"/>
              <a:t> </a:t>
            </a:r>
            <a:r>
              <a:rPr lang="en-US" sz="2800" dirty="0" err="1"/>
              <a:t>vengono</a:t>
            </a:r>
            <a:r>
              <a:rPr lang="en-US" sz="2800" dirty="0"/>
              <a:t> </a:t>
            </a:r>
            <a:r>
              <a:rPr lang="en-US" sz="2800" dirty="0" err="1"/>
              <a:t>riordinati</a:t>
            </a:r>
            <a:r>
              <a:rPr lang="en-US" sz="2800" dirty="0"/>
              <a:t> secondo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struttura</a:t>
            </a:r>
            <a:r>
              <a:rPr lang="en-US" sz="2800" dirty="0"/>
              <a:t> 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Il file di log </a:t>
            </a:r>
            <a:r>
              <a:rPr lang="en-US" sz="2800" dirty="0" err="1"/>
              <a:t>può</a:t>
            </a:r>
            <a:r>
              <a:rPr lang="en-US" sz="2800" dirty="0"/>
              <a:t> </a:t>
            </a:r>
            <a:r>
              <a:rPr lang="en-US" sz="2800" dirty="0" err="1"/>
              <a:t>essere</a:t>
            </a:r>
            <a:r>
              <a:rPr lang="en-US" sz="2800" dirty="0"/>
              <a:t> </a:t>
            </a:r>
            <a:r>
              <a:rPr lang="en-US" sz="2800" dirty="0" err="1"/>
              <a:t>scaricato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376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AF8BFD-7825-46AF-B775-C0BA05D99009}"/>
              </a:ext>
            </a:extLst>
          </p:cNvPr>
          <p:cNvSpPr txBox="1"/>
          <p:nvPr/>
        </p:nvSpPr>
        <p:spPr>
          <a:xfrm>
            <a:off x="2687216" y="2645428"/>
            <a:ext cx="619552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4050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1BCA5-08BA-4B5B-9F05-EF12500C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715279" cy="795867"/>
          </a:xfrm>
        </p:spPr>
        <p:txBody>
          <a:bodyPr anchor="ctr"/>
          <a:lstStyle/>
          <a:p>
            <a:r>
              <a:rPr lang="it-IT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WebRTC</a:t>
            </a:r>
            <a:endParaRPr lang="it-IT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CE9FF6D-168F-4F6B-A2F4-2701FF96B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5849" y="2943403"/>
            <a:ext cx="4359791" cy="722924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FB2A58-A6E8-472E-B9DE-106F43BE9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19311"/>
            <a:ext cx="6370046" cy="46952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Framework open source </a:t>
            </a:r>
            <a:r>
              <a:rPr lang="en-US" sz="2800" dirty="0" err="1"/>
              <a:t>basato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HTML5 e JavaScript </a:t>
            </a:r>
            <a:r>
              <a:rPr lang="it-IT" sz="2800" dirty="0"/>
              <a:t>per la comunicazione multimediale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Standardizzato da W3C e IETF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Progetto open source promosso da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Non necessita di plug-in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Utilizzabile su qualsiasi browser</a:t>
            </a:r>
          </a:p>
        </p:txBody>
      </p:sp>
      <p:pic>
        <p:nvPicPr>
          <p:cNvPr id="1026" name="Picture 2" descr="https://www.twilio.com/blog/wp-content/uploads/2012/11/logo-webrtc.png">
            <a:extLst>
              <a:ext uri="{FF2B5EF4-FFF2-40B4-BE49-F238E27FC236}">
                <a16:creationId xmlns:a16="http://schemas.microsoft.com/office/drawing/2014/main" id="{396DC2F9-20C6-40C1-BA20-5C7D48F5F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33" y="596811"/>
            <a:ext cx="3483822" cy="24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3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C1C71-A53E-40C2-93CD-656DE125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75679" cy="1371600"/>
          </a:xfrm>
        </p:spPr>
        <p:txBody>
          <a:bodyPr anchor="ctr">
            <a:normAutofit/>
          </a:bodyPr>
          <a:lstStyle/>
          <a:p>
            <a:r>
              <a:rPr lang="it-IT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API di </a:t>
            </a:r>
            <a:r>
              <a:rPr lang="it-IT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WebRTC</a:t>
            </a:r>
            <a:endParaRPr lang="it-I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90580F-4D27-45FA-A2BE-5BA188F5C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28800"/>
            <a:ext cx="9252479" cy="4064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MediaStream</a:t>
            </a:r>
            <a:r>
              <a:rPr lang="it-IT" sz="2800" dirty="0"/>
              <a:t> per ottenere lo stream video dalle telecamere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MediaRecorder</a:t>
            </a:r>
            <a:r>
              <a:rPr lang="it-IT" sz="2800" dirty="0"/>
              <a:t> per memorizzare i video ricevuti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RTCPeerConnection</a:t>
            </a:r>
            <a:r>
              <a:rPr lang="it-IT" sz="2800" dirty="0"/>
              <a:t> per trasmettere il video da una peer generico alla stazione di controllo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RTCDataChannel</a:t>
            </a:r>
            <a:r>
              <a:rPr lang="it-IT" sz="2800" dirty="0"/>
              <a:t> per inviare i dati sul movimento alla stazione di controllo</a:t>
            </a:r>
          </a:p>
        </p:txBody>
      </p:sp>
    </p:spTree>
    <p:extLst>
      <p:ext uri="{BB962C8B-B14F-4D97-AF65-F5344CB8AC3E}">
        <p14:creationId xmlns:p14="http://schemas.microsoft.com/office/powerpoint/2010/main" val="2484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09E89-2D15-4BA6-B5E9-B84A8586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8668"/>
            <a:ext cx="9608079" cy="914400"/>
          </a:xfrm>
        </p:spPr>
        <p:txBody>
          <a:bodyPr anchor="ctr">
            <a:normAutofit/>
          </a:bodyPr>
          <a:lstStyle/>
          <a:p>
            <a:r>
              <a:rPr lang="it-IT" sz="4800" dirty="0">
                <a:latin typeface="+mn-lt"/>
              </a:rPr>
              <a:t>Architettura del sistema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B24FC2-F45D-483D-9489-8815C022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3069"/>
            <a:ext cx="5747624" cy="4615920"/>
          </a:xfrm>
        </p:spPr>
        <p:txBody>
          <a:bodyPr>
            <a:noAutofit/>
          </a:bodyPr>
          <a:lstStyle/>
          <a:p>
            <a:r>
              <a:rPr lang="it-IT" sz="2800" dirty="0"/>
              <a:t>Il sistema è stato realizzato come un’applicazione web in cui sono state create due pagine web: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genericpeer</a:t>
            </a:r>
            <a:r>
              <a:rPr lang="it-IT" sz="2800" dirty="0"/>
              <a:t>, con il ruolo di chiamante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mainpeer</a:t>
            </a:r>
            <a:r>
              <a:rPr lang="it-IT" sz="2800" dirty="0"/>
              <a:t>, con il ruolo di chiamato</a:t>
            </a:r>
          </a:p>
          <a:p>
            <a:r>
              <a:rPr lang="it-IT" sz="2800" dirty="0"/>
              <a:t>Lo scambio del pacchetto SDP viene gestito tramite un server di segnalazione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675BB0-F6BE-4575-969C-1453A118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12" y="1597946"/>
            <a:ext cx="4959827" cy="29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0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09E89-2D15-4BA6-B5E9-B84A8586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8668"/>
            <a:ext cx="9608079" cy="914400"/>
          </a:xfrm>
        </p:spPr>
        <p:txBody>
          <a:bodyPr anchor="ctr">
            <a:normAutofit/>
          </a:bodyPr>
          <a:lstStyle/>
          <a:p>
            <a:r>
              <a:rPr lang="it-IT" sz="4800" dirty="0">
                <a:latin typeface="+mn-lt"/>
              </a:rPr>
              <a:t>Inizializzazione delle comunicazioni 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B24FC2-F45D-483D-9489-8815C022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10" y="1253069"/>
            <a:ext cx="5822302" cy="461592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Il nodo chiamante (</a:t>
            </a:r>
            <a:r>
              <a:rPr lang="it-IT" sz="2800" dirty="0" err="1"/>
              <a:t>genericpeer</a:t>
            </a:r>
            <a:r>
              <a:rPr lang="it-IT" sz="2800" dirty="0"/>
              <a:t>) invia il suo SDP al server di segnalazione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Il server di segnalazione inoltra in broadcast il pacchetto a tutti i peer connessi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Solo la stazione centrale (</a:t>
            </a:r>
            <a:r>
              <a:rPr lang="it-IT" sz="2800" dirty="0" err="1"/>
              <a:t>mainpeer</a:t>
            </a:r>
            <a:r>
              <a:rPr lang="it-IT" sz="2800" dirty="0"/>
              <a:t>) è in grado di interpretarlo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 </a:t>
            </a:r>
            <a:r>
              <a:rPr lang="it-IT" sz="2800" dirty="0" err="1"/>
              <a:t>genericpeer</a:t>
            </a:r>
            <a:r>
              <a:rPr lang="it-IT" sz="2800" dirty="0"/>
              <a:t> non possono essere chiamati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80808A-C47E-4CCD-B296-68F972B78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06" y="1560622"/>
            <a:ext cx="4807444" cy="43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09E89-2D15-4BA6-B5E9-B84A8586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8668"/>
            <a:ext cx="9608079" cy="914400"/>
          </a:xfrm>
        </p:spPr>
        <p:txBody>
          <a:bodyPr anchor="ctr">
            <a:normAutofit/>
          </a:bodyPr>
          <a:lstStyle/>
          <a:p>
            <a:r>
              <a:rPr lang="it-IT" sz="4800" dirty="0">
                <a:latin typeface="+mn-lt"/>
              </a:rPr>
              <a:t>Inizializzazione delle comunicazioni 2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B24FC2-F45D-483D-9489-8815C022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10" y="1253069"/>
            <a:ext cx="5822302" cy="461592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La stazione centrale (</a:t>
            </a:r>
            <a:r>
              <a:rPr lang="it-IT" sz="2800" dirty="0" err="1"/>
              <a:t>mainpeer</a:t>
            </a:r>
            <a:r>
              <a:rPr lang="it-IT" sz="2800" dirty="0"/>
              <a:t>) imposta l’SDP </a:t>
            </a:r>
            <a:r>
              <a:rPr lang="it-IT" sz="2800" dirty="0" err="1"/>
              <a:t>Offer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Invia l’SDP </a:t>
            </a:r>
            <a:r>
              <a:rPr lang="it-IT" sz="2800" dirty="0" err="1"/>
              <a:t>Answer</a:t>
            </a:r>
            <a:r>
              <a:rPr lang="it-IT" sz="2800" dirty="0"/>
              <a:t> al server di segnalazione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Il server di segnalazione inoltra in broadcast il pacchetto a tutti i peer connessi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Solo chi ha chiamato e non ha instaurato la connessione può interpretare la risposta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6AFF69-C3B1-42BB-B87D-A980E9FEF8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06" y="1560622"/>
            <a:ext cx="4807444" cy="43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09E89-2D15-4BA6-B5E9-B84A8586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8668"/>
            <a:ext cx="9608079" cy="914400"/>
          </a:xfrm>
        </p:spPr>
        <p:txBody>
          <a:bodyPr anchor="ctr">
            <a:normAutofit/>
          </a:bodyPr>
          <a:lstStyle/>
          <a:p>
            <a:r>
              <a:rPr lang="it-IT" sz="4800" dirty="0">
                <a:latin typeface="+mn-lt"/>
              </a:rPr>
              <a:t>Inizializzazione delle comunicazioni 3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B24FC2-F45D-483D-9489-8815C022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10" y="2108719"/>
            <a:ext cx="5747658" cy="289249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il chiamante (</a:t>
            </a:r>
            <a:r>
              <a:rPr lang="it-IT" sz="2800" dirty="0" err="1"/>
              <a:t>genericpeer</a:t>
            </a:r>
            <a:r>
              <a:rPr lang="it-IT" sz="2800" dirty="0"/>
              <a:t>) imposta la sua SDP </a:t>
            </a:r>
            <a:r>
              <a:rPr lang="it-IT" sz="2800" dirty="0" err="1"/>
              <a:t>Answer</a:t>
            </a: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I peer inizia a scambiarsi i video e le informazioni sul movimento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7F7327-6A0E-46EC-A4F6-DCEDB965A9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8" y="1560621"/>
            <a:ext cx="5066282" cy="43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09E89-2D15-4BA6-B5E9-B84A8586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8668"/>
            <a:ext cx="9608079" cy="914400"/>
          </a:xfrm>
        </p:spPr>
        <p:txBody>
          <a:bodyPr anchor="ctr">
            <a:normAutofit/>
          </a:bodyPr>
          <a:lstStyle/>
          <a:p>
            <a:r>
              <a:rPr lang="it-IT" sz="4800" dirty="0">
                <a:latin typeface="+mn-lt"/>
              </a:rPr>
              <a:t>Motion </a:t>
            </a:r>
            <a:r>
              <a:rPr lang="it-IT" sz="4800" dirty="0" err="1">
                <a:latin typeface="+mn-lt"/>
              </a:rPr>
              <a:t>Detection</a:t>
            </a:r>
            <a:r>
              <a:rPr lang="it-IT" sz="4800" dirty="0">
                <a:latin typeface="+mn-lt"/>
              </a:rPr>
              <a:t> 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B24FC2-F45D-483D-9489-8815C022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10" y="1679511"/>
            <a:ext cx="10450286" cy="414279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Confronto pixel a pixel tra frame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Se la differenza supera una certa soglia si assume il pixel come parte di un movimento</a:t>
            </a:r>
          </a:p>
          <a:p>
            <a:endParaRPr lang="it-IT" sz="2800" dirty="0"/>
          </a:p>
          <a:p>
            <a:r>
              <a:rPr lang="it-IT" sz="2800" dirty="0"/>
              <a:t>Problema: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/>
              <a:t>più </a:t>
            </a:r>
            <a:r>
              <a:rPr lang="it-IT" sz="2800" dirty="0"/>
              <a:t>pixel vengono confrontati, e più è accurato l’algoritmo, ma è più costoso in termini di </a:t>
            </a:r>
            <a:r>
              <a:rPr lang="it-IT" sz="2800" dirty="0" err="1"/>
              <a:t>perfor</a:t>
            </a:r>
            <a:r>
              <a:rPr lang="it-IT" sz="2800" dirty="0"/>
              <a:t>-mance</a:t>
            </a:r>
          </a:p>
        </p:txBody>
      </p:sp>
    </p:spTree>
    <p:extLst>
      <p:ext uri="{BB962C8B-B14F-4D97-AF65-F5344CB8AC3E}">
        <p14:creationId xmlns:p14="http://schemas.microsoft.com/office/powerpoint/2010/main" val="31449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A09E89-2D15-4BA6-B5E9-B84A8586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8668"/>
            <a:ext cx="9608079" cy="914400"/>
          </a:xfrm>
        </p:spPr>
        <p:txBody>
          <a:bodyPr anchor="ctr">
            <a:normAutofit/>
          </a:bodyPr>
          <a:lstStyle/>
          <a:p>
            <a:r>
              <a:rPr lang="it-IT" sz="4800" dirty="0">
                <a:latin typeface="+mn-lt"/>
              </a:rPr>
              <a:t>Motion </a:t>
            </a:r>
            <a:r>
              <a:rPr lang="it-IT" sz="4800" dirty="0" err="1">
                <a:latin typeface="+mn-lt"/>
              </a:rPr>
              <a:t>Detection</a:t>
            </a:r>
            <a:r>
              <a:rPr lang="it-IT" sz="4800" dirty="0">
                <a:latin typeface="+mn-lt"/>
              </a:rPr>
              <a:t> 2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B24FC2-F45D-483D-9489-8815C0224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10" y="1903445"/>
            <a:ext cx="10450286" cy="4292081"/>
          </a:xfrm>
        </p:spPr>
        <p:txBody>
          <a:bodyPr>
            <a:noAutofit/>
          </a:bodyPr>
          <a:lstStyle/>
          <a:p>
            <a:r>
              <a:rPr lang="it-IT" sz="2800" dirty="0"/>
              <a:t>Soluzione: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Scalare i frame prima di confrontarli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Ottenere posizione e ampiezza del movimento sui frame a più bassa risoluzione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Ricalcolare sull’immagine a più alta risoluzione</a:t>
            </a:r>
          </a:p>
          <a:p>
            <a:endParaRPr lang="it-IT" sz="2800" dirty="0"/>
          </a:p>
          <a:p>
            <a:r>
              <a:rPr lang="it-IT" sz="2800" dirty="0"/>
              <a:t>I dati così ottenuti vengono trasmessi attraverso il </a:t>
            </a:r>
            <a:r>
              <a:rPr lang="it-IT" sz="2800" dirty="0" err="1"/>
              <a:t>datachannel</a:t>
            </a:r>
            <a:r>
              <a:rPr lang="it-IT" sz="2800" dirty="0"/>
              <a:t>, rappresentati e salvati in un file di log.</a:t>
            </a:r>
          </a:p>
        </p:txBody>
      </p:sp>
    </p:spTree>
    <p:extLst>
      <p:ext uri="{BB962C8B-B14F-4D97-AF65-F5344CB8AC3E}">
        <p14:creationId xmlns:p14="http://schemas.microsoft.com/office/powerpoint/2010/main" val="2195110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443</Words>
  <Application>Microsoft Office PowerPoint</Application>
  <PresentationFormat>Widescreen</PresentationFormat>
  <Paragraphs>65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Tema d’anno  Applicazione di video sorveglianza basata su WebRTC</vt:lpstr>
      <vt:lpstr>WebRTC</vt:lpstr>
      <vt:lpstr>API di WebRTC</vt:lpstr>
      <vt:lpstr>Architettura del sistema</vt:lpstr>
      <vt:lpstr>Inizializzazione delle comunicazioni 1</vt:lpstr>
      <vt:lpstr>Inizializzazione delle comunicazioni 2</vt:lpstr>
      <vt:lpstr>Inizializzazione delle comunicazioni 3</vt:lpstr>
      <vt:lpstr>Motion Detection 1</vt:lpstr>
      <vt:lpstr>Motion Detection 2</vt:lpstr>
      <vt:lpstr>Creazione file di log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d’anno  Applicazione di video sorveglianza basata su WebRTC</dc:title>
  <dc:creator>DE MEO CLAUDIO</dc:creator>
  <cp:lastModifiedBy>DE MEO CLAUDIO</cp:lastModifiedBy>
  <cp:revision>31</cp:revision>
  <dcterms:created xsi:type="dcterms:W3CDTF">2017-05-06T10:24:52Z</dcterms:created>
  <dcterms:modified xsi:type="dcterms:W3CDTF">2017-05-28T09:42:26Z</dcterms:modified>
</cp:coreProperties>
</file>