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4"/>
  </p:sldMasterIdLst>
  <p:notesMasterIdLst>
    <p:notesMasterId r:id="rId20"/>
  </p:notesMasterIdLst>
  <p:handoutMasterIdLst>
    <p:handoutMasterId r:id="rId21"/>
  </p:handoutMasterIdLst>
  <p:sldIdLst>
    <p:sldId id="1173" r:id="rId5"/>
    <p:sldId id="334" r:id="rId6"/>
    <p:sldId id="674" r:id="rId7"/>
    <p:sldId id="289" r:id="rId8"/>
    <p:sldId id="283" r:id="rId9"/>
    <p:sldId id="1480" r:id="rId10"/>
    <p:sldId id="298" r:id="rId11"/>
    <p:sldId id="299" r:id="rId12"/>
    <p:sldId id="300" r:id="rId13"/>
    <p:sldId id="1478" r:id="rId14"/>
    <p:sldId id="1479" r:id="rId15"/>
    <p:sldId id="1481" r:id="rId16"/>
    <p:sldId id="302" r:id="rId17"/>
    <p:sldId id="1476" r:id="rId18"/>
    <p:sldId id="14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62B185-7AAD-459D-877C-F3B14F3ADD3F}">
          <p14:sldIdLst>
            <p14:sldId id="1173"/>
            <p14:sldId id="334"/>
          </p14:sldIdLst>
        </p14:section>
        <p14:section name="Presentation Content" id="{D6D1ACB1-BBFC-4BCA-B7CA-12996F2AD32E}">
          <p14:sldIdLst>
            <p14:sldId id="674"/>
            <p14:sldId id="289"/>
            <p14:sldId id="283"/>
            <p14:sldId id="1480"/>
            <p14:sldId id="298"/>
            <p14:sldId id="299"/>
            <p14:sldId id="300"/>
            <p14:sldId id="1478"/>
            <p14:sldId id="1479"/>
            <p14:sldId id="1481"/>
            <p14:sldId id="302"/>
            <p14:sldId id="1476"/>
            <p14:sldId id="1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  <a:srgbClr val="0D5EAF"/>
    <a:srgbClr val="00B191"/>
    <a:srgbClr val="00AE70"/>
    <a:srgbClr val="A2CE69"/>
    <a:srgbClr val="F7941E"/>
    <a:srgbClr val="0B5487"/>
    <a:srgbClr val="F1592A"/>
    <a:srgbClr val="5B9BD5"/>
    <a:srgbClr val="0F5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7" autoAdjust="0"/>
    <p:restoredTop sz="86784" autoAdjust="0"/>
  </p:normalViewPr>
  <p:slideViewPr>
    <p:cSldViewPr snapToGrid="0">
      <p:cViewPr varScale="1">
        <p:scale>
          <a:sx n="96" d="100"/>
          <a:sy n="96" d="100"/>
        </p:scale>
        <p:origin x="4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E5DB2-E983-4465-AD76-A4B7C5DBA6F7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CFC40-15A5-4E26-A73B-978DD23074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41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A24F-08FC-476D-B555-E56870DD74F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9DCAA-E612-4BC0-AA75-84621265B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31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linux/sql-server-linux-active-directory-authentica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74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“What if…I don’t have a initial list of servers?”</a:t>
            </a:r>
          </a:p>
          <a:p>
            <a:r>
              <a:rPr lang="en-US" sz="1400" b="1" dirty="0"/>
              <a:t>	</a:t>
            </a:r>
            <a:r>
              <a:rPr lang="en-US" dirty="0"/>
              <a:t>You can leverage on Find-</a:t>
            </a:r>
            <a:r>
              <a:rPr lang="en-US" dirty="0" err="1"/>
              <a:t>DbaInstance</a:t>
            </a:r>
            <a:r>
              <a:rPr lang="en-US" dirty="0"/>
              <a:t>. Read the help carefully. This command can raise some flags by the security team.</a:t>
            </a:r>
          </a:p>
          <a:p>
            <a:endParaRPr lang="en-US" sz="1400" b="1" dirty="0"/>
          </a:p>
          <a:p>
            <a:r>
              <a:rPr lang="en-US" sz="1400" b="1" dirty="0"/>
              <a:t>“I have dozens of instances…” - Bigger environments  / Multiple domains</a:t>
            </a:r>
          </a:p>
          <a:p>
            <a:r>
              <a:rPr lang="en-US" sz="1400" dirty="0"/>
              <a:t>	Use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PoshRsJob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module from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Boe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Prox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for multi-thread / throttling.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	</a:t>
            </a:r>
          </a:p>
          <a:p>
            <a:r>
              <a:rPr lang="en-US" sz="1400" b="1" dirty="0">
                <a:solidFill>
                  <a:srgbClr val="222222"/>
                </a:solidFill>
                <a:latin typeface="Arial" panose="020B0604020202020204" pitchFamily="34" charset="0"/>
              </a:rPr>
              <a:t>“Does it just work with Windows Authentication?”</a:t>
            </a: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current way it is build yes. It fits for my needs so I started from there. </a:t>
            </a: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“But…what if I have a SQL Server running on a Linux host?”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It is already possible: </a:t>
            </a:r>
            <a:r>
              <a:rPr lang="en-US" dirty="0">
                <a:hlinkClick r:id="rId3"/>
              </a:rPr>
              <a:t>https://docs.microsoft.com/en-us/sql/linux/sql-server-linux-active-directory-authentication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“What about maintenance? New versions of dbatools?”</a:t>
            </a:r>
          </a:p>
          <a:p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 Save new version and copy or use Install-Module –Name dbatools –Force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- Test it!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Multi-thread</a:t>
            </a: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cann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be by Environment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- Example: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	- Get-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DbaComputerSystem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-&gt; Can be all at once (1 row per instance)</a:t>
            </a: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 Get-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DbaDbTable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-&gt; Throttling by database (maybe the heavier we have)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“What about maintenance? New versions of dbatools?”</a:t>
            </a:r>
          </a:p>
          <a:p>
            <a:r>
              <a:rPr lang="en-US" b="0" dirty="0"/>
              <a:t>- You want to have a stable environment running. Even we don’t introduce a lot of breaking changes, for this scripts a breaking change can appear in a different way. Example: Not filtering the data or selecting the columns and the new version output more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0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5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 module:</a:t>
            </a:r>
          </a:p>
          <a:p>
            <a:r>
              <a:rPr lang="en-US" dirty="0"/>
              <a:t>- Minimum PS v3.0 recommended PS 5.1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- Copy it to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- PowerShell module directory (recommended and we will see why later):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	- C:\Program Files (x86)\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WindowsPowerShell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\Modules\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- Or, if you want just for a single account copy to: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	- C:\Users\&lt;account name&gt;\Documents\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WindowsPowerShell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\Modules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 BI Desktop</a:t>
            </a:r>
          </a:p>
          <a:p>
            <a:r>
              <a:rPr lang="en-US" dirty="0"/>
              <a:t> - It can be on your laptop. As long as you can reach the SQL Server central instance it’s ok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 can als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o leverage on SQL Server Power BI Report Server if you already have on in place (be aware because can have costs depending on your licensing)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56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server where scripts run</a:t>
            </a:r>
          </a:p>
          <a:p>
            <a:r>
              <a:rPr lang="en-US" dirty="0"/>
              <a:t>Collect data from instances</a:t>
            </a:r>
          </a:p>
          <a:p>
            <a:r>
              <a:rPr lang="en-US" dirty="0"/>
              <a:t>Power BI to visualize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 has more than 500 commands and it leverage on:</a:t>
            </a:r>
          </a:p>
          <a:p>
            <a:r>
              <a:rPr lang="en-US" dirty="0"/>
              <a:t> - SQL Server</a:t>
            </a:r>
          </a:p>
          <a:p>
            <a:r>
              <a:rPr lang="en-US" dirty="0"/>
              <a:t> - PS Remoting</a:t>
            </a:r>
          </a:p>
          <a:p>
            <a:r>
              <a:rPr lang="en-US" dirty="0"/>
              <a:t> - WMI/CMI (for computer management) </a:t>
            </a:r>
          </a:p>
          <a:p>
            <a:r>
              <a:rPr lang="en-US" dirty="0"/>
              <a:t> - Registry</a:t>
            </a:r>
          </a:p>
          <a:p>
            <a:endParaRPr lang="en-US" dirty="0"/>
          </a:p>
          <a:p>
            <a:r>
              <a:rPr lang="en-US" dirty="0"/>
              <a:t>I work on a restricted environment where, by default when a new server born and SQL Server is installed there, my central instance don’t have access to it. To fix this I need to request the Firewall team to add my new IP (new SQL Server installation) to the group of rules where others already exists.</a:t>
            </a:r>
          </a:p>
          <a:p>
            <a:endParaRPr lang="en-US" dirty="0"/>
          </a:p>
          <a:p>
            <a:r>
              <a:rPr lang="en-US" dirty="0"/>
              <a:t>Different credential: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- Example: Ask for an AD account and add it to your SQL Server administration group that has access to your estate.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NOTE: Account must have logon privileges to be able to launch PS processes to run the scripts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51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determine which dbatools commands we will use to gather information</a:t>
            </a:r>
          </a:p>
          <a:p>
            <a:endParaRPr lang="en-US" dirty="0"/>
          </a:p>
          <a:p>
            <a:r>
              <a:rPr lang="en-US" b="1" dirty="0"/>
              <a:t>Both</a:t>
            </a:r>
            <a:endParaRPr lang="en-US" b="0" dirty="0"/>
          </a:p>
          <a:p>
            <a:r>
              <a:rPr lang="en-US" b="0" dirty="0"/>
              <a:t> - Because it returns data related with both server and instance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435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Answering the question…how it runs?</a:t>
            </a:r>
          </a:p>
          <a:p>
            <a:endParaRPr lang="en-US" dirty="0"/>
          </a:p>
          <a:p>
            <a:r>
              <a:rPr lang="en-US" dirty="0"/>
              <a:t>The account with permissions on all instances can belong to the custom admin group. That will be easier.</a:t>
            </a:r>
          </a:p>
          <a:p>
            <a:endParaRPr lang="en-US" dirty="0"/>
          </a:p>
          <a:p>
            <a:r>
              <a:rPr lang="en-US" b="1" dirty="0"/>
              <a:t>Suggestion</a:t>
            </a:r>
          </a:p>
          <a:p>
            <a:r>
              <a:rPr lang="en-US" b="1" dirty="0"/>
              <a:t> </a:t>
            </a:r>
            <a:r>
              <a:rPr lang="pt-PT" sz="1200" dirty="0" err="1"/>
              <a:t>Or</a:t>
            </a:r>
            <a:r>
              <a:rPr lang="pt-PT" sz="1200" dirty="0"/>
              <a:t> </a:t>
            </a:r>
            <a:r>
              <a:rPr lang="pt-PT" sz="1200" dirty="0" err="1"/>
              <a:t>create</a:t>
            </a:r>
            <a:r>
              <a:rPr lang="pt-PT" sz="1200" dirty="0"/>
              <a:t> a </a:t>
            </a:r>
            <a:r>
              <a:rPr lang="pt-PT" sz="1200" dirty="0" err="1"/>
              <a:t>new</a:t>
            </a:r>
            <a:r>
              <a:rPr lang="pt-PT" sz="1200" dirty="0"/>
              <a:t> script </a:t>
            </a:r>
            <a:r>
              <a:rPr lang="pt-PT" sz="1200" dirty="0" err="1"/>
              <a:t>that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responsible</a:t>
            </a:r>
            <a:r>
              <a:rPr lang="pt-PT" sz="1200" dirty="0"/>
              <a:t> to </a:t>
            </a:r>
            <a:r>
              <a:rPr lang="pt-PT" sz="1200" dirty="0" err="1"/>
              <a:t>split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work</a:t>
            </a:r>
            <a:r>
              <a:rPr lang="pt-PT" sz="1200" dirty="0"/>
              <a:t>. </a:t>
            </a:r>
            <a:r>
              <a:rPr lang="pt-PT" sz="1200" dirty="0" err="1"/>
              <a:t>The</a:t>
            </a:r>
            <a:r>
              <a:rPr lang="pt-PT" sz="1200" dirty="0"/>
              <a:t> 1st </a:t>
            </a:r>
            <a:r>
              <a:rPr lang="pt-PT" sz="1200" dirty="0" err="1"/>
              <a:t>approach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nicer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</a:t>
            </a:r>
            <a:r>
              <a:rPr lang="pt-PT" sz="1200" dirty="0" err="1"/>
              <a:t>we</a:t>
            </a:r>
            <a:r>
              <a:rPr lang="pt-PT" sz="1200" dirty="0"/>
              <a:t> </a:t>
            </a:r>
            <a:r>
              <a:rPr lang="pt-PT" sz="1200" dirty="0" err="1"/>
              <a:t>want</a:t>
            </a:r>
            <a:r>
              <a:rPr lang="pt-PT" sz="1200" dirty="0"/>
              <a:t> to </a:t>
            </a:r>
            <a:r>
              <a:rPr lang="pt-PT" sz="1200" dirty="0" err="1"/>
              <a:t>leverage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Agent</a:t>
            </a:r>
            <a:r>
              <a:rPr lang="pt-PT" sz="1200" dirty="0"/>
              <a:t> Job log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48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Write-DbaDbTableData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–</a:t>
            </a:r>
            <a:r>
              <a:rPr lang="pt-PT" dirty="0" err="1"/>
              <a:t>AutoGenerate</a:t>
            </a:r>
            <a:r>
              <a:rPr lang="pt-PT" dirty="0"/>
              <a:t> </a:t>
            </a:r>
            <a:r>
              <a:rPr lang="pt-PT" dirty="0" err="1"/>
              <a:t>paremeter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says</a:t>
            </a:r>
            <a:r>
              <a:rPr lang="pt-PT" dirty="0"/>
              <a:t>,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don’t</a:t>
            </a:r>
            <a:r>
              <a:rPr lang="pt-PT" dirty="0"/>
              <a:t> </a:t>
            </a:r>
            <a:r>
              <a:rPr lang="pt-PT" dirty="0" err="1"/>
              <a:t>exists</a:t>
            </a:r>
            <a:r>
              <a:rPr lang="pt-PT" dirty="0"/>
              <a:t> </a:t>
            </a:r>
            <a:r>
              <a:rPr lang="pt-PT" dirty="0" err="1"/>
              <a:t>yet</a:t>
            </a:r>
            <a:r>
              <a:rPr lang="pt-PT" dirty="0"/>
              <a:t>, </a:t>
            </a:r>
            <a:r>
              <a:rPr lang="pt-PT" dirty="0" err="1"/>
              <a:t>infer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 </a:t>
            </a:r>
            <a:r>
              <a:rPr lang="pt-PT" dirty="0" err="1"/>
              <a:t>Howerver</a:t>
            </a:r>
            <a:r>
              <a:rPr lang="pt-PT" dirty="0"/>
              <a:t>, I </a:t>
            </a:r>
            <a:r>
              <a:rPr lang="pt-PT" dirty="0" err="1"/>
              <a:t>suggest</a:t>
            </a:r>
            <a:r>
              <a:rPr lang="pt-PT" dirty="0"/>
              <a:t> </a:t>
            </a:r>
            <a:r>
              <a:rPr lang="pt-PT" dirty="0" err="1"/>
              <a:t>tunning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datatypes</a:t>
            </a:r>
            <a:r>
              <a:rPr lang="pt-PT" dirty="0"/>
              <a:t> </a:t>
            </a:r>
            <a:r>
              <a:rPr lang="pt-PT" dirty="0" err="1"/>
              <a:t>after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79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70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863095" y="3338057"/>
            <a:ext cx="8157883" cy="1196928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600" b="0" i="0" kern="1200" baseline="0" dirty="0">
                <a:solidFill>
                  <a:srgbClr val="00AE70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SET TITLE IN 36PT, GOTHAM </a:t>
            </a:r>
            <a:br>
              <a:rPr lang="en-US" dirty="0"/>
            </a:br>
            <a:r>
              <a:rPr lang="en-US" dirty="0"/>
              <a:t>REGULAR, MAX 2 LINES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3256" y="4770963"/>
            <a:ext cx="8158162" cy="720725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rgbClr val="00AE70"/>
                </a:solidFill>
                <a:latin typeface="+mn-lt"/>
                <a:ea typeface="Gotham Medium" charset="0"/>
                <a:cs typeface="Gotham Medium" charset="0"/>
              </a:defRPr>
            </a:lvl1pPr>
          </a:lstStyle>
          <a:p>
            <a:pPr lvl="0"/>
            <a:r>
              <a:rPr lang="en-US" dirty="0"/>
              <a:t>[SPEAKER], [SPEAKER TITLE]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13480"/>
            <a:ext cx="12192000" cy="744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13480"/>
            <a:ext cx="12192000" cy="744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32592" y="2638005"/>
            <a:ext cx="5176896" cy="1581992"/>
          </a:xfrm>
        </p:spPr>
        <p:txBody>
          <a:bodyPr anchor="ctr">
            <a:normAutofit/>
          </a:bodyPr>
          <a:lstStyle>
            <a:lvl1pPr>
              <a:defRPr sz="4000" b="0" i="0">
                <a:solidFill>
                  <a:srgbClr val="00B191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888" y="310583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0" i="0" kern="1200" cap="all" baseline="0" dirty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888" y="310583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0" i="0" kern="1200" cap="all" baseline="0" dirty="0">
                <a:solidFill>
                  <a:srgbClr val="00B191"/>
                </a:solidFill>
                <a:latin typeface="+mj-lt"/>
                <a:ea typeface="Gotham Book" charset="0"/>
                <a:cs typeface="Gotham Book" charset="0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7888" y="282883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rPr>
              <a:t>OBRIGADO POR PARTICIPAREM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38832" r="10405" b="38807"/>
          <a:stretch/>
        </p:blipFill>
        <p:spPr>
          <a:xfrm>
            <a:off x="7375088" y="619208"/>
            <a:ext cx="4283512" cy="1209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38832" r="10405" b="38807"/>
          <a:stretch/>
        </p:blipFill>
        <p:spPr>
          <a:xfrm>
            <a:off x="7375088" y="619208"/>
            <a:ext cx="4283512" cy="12095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algn="ctr">
              <a:defRPr sz="2800" b="1" kern="2400" cap="all" spc="540" baseline="0">
                <a:solidFill>
                  <a:schemeClr val="bg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Content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2963" y="720537"/>
            <a:ext cx="11613091" cy="5662508"/>
          </a:xfrm>
          <a:prstGeom prst="rect">
            <a:avLst/>
          </a:prstGeom>
          <a:noFill/>
        </p:spPr>
        <p:txBody>
          <a:bodyPr lIns="216000" tIns="72000" rIns="216000" bIns="72000" anchor="ctr"/>
          <a:lstStyle>
            <a:lvl1pPr marL="457200" indent="-457200">
              <a:lnSpc>
                <a:spcPct val="100000"/>
              </a:lnSpc>
              <a:buClr>
                <a:srgbClr val="F7941D"/>
              </a:buClr>
              <a:buSzPct val="100000"/>
              <a:buFont typeface="Arial" panose="020B0604020202020204" pitchFamily="34" charset="0"/>
              <a:buChar char="•"/>
              <a:defRPr sz="2520" b="0" baseline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180531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340200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486000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607500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5EB465-0C06-4E86-A1A1-5DDA31061B51}"/>
              </a:ext>
            </a:extLst>
          </p:cNvPr>
          <p:cNvSpPr/>
          <p:nvPr userDrawn="1"/>
        </p:nvSpPr>
        <p:spPr>
          <a:xfrm>
            <a:off x="0" y="6373217"/>
            <a:ext cx="12192000" cy="4953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Porto 2019   | 	     claudioessilva              @claudioessilva             claudioessilva.eu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D28802-2C41-4C2A-B57C-BD513489C49B}"/>
              </a:ext>
            </a:extLst>
          </p:cNvPr>
          <p:cNvGrpSpPr/>
          <p:nvPr userDrawn="1"/>
        </p:nvGrpSpPr>
        <p:grpSpPr>
          <a:xfrm>
            <a:off x="6543470" y="6504338"/>
            <a:ext cx="229600" cy="229600"/>
            <a:chOff x="5748537" y="5146675"/>
            <a:chExt cx="353831" cy="353832"/>
          </a:xfrm>
        </p:grpSpPr>
        <p:sp>
          <p:nvSpPr>
            <p:cNvPr id="44" name="Freeform 383">
              <a:extLst>
                <a:ext uri="{FF2B5EF4-FFF2-40B4-BE49-F238E27FC236}">
                  <a16:creationId xmlns:a16="http://schemas.microsoft.com/office/drawing/2014/main" id="{E043D995-9441-43B6-A1B8-E6AC6932E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3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E7E6E6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Rounded Rectangle 92">
              <a:extLst>
                <a:ext uri="{FF2B5EF4-FFF2-40B4-BE49-F238E27FC236}">
                  <a16:creationId xmlns:a16="http://schemas.microsoft.com/office/drawing/2014/main" id="{67D9650E-A181-4C65-91E7-08AA0BADC118}"/>
                </a:ext>
              </a:extLst>
            </p:cNvPr>
            <p:cNvSpPr/>
            <p:nvPr/>
          </p:nvSpPr>
          <p:spPr>
            <a:xfrm>
              <a:off x="5748537" y="5146675"/>
              <a:ext cx="353831" cy="353832"/>
            </a:xfrm>
            <a:prstGeom prst="roundRect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6DDCB0-B608-47B7-8771-54D3EA51DEC3}"/>
              </a:ext>
            </a:extLst>
          </p:cNvPr>
          <p:cNvGrpSpPr/>
          <p:nvPr userDrawn="1"/>
        </p:nvGrpSpPr>
        <p:grpSpPr>
          <a:xfrm>
            <a:off x="4762992" y="6504338"/>
            <a:ext cx="229600" cy="229600"/>
            <a:chOff x="3348740" y="4138863"/>
            <a:chExt cx="229600" cy="229600"/>
          </a:xfrm>
        </p:grpSpPr>
        <p:sp>
          <p:nvSpPr>
            <p:cNvPr id="47" name="Rounded Rectangle 94">
              <a:extLst>
                <a:ext uri="{FF2B5EF4-FFF2-40B4-BE49-F238E27FC236}">
                  <a16:creationId xmlns:a16="http://schemas.microsoft.com/office/drawing/2014/main" id="{B59C3D9B-038C-4ABD-B846-596173B0D97A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1216">
              <a:extLst>
                <a:ext uri="{FF2B5EF4-FFF2-40B4-BE49-F238E27FC236}">
                  <a16:creationId xmlns:a16="http://schemas.microsoft.com/office/drawing/2014/main" id="{8747DD90-4197-42F5-B0CA-4EA4B837F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9" y="4197350"/>
              <a:ext cx="101584" cy="101583"/>
              <a:chOff x="8400256" y="3573012"/>
              <a:chExt cx="423871" cy="422288"/>
            </a:xfrm>
            <a:solidFill>
              <a:sysClr val="windowText" lastClr="000000"/>
            </a:solidFill>
          </p:grpSpPr>
          <p:sp>
            <p:nvSpPr>
              <p:cNvPr id="49" name="Oval 315">
                <a:extLst>
                  <a:ext uri="{FF2B5EF4-FFF2-40B4-BE49-F238E27FC236}">
                    <a16:creationId xmlns:a16="http://schemas.microsoft.com/office/drawing/2014/main" id="{0D3EEBFF-3732-4ABE-B71C-223BC04CA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2"/>
                <a:ext cx="103189" cy="101599"/>
              </a:xfrm>
              <a:prstGeom prst="ellipse">
                <a:avLst/>
              </a:prstGeom>
              <a:solidFill>
                <a:srgbClr val="E7E6E6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50" name="Rectangle 316">
                <a:extLst>
                  <a:ext uri="{FF2B5EF4-FFF2-40B4-BE49-F238E27FC236}">
                    <a16:creationId xmlns:a16="http://schemas.microsoft.com/office/drawing/2014/main" id="{F99C6606-BBB5-4ED6-A613-6C0096A02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2" y="3714311"/>
                <a:ext cx="87312" cy="280989"/>
              </a:xfrm>
              <a:prstGeom prst="rect">
                <a:avLst/>
              </a:prstGeom>
              <a:solidFill>
                <a:srgbClr val="E7E6E6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51" name="Freeform 317">
                <a:extLst>
                  <a:ext uri="{FF2B5EF4-FFF2-40B4-BE49-F238E27FC236}">
                    <a16:creationId xmlns:a16="http://schemas.microsoft.com/office/drawing/2014/main" id="{68F8A43B-6B57-499A-8FF0-B76125583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75" y="3706371"/>
                <a:ext cx="273052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rgbClr val="E7E6E6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pic>
        <p:nvPicPr>
          <p:cNvPr id="52" name="Picture 3" descr="Resultado de imagem para web icon">
            <a:extLst>
              <a:ext uri="{FF2B5EF4-FFF2-40B4-BE49-F238E27FC236}">
                <a16:creationId xmlns:a16="http://schemas.microsoft.com/office/drawing/2014/main" id="{D746C1BD-A9A0-44C6-A62C-7D74ACC62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48" y="6499080"/>
            <a:ext cx="240117" cy="2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4C8E52-C131-47CE-AABA-CBC857B906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1577570" y="6420132"/>
            <a:ext cx="2015348" cy="3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60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60A443-A386-4DD2-A401-435C0C749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4068" y="0"/>
            <a:ext cx="5657932" cy="68859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7941D"/>
          </a:solidFill>
        </p:spPr>
        <p:txBody>
          <a:bodyPr lIns="180000" rIns="180000" anchor="ctr"/>
          <a:lstStyle>
            <a:lvl1pPr algn="ctr">
              <a:defRPr sz="2800" cap="all" spc="320" baseline="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Presenter info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725A2-C07F-4F67-93F2-C1B01B911547}"/>
              </a:ext>
            </a:extLst>
          </p:cNvPr>
          <p:cNvCxnSpPr/>
          <p:nvPr userDrawn="1"/>
        </p:nvCxnSpPr>
        <p:spPr>
          <a:xfrm>
            <a:off x="4384640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EC10BD19-D6A7-4CD7-A3FA-9F23D79254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5568" y="886744"/>
            <a:ext cx="2671763" cy="2671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090C82-3371-46EC-B8FF-32C901713E2F}"/>
              </a:ext>
            </a:extLst>
          </p:cNvPr>
          <p:cNvGrpSpPr/>
          <p:nvPr userDrawn="1"/>
        </p:nvGrpSpPr>
        <p:grpSpPr>
          <a:xfrm>
            <a:off x="0" y="6373217"/>
            <a:ext cx="12192000" cy="495300"/>
            <a:chOff x="0" y="6373217"/>
            <a:chExt cx="12192000" cy="4953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7534D9-8F22-462C-829F-CDBEC4E67B44}"/>
                </a:ext>
              </a:extLst>
            </p:cNvPr>
            <p:cNvSpPr/>
            <p:nvPr userDrawn="1"/>
          </p:nvSpPr>
          <p:spPr>
            <a:xfrm>
              <a:off x="0" y="6373217"/>
              <a:ext cx="12192000" cy="4953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DataGrillen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2019       |            claudioessilva              @claudioessilva             claudioessilva.eu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18D787-4609-443C-A0E1-8452582428E6}"/>
                </a:ext>
              </a:extLst>
            </p:cNvPr>
            <p:cNvGrpSpPr/>
            <p:nvPr userDrawn="1"/>
          </p:nvGrpSpPr>
          <p:grpSpPr>
            <a:xfrm>
              <a:off x="6227270" y="6509597"/>
              <a:ext cx="229600" cy="229600"/>
              <a:chOff x="5748554" y="5146675"/>
              <a:chExt cx="353832" cy="353832"/>
            </a:xfrm>
          </p:grpSpPr>
          <p:sp>
            <p:nvSpPr>
              <p:cNvPr id="35" name="Freeform 383">
                <a:extLst>
                  <a:ext uri="{FF2B5EF4-FFF2-40B4-BE49-F238E27FC236}">
                    <a16:creationId xmlns:a16="http://schemas.microsoft.com/office/drawing/2014/main" id="{2B81B323-524D-4191-B09E-64F7770E7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2152" y="5257800"/>
                <a:ext cx="159336" cy="137932"/>
              </a:xfrm>
              <a:custGeom>
                <a:avLst/>
                <a:gdLst>
                  <a:gd name="T0" fmla="*/ 458484450 w 64"/>
                  <a:gd name="T1" fmla="*/ 49083328 h 56"/>
                  <a:gd name="T2" fmla="*/ 408336961 w 64"/>
                  <a:gd name="T3" fmla="*/ 63107136 h 56"/>
                  <a:gd name="T4" fmla="*/ 444156978 w 64"/>
                  <a:gd name="T5" fmla="*/ 7011904 h 56"/>
                  <a:gd name="T6" fmla="*/ 386847091 w 64"/>
                  <a:gd name="T7" fmla="*/ 28047616 h 56"/>
                  <a:gd name="T8" fmla="*/ 386847091 w 64"/>
                  <a:gd name="T9" fmla="*/ 28047616 h 56"/>
                  <a:gd name="T10" fmla="*/ 315207056 w 64"/>
                  <a:gd name="T11" fmla="*/ 0 h 56"/>
                  <a:gd name="T12" fmla="*/ 222077151 w 64"/>
                  <a:gd name="T13" fmla="*/ 98166656 h 56"/>
                  <a:gd name="T14" fmla="*/ 229242225 w 64"/>
                  <a:gd name="T15" fmla="*/ 119202368 h 56"/>
                  <a:gd name="T16" fmla="*/ 229242225 w 64"/>
                  <a:gd name="T17" fmla="*/ 119202368 h 56"/>
                  <a:gd name="T18" fmla="*/ 28654944 w 64"/>
                  <a:gd name="T19" fmla="*/ 21035712 h 56"/>
                  <a:gd name="T20" fmla="*/ 57309887 w 64"/>
                  <a:gd name="T21" fmla="*/ 147249984 h 56"/>
                  <a:gd name="T22" fmla="*/ 14327472 w 64"/>
                  <a:gd name="T23" fmla="*/ 140238080 h 56"/>
                  <a:gd name="T24" fmla="*/ 85964831 w 64"/>
                  <a:gd name="T25" fmla="*/ 238404736 h 56"/>
                  <a:gd name="T26" fmla="*/ 42982415 w 64"/>
                  <a:gd name="T27" fmla="*/ 238404736 h 56"/>
                  <a:gd name="T28" fmla="*/ 128949923 w 64"/>
                  <a:gd name="T29" fmla="*/ 308523776 h 56"/>
                  <a:gd name="T30" fmla="*/ 0 w 64"/>
                  <a:gd name="T31" fmla="*/ 350595200 h 56"/>
                  <a:gd name="T32" fmla="*/ 150439792 w 64"/>
                  <a:gd name="T33" fmla="*/ 392666624 h 56"/>
                  <a:gd name="T34" fmla="*/ 415502035 w 64"/>
                  <a:gd name="T35" fmla="*/ 98166656 h 56"/>
                  <a:gd name="T36" fmla="*/ 415502035 w 64"/>
                  <a:gd name="T37" fmla="*/ 98166656 h 56"/>
                  <a:gd name="T38" fmla="*/ 415502035 w 64"/>
                  <a:gd name="T39" fmla="*/ 98166656 h 56"/>
                  <a:gd name="T40" fmla="*/ 415502035 w 64"/>
                  <a:gd name="T41" fmla="*/ 98166656 h 56"/>
                  <a:gd name="T42" fmla="*/ 458484450 w 64"/>
                  <a:gd name="T43" fmla="*/ 49083328 h 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4" h="56">
                    <a:moveTo>
                      <a:pt x="64" y="7"/>
                    </a:moveTo>
                    <a:cubicBezTo>
                      <a:pt x="63" y="7"/>
                      <a:pt x="60" y="9"/>
                      <a:pt x="57" y="9"/>
                    </a:cubicBezTo>
                    <a:cubicBezTo>
                      <a:pt x="59" y="8"/>
                      <a:pt x="61" y="4"/>
                      <a:pt x="62" y="1"/>
                    </a:cubicBezTo>
                    <a:cubicBezTo>
                      <a:pt x="60" y="3"/>
                      <a:pt x="56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2"/>
                      <a:pt x="48" y="0"/>
                      <a:pt x="44" y="0"/>
                    </a:cubicBezTo>
                    <a:cubicBezTo>
                      <a:pt x="37" y="0"/>
                      <a:pt x="31" y="6"/>
                      <a:pt x="31" y="14"/>
                    </a:cubicBezTo>
                    <a:cubicBezTo>
                      <a:pt x="31" y="15"/>
                      <a:pt x="31" y="16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22" y="17"/>
                      <a:pt x="10" y="12"/>
                      <a:pt x="4" y="3"/>
                    </a:cubicBezTo>
                    <a:cubicBezTo>
                      <a:pt x="0" y="10"/>
                      <a:pt x="3" y="18"/>
                      <a:pt x="8" y="21"/>
                    </a:cubicBezTo>
                    <a:cubicBezTo>
                      <a:pt x="6" y="22"/>
                      <a:pt x="3" y="21"/>
                      <a:pt x="2" y="20"/>
                    </a:cubicBezTo>
                    <a:cubicBezTo>
                      <a:pt x="2" y="25"/>
                      <a:pt x="4" y="31"/>
                      <a:pt x="12" y="34"/>
                    </a:cubicBezTo>
                    <a:cubicBezTo>
                      <a:pt x="10" y="35"/>
                      <a:pt x="8" y="34"/>
                      <a:pt x="6" y="34"/>
                    </a:cubicBezTo>
                    <a:cubicBezTo>
                      <a:pt x="7" y="38"/>
                      <a:pt x="12" y="44"/>
                      <a:pt x="18" y="44"/>
                    </a:cubicBezTo>
                    <a:cubicBezTo>
                      <a:pt x="16" y="46"/>
                      <a:pt x="9" y="51"/>
                      <a:pt x="0" y="50"/>
                    </a:cubicBezTo>
                    <a:cubicBezTo>
                      <a:pt x="6" y="54"/>
                      <a:pt x="13" y="56"/>
                      <a:pt x="21" y="56"/>
                    </a:cubicBezTo>
                    <a:cubicBezTo>
                      <a:pt x="42" y="56"/>
                      <a:pt x="58" y="37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0" y="13"/>
                      <a:pt x="62" y="10"/>
                      <a:pt x="64" y="7"/>
                    </a:cubicBezTo>
                    <a:close/>
                  </a:path>
                </a:pathLst>
              </a:custGeom>
              <a:solidFill>
                <a:srgbClr val="E7E6E6">
                  <a:lumMod val="50000"/>
                </a:srgb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6" name="Rounded Rectangle 92">
                <a:extLst>
                  <a:ext uri="{FF2B5EF4-FFF2-40B4-BE49-F238E27FC236}">
                    <a16:creationId xmlns:a16="http://schemas.microsoft.com/office/drawing/2014/main" id="{B3ECA6D8-98A5-4BA0-9F1D-0932A66E8D96}"/>
                  </a:ext>
                </a:extLst>
              </p:cNvPr>
              <p:cNvSpPr/>
              <p:nvPr/>
            </p:nvSpPr>
            <p:spPr>
              <a:xfrm>
                <a:off x="5748554" y="5146675"/>
                <a:ext cx="353832" cy="3538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1A815D-6E84-4F8C-9A16-28912BE1C4E0}"/>
                </a:ext>
              </a:extLst>
            </p:cNvPr>
            <p:cNvGrpSpPr/>
            <p:nvPr userDrawn="1"/>
          </p:nvGrpSpPr>
          <p:grpSpPr>
            <a:xfrm>
              <a:off x="4446792" y="6509597"/>
              <a:ext cx="229600" cy="229600"/>
              <a:chOff x="3348740" y="4138863"/>
              <a:chExt cx="229600" cy="229600"/>
            </a:xfrm>
          </p:grpSpPr>
          <p:sp>
            <p:nvSpPr>
              <p:cNvPr id="30" name="Rounded Rectangle 94">
                <a:extLst>
                  <a:ext uri="{FF2B5EF4-FFF2-40B4-BE49-F238E27FC236}">
                    <a16:creationId xmlns:a16="http://schemas.microsoft.com/office/drawing/2014/main" id="{BEABF299-41BC-4CE8-A406-83BD8E70F2F9}"/>
                  </a:ext>
                </a:extLst>
              </p:cNvPr>
              <p:cNvSpPr/>
              <p:nvPr/>
            </p:nvSpPr>
            <p:spPr>
              <a:xfrm>
                <a:off x="3348740" y="4138863"/>
                <a:ext cx="229600" cy="22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" name="Group 1216">
                <a:extLst>
                  <a:ext uri="{FF2B5EF4-FFF2-40B4-BE49-F238E27FC236}">
                    <a16:creationId xmlns:a16="http://schemas.microsoft.com/office/drawing/2014/main" id="{BBAE572C-1B55-40CC-B57B-0097EC5084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6337" y="4197351"/>
                <a:ext cx="101582" cy="101580"/>
                <a:chOff x="8400256" y="3573016"/>
                <a:chExt cx="423863" cy="422275"/>
              </a:xfrm>
              <a:solidFill>
                <a:sysClr val="windowText" lastClr="000000"/>
              </a:solidFill>
            </p:grpSpPr>
            <p:sp>
              <p:nvSpPr>
                <p:cNvPr id="32" name="Oval 315">
                  <a:extLst>
                    <a:ext uri="{FF2B5EF4-FFF2-40B4-BE49-F238E27FC236}">
                      <a16:creationId xmlns:a16="http://schemas.microsoft.com/office/drawing/2014/main" id="{8AB77C86-95CF-4497-8733-30877A346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0256" y="3573016"/>
                  <a:ext cx="103188" cy="101600"/>
                </a:xfrm>
                <a:prstGeom prst="ellipse">
                  <a:avLst/>
                </a:prstGeom>
                <a:solidFill>
                  <a:srgbClr val="E7E6E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Open San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altLang="x-non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charset="0"/>
                  </a:endParaRPr>
                </a:p>
              </p:txBody>
            </p:sp>
            <p:sp>
              <p:nvSpPr>
                <p:cNvPr id="33" name="Rectangle 316">
                  <a:extLst>
                    <a:ext uri="{FF2B5EF4-FFF2-40B4-BE49-F238E27FC236}">
                      <a16:creationId xmlns:a16="http://schemas.microsoft.com/office/drawing/2014/main" id="{089F80E0-B36B-48CF-87A9-9C151C577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194" y="3714304"/>
                  <a:ext cx="87313" cy="280987"/>
                </a:xfrm>
                <a:prstGeom prst="rect">
                  <a:avLst/>
                </a:prstGeom>
                <a:solidFill>
                  <a:srgbClr val="E7E6E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Open San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altLang="x-non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charset="0"/>
                  </a:endParaRPr>
                </a:p>
              </p:txBody>
            </p:sp>
            <p:sp>
              <p:nvSpPr>
                <p:cNvPr id="34" name="Freeform 317">
                  <a:extLst>
                    <a:ext uri="{FF2B5EF4-FFF2-40B4-BE49-F238E27FC236}">
                      <a16:creationId xmlns:a16="http://schemas.microsoft.com/office/drawing/2014/main" id="{D6F1C7AC-5E0B-4191-A511-CDBC9BC2D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1069" y="3706366"/>
                  <a:ext cx="273050" cy="288925"/>
                </a:xfrm>
                <a:custGeom>
                  <a:avLst/>
                  <a:gdLst>
                    <a:gd name="T0" fmla="*/ 232890753 w 196"/>
                    <a:gd name="T1" fmla="*/ 0 h 207"/>
                    <a:gd name="T2" fmla="*/ 118386679 w 196"/>
                    <a:gd name="T3" fmla="*/ 62342199 h 207"/>
                    <a:gd name="T4" fmla="*/ 116446073 w 196"/>
                    <a:gd name="T5" fmla="*/ 62342199 h 207"/>
                    <a:gd name="T6" fmla="*/ 116446073 w 196"/>
                    <a:gd name="T7" fmla="*/ 9741099 h 207"/>
                    <a:gd name="T8" fmla="*/ 0 w 196"/>
                    <a:gd name="T9" fmla="*/ 9741099 h 207"/>
                    <a:gd name="T10" fmla="*/ 0 w 196"/>
                    <a:gd name="T11" fmla="*/ 403273699 h 207"/>
                    <a:gd name="T12" fmla="*/ 122267889 w 196"/>
                    <a:gd name="T13" fmla="*/ 403273699 h 207"/>
                    <a:gd name="T14" fmla="*/ 122267889 w 196"/>
                    <a:gd name="T15" fmla="*/ 208455898 h 207"/>
                    <a:gd name="T16" fmla="*/ 194075860 w 196"/>
                    <a:gd name="T17" fmla="*/ 107150698 h 207"/>
                    <a:gd name="T18" fmla="*/ 258121409 w 196"/>
                    <a:gd name="T19" fmla="*/ 212351500 h 207"/>
                    <a:gd name="T20" fmla="*/ 258121409 w 196"/>
                    <a:gd name="T21" fmla="*/ 403273699 h 207"/>
                    <a:gd name="T22" fmla="*/ 380389298 w 196"/>
                    <a:gd name="T23" fmla="*/ 403273699 h 207"/>
                    <a:gd name="T24" fmla="*/ 380389298 w 196"/>
                    <a:gd name="T25" fmla="*/ 187025200 h 207"/>
                    <a:gd name="T26" fmla="*/ 232890753 w 196"/>
                    <a:gd name="T27" fmla="*/ 0 h 20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96" h="207">
                      <a:moveTo>
                        <a:pt x="120" y="0"/>
                      </a:moveTo>
                      <a:cubicBezTo>
                        <a:pt x="90" y="0"/>
                        <a:pt x="69" y="16"/>
                        <a:pt x="61" y="32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07"/>
                        <a:pt x="0" y="207"/>
                        <a:pt x="0" y="207"/>
                      </a:cubicBezTo>
                      <a:cubicBezTo>
                        <a:pt x="63" y="207"/>
                        <a:pt x="63" y="207"/>
                        <a:pt x="63" y="207"/>
                      </a:cubicBezTo>
                      <a:cubicBezTo>
                        <a:pt x="63" y="107"/>
                        <a:pt x="63" y="107"/>
                        <a:pt x="63" y="107"/>
                      </a:cubicBezTo>
                      <a:cubicBezTo>
                        <a:pt x="63" y="81"/>
                        <a:pt x="68" y="55"/>
                        <a:pt x="100" y="55"/>
                      </a:cubicBezTo>
                      <a:cubicBezTo>
                        <a:pt x="133" y="55"/>
                        <a:pt x="133" y="85"/>
                        <a:pt x="133" y="109"/>
                      </a:cubicBezTo>
                      <a:cubicBezTo>
                        <a:pt x="133" y="207"/>
                        <a:pt x="133" y="207"/>
                        <a:pt x="133" y="207"/>
                      </a:cubicBezTo>
                      <a:cubicBezTo>
                        <a:pt x="196" y="207"/>
                        <a:pt x="196" y="207"/>
                        <a:pt x="196" y="207"/>
                      </a:cubicBezTo>
                      <a:cubicBezTo>
                        <a:pt x="196" y="96"/>
                        <a:pt x="196" y="96"/>
                        <a:pt x="196" y="96"/>
                      </a:cubicBezTo>
                      <a:cubicBezTo>
                        <a:pt x="196" y="42"/>
                        <a:pt x="18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pic>
          <p:nvPicPr>
            <p:cNvPr id="28" name="Picture 3" descr="Resultado de imagem para web icon">
              <a:extLst>
                <a:ext uri="{FF2B5EF4-FFF2-40B4-BE49-F238E27FC236}">
                  <a16:creationId xmlns:a16="http://schemas.microsoft.com/office/drawing/2014/main" id="{4C5CF3CE-91FA-4EA8-90C4-A5D72304EF2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548" y="6499080"/>
              <a:ext cx="240117" cy="240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2ighm2957p436ogud2b18sv1-wpengine.netdna-ssl.com/wp-content/uploads/2018/08/Grillen_Orange.png">
              <a:extLst>
                <a:ext uri="{FF2B5EF4-FFF2-40B4-BE49-F238E27FC236}">
                  <a16:creationId xmlns:a16="http://schemas.microsoft.com/office/drawing/2014/main" id="{37CFC6CC-9A6E-4375-B1C1-5880F400DE5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987" y="6453673"/>
              <a:ext cx="229600" cy="35715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76019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ven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97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ransition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028" y="4047643"/>
            <a:ext cx="6028267" cy="2027943"/>
          </a:xfrm>
          <a:prstGeom prst="rect">
            <a:avLst/>
          </a:prstGeom>
        </p:spPr>
        <p:txBody>
          <a:bodyPr anchor="t"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C8540-941D-D94F-BC94-EEC40908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244437" y="567397"/>
            <a:ext cx="4582868" cy="817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0D9A0-4384-3C49-8927-804CEA6700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r="22406"/>
          <a:stretch/>
        </p:blipFill>
        <p:spPr>
          <a:xfrm>
            <a:off x="8478857" y="1036310"/>
            <a:ext cx="3713144" cy="47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Resultado de imagem para web icon">
            <a:extLst>
              <a:ext uri="{FF2B5EF4-FFF2-40B4-BE49-F238E27FC236}">
                <a16:creationId xmlns:a16="http://schemas.microsoft.com/office/drawing/2014/main" id="{DB33E531-0964-4194-9D1F-BE76247222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5" y="4077014"/>
            <a:ext cx="329899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218113" y="4962877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218113" y="5353599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78903" y="1014184"/>
            <a:ext cx="5737253" cy="664889"/>
          </a:xfrm>
        </p:spPr>
        <p:txBody>
          <a:bodyPr/>
          <a:lstStyle>
            <a:lvl1pPr>
              <a:defRPr lang="en-US" sz="4800" b="1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[Speaker]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0965" y="4760173"/>
            <a:ext cx="353832" cy="353832"/>
            <a:chOff x="5748554" y="5146675"/>
            <a:chExt cx="353832" cy="353832"/>
          </a:xfrm>
        </p:grpSpPr>
        <p:sp>
          <p:nvSpPr>
            <p:cNvPr id="11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0965" y="5440724"/>
            <a:ext cx="353832" cy="353832"/>
            <a:chOff x="6866055" y="5146675"/>
            <a:chExt cx="353832" cy="353832"/>
          </a:xfrm>
        </p:grpSpPr>
        <p:sp>
          <p:nvSpPr>
            <p:cNvPr id="14" name="Rounded Rectangle 13"/>
            <p:cNvSpPr/>
            <p:nvPr/>
          </p:nvSpPr>
          <p:spPr>
            <a:xfrm>
              <a:off x="6866055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216"/>
            <p:cNvGrpSpPr>
              <a:grpSpLocks/>
            </p:cNvGrpSpPr>
            <p:nvPr/>
          </p:nvGrpSpPr>
          <p:grpSpPr bwMode="auto">
            <a:xfrm>
              <a:off x="6985002" y="5246689"/>
              <a:ext cx="126998" cy="126996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16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17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18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218113" y="2222978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218113" y="2613700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218113" y="3588276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218113" y="3978998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6"/>
          </p:nvPr>
        </p:nvSpPr>
        <p:spPr>
          <a:xfrm>
            <a:off x="723900" y="963613"/>
            <a:ext cx="2671763" cy="2671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4065588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1236663" y="4760173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4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5432470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663929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44175" y="1947849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HEADING ONE</a:t>
            </a:r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44175" y="2354755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44175" y="3313147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800" kern="120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Heading Two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44175" y="3720053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44175" y="4687748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600" b="0" i="0" kern="1200" dirty="0" smtClean="0">
                <a:solidFill>
                  <a:srgbClr val="00B19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Heading Three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44175" y="5094654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323761" y="0"/>
            <a:ext cx="386824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1"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8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2" y="2890635"/>
            <a:ext cx="4620524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988" y="2890635"/>
            <a:ext cx="4620524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33621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648898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33621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648898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3575" y="3364672"/>
            <a:ext cx="2921138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584488" y="3364672"/>
            <a:ext cx="2930180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8521148" y="3364672"/>
            <a:ext cx="2915479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1" y="2870757"/>
            <a:ext cx="2927533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4584212" y="2870757"/>
            <a:ext cx="2936594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8520726" y="2870757"/>
            <a:ext cx="2921860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733621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64448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95276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3575" y="3397803"/>
            <a:ext cx="2678113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683332" y="3397803"/>
            <a:ext cx="2678113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8714160" y="3397803"/>
            <a:ext cx="2678113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33621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764448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795276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45426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4777256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554535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845426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777256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554535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2592" y="2638005"/>
            <a:ext cx="6141308" cy="1581992"/>
          </a:xfrm>
        </p:spPr>
        <p:txBody>
          <a:bodyPr anchor="ctr">
            <a:normAutofit/>
          </a:bodyPr>
          <a:lstStyle>
            <a:lvl1pPr>
              <a:defRPr sz="4000" b="0" i="0">
                <a:solidFill>
                  <a:srgbClr val="00B191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Title of Slide in 44pt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27990" y="1409303"/>
            <a:ext cx="11191043" cy="434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69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AE70"/>
          </a:solidFill>
          <a:latin typeface="+mj-lt"/>
          <a:ea typeface="Gotham Light" charset="0"/>
          <a:cs typeface="Gotham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aturday.com/779/Sessions/Details.aspx?sid=827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agen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nning.com/books/learn-dbatools-in-a-month-of-lunches" TargetMode="External"/><Relationship Id="rId3" Type="http://schemas.openxmlformats.org/officeDocument/2006/relationships/hyperlink" Target="https://docs.dbatools.io/" TargetMode="External"/><Relationship Id="rId7" Type="http://schemas.openxmlformats.org/officeDocument/2006/relationships/hyperlink" Target="https://github.com/sqlcollaborative/dbatools" TargetMode="External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batools.io/slack/" TargetMode="External"/><Relationship Id="rId5" Type="http://schemas.openxmlformats.org/officeDocument/2006/relationships/hyperlink" Target="https://www.linkedin.com/company/dbatools.io" TargetMode="External"/><Relationship Id="rId4" Type="http://schemas.openxmlformats.org/officeDocument/2006/relationships/hyperlink" Target="https://twitter.com/psdbatoo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hyperlink" Target="http://dbachecks.io/" TargetMode="External"/><Relationship Id="rId4" Type="http://schemas.openxmlformats.org/officeDocument/2006/relationships/hyperlink" Target="http://dbatools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53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ioessilva.eu/2019/08/20/more-powershell-remoting-coverage-in-dbatoo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dbatool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04A2-FC98-4C6E-A3C8-005F042BFDD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874615"/>
            <a:ext cx="11761470" cy="1388776"/>
          </a:xfrm>
        </p:spPr>
        <p:txBody>
          <a:bodyPr anchor="ctr"/>
          <a:lstStyle/>
          <a:p>
            <a:pPr algn="r" fontAlgn="base"/>
            <a:r>
              <a:rPr lang="en-US" sz="5400" dirty="0">
                <a:solidFill>
                  <a:srgbClr val="F7941D"/>
                </a:solidFill>
              </a:rPr>
              <a:t>	and 				walked into a bar</a:t>
            </a:r>
            <a:endParaRPr lang="en-US" sz="5400" dirty="0">
              <a:solidFill>
                <a:srgbClr val="F7941D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9641E-65CF-4452-8360-AC3FFB23B13F}"/>
              </a:ext>
            </a:extLst>
          </p:cNvPr>
          <p:cNvSpPr txBox="1"/>
          <p:nvPr/>
        </p:nvSpPr>
        <p:spPr>
          <a:xfrm>
            <a:off x="182880" y="6032895"/>
            <a:ext cx="69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7941D"/>
                </a:solidFill>
                <a:latin typeface="+mj-lt"/>
              </a:rPr>
              <a:t>Cláudio Silva - SQL Server DBA &amp; PowerShell lover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B0593-E062-47E6-8C1B-74E1A6BBF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2635863"/>
            <a:ext cx="1359272" cy="1866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7C266-6873-46EE-AC5E-B2652498EC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75" y="3178551"/>
            <a:ext cx="2944075" cy="780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3EE16-A84F-47B3-BE3B-6ACD014D5B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BAFC-A500-4211-B5BD-0D16791309E9}"/>
              </a:ext>
            </a:extLst>
          </p:cNvPr>
          <p:cNvSpPr txBox="1"/>
          <p:nvPr/>
        </p:nvSpPr>
        <p:spPr>
          <a:xfrm>
            <a:off x="3344253" y="595250"/>
            <a:ext cx="258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6"/>
                </a:solidFill>
              </a:rPr>
              <a:t>PORTO 2019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0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approach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CC00F-C73B-4D58-8CA6-168A9BBC8A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400" b="1" dirty="0"/>
              <a:t>SQL Server Agent Jobs</a:t>
            </a:r>
          </a:p>
          <a:p>
            <a:pPr marL="0" indent="0">
              <a:buNone/>
            </a:pPr>
            <a:r>
              <a:rPr lang="en-US" sz="2400" dirty="0"/>
              <a:t> - Request a dedicated domain account that has permission on all instances.</a:t>
            </a:r>
          </a:p>
          <a:p>
            <a:pPr marL="0" indent="0">
              <a:buNone/>
            </a:pPr>
            <a:r>
              <a:rPr lang="en-US" sz="2400" dirty="0"/>
              <a:t> - Job owner should be your service account or use an SQL credential.</a:t>
            </a:r>
          </a:p>
          <a:p>
            <a:pPr marL="0" indent="0">
              <a:buNone/>
            </a:pPr>
            <a:r>
              <a:rPr lang="en-US" sz="2400" b="1" dirty="0"/>
              <a:t> - </a:t>
            </a:r>
            <a:r>
              <a:rPr lang="en-US" sz="2400" dirty="0"/>
              <a:t>Have a job with multiple steps. Each one invokes one of this scripts.</a:t>
            </a:r>
          </a:p>
          <a:p>
            <a:pPr marL="0" indent="0">
              <a:buNone/>
            </a:pPr>
            <a:r>
              <a:rPr lang="en-US" sz="2400" dirty="0"/>
              <a:t> - Find the best schedule to run it</a:t>
            </a:r>
          </a:p>
          <a:p>
            <a:pPr marL="0" indent="0">
              <a:buNone/>
            </a:pPr>
            <a:r>
              <a:rPr lang="en-US" sz="2400" dirty="0"/>
              <a:t>Need help? – Follow the instructions </a:t>
            </a:r>
            <a:r>
              <a:rPr lang="pt-PT" sz="2400" dirty="0"/>
              <a:t>@ </a:t>
            </a:r>
            <a:r>
              <a:rPr lang="en-US" sz="2400" dirty="0">
                <a:hlinkClick r:id="rId3"/>
              </a:rPr>
              <a:t>https://dbatools.io/agent/</a:t>
            </a:r>
            <a:endParaRPr lang="pt-PT" sz="2400" dirty="0"/>
          </a:p>
          <a:p>
            <a:pPr marL="0" indent="0">
              <a:buNone/>
            </a:pPr>
            <a:endParaRPr lang="pt-PT" sz="2400" b="1" dirty="0"/>
          </a:p>
          <a:p>
            <a:pPr marL="0" indent="0">
              <a:buNone/>
            </a:pPr>
            <a:r>
              <a:rPr lang="en-US" sz="2400" b="1" dirty="0"/>
              <a:t>Suggestion:</a:t>
            </a:r>
          </a:p>
          <a:p>
            <a:pPr marL="0" indent="0">
              <a:buNone/>
            </a:pPr>
            <a:r>
              <a:rPr lang="en-US" sz="2400" dirty="0"/>
              <a:t> - If you find that it takes too long to run, you may want to split it in more jobs to start in parallel.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0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data To SQL Server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CC00F-C73B-4D58-8CA6-168A9BBC8A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963" y="720537"/>
            <a:ext cx="11613091" cy="547452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Using Write-</a:t>
            </a:r>
            <a:r>
              <a:rPr lang="en-US" sz="2400" dirty="0" err="1"/>
              <a:t>DbaDataTable</a:t>
            </a:r>
            <a:endParaRPr lang="en-US" sz="2400" dirty="0"/>
          </a:p>
          <a:p>
            <a:pPr marL="1200150">
              <a:lnSpc>
                <a:spcPct val="150000"/>
              </a:lnSpc>
            </a:pPr>
            <a:r>
              <a:rPr lang="en-US" sz="2400" dirty="0"/>
              <a:t>(-Auto)Generate tables</a:t>
            </a:r>
          </a:p>
          <a:p>
            <a:pPr marL="1200150">
              <a:lnSpc>
                <a:spcPct val="150000"/>
              </a:lnSpc>
            </a:pPr>
            <a:r>
              <a:rPr lang="en-US" sz="2400" dirty="0"/>
              <a:t>Check Datatypes - ex: </a:t>
            </a:r>
            <a:r>
              <a:rPr lang="en-US" sz="2400" dirty="0" err="1"/>
              <a:t>nvarchar</a:t>
            </a:r>
            <a:r>
              <a:rPr lang="en-US" sz="2400" dirty="0"/>
              <a:t>(max). Change them. </a:t>
            </a:r>
          </a:p>
          <a:p>
            <a:pPr marL="1200150"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Create Clustered indexes! </a:t>
            </a:r>
          </a:p>
          <a:p>
            <a:pPr marL="1200150">
              <a:lnSpc>
                <a:spcPct val="150000"/>
              </a:lnSpc>
            </a:pPr>
            <a:r>
              <a:rPr lang="en-US" sz="2400" dirty="0"/>
              <a:t>Use compression! Available at any edition since SQL Server 2016 SP1.</a:t>
            </a:r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7269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Database structure – Code - Power BI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D8DDA-5976-4866-B3EC-2B06370B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0" y="716677"/>
            <a:ext cx="4914000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4F016-FCCD-4618-BDB8-19D71141F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740" y="3159124"/>
            <a:ext cx="5311140" cy="2973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E690B-DD61-4730-878D-81AF0FCC3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0" y="1005067"/>
            <a:ext cx="2766318" cy="34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A0214-CB5E-449D-9A8B-1C55D37EB7A0}"/>
              </a:ext>
            </a:extLst>
          </p:cNvPr>
          <p:cNvSpPr txBox="1"/>
          <p:nvPr/>
        </p:nvSpPr>
        <p:spPr>
          <a:xfrm>
            <a:off x="276218" y="811530"/>
            <a:ext cx="11639563" cy="5452110"/>
          </a:xfrm>
          <a:prstGeom prst="rect">
            <a:avLst/>
          </a:prstGeom>
          <a:noFill/>
        </p:spPr>
        <p:txBody>
          <a:bodyPr vert="horz" lIns="216000" tIns="72000" rIns="216000" bIns="72000" rtlCol="0" anchor="ctr">
            <a:normAutofit/>
          </a:bodyPr>
          <a:lstStyle>
            <a:lvl1pPr marL="457200" indent="-457200">
              <a:lnSpc>
                <a:spcPct val="150000"/>
              </a:lnSpc>
              <a:spcBef>
                <a:spcPts val="1000"/>
              </a:spcBef>
              <a:buClr>
                <a:srgbClr val="F7941D"/>
              </a:buClr>
              <a:buSzPct val="100000"/>
              <a:buFont typeface="Arial" panose="020B0604020202020204" pitchFamily="34" charset="0"/>
              <a:buChar char="•"/>
              <a:defRPr sz="2800" b="0" i="0" baseline="0">
                <a:ea typeface="Gotham Light" charset="0"/>
                <a:cs typeface="Segoe UI Light" panose="020B0502040204020203" pitchFamily="34" charset="0"/>
              </a:defRPr>
            </a:lvl1pPr>
            <a:lvl2pPr marL="180531" indent="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ea typeface="Gotham Light" charset="0"/>
                <a:cs typeface="Gotham Light" charset="0"/>
              </a:defRPr>
            </a:lvl2pPr>
            <a:lvl3pPr marL="340200" indent="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ea typeface="Gotham Light" charset="0"/>
                <a:cs typeface="Gotham Light" charset="0"/>
              </a:defRPr>
            </a:lvl3pPr>
            <a:lvl4pPr marL="486000" indent="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ea typeface="Gotham Light" charset="0"/>
                <a:cs typeface="Gotham Light" charset="0"/>
              </a:defRPr>
            </a:lvl4pPr>
            <a:lvl5pPr marL="607500" indent="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ea typeface="Gotham Light" charset="0"/>
                <a:cs typeface="Gotham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“What if…I don’t have a initial list of servers?”	</a:t>
            </a:r>
          </a:p>
          <a:p>
            <a:r>
              <a:rPr lang="en-US" dirty="0"/>
              <a:t>“I have dozens of instances…” - Bigger environments  / Multiple domains		</a:t>
            </a:r>
          </a:p>
          <a:p>
            <a:r>
              <a:rPr lang="en-US" dirty="0"/>
              <a:t>“Does it just work with Windows Authentication?”</a:t>
            </a:r>
          </a:p>
          <a:p>
            <a:r>
              <a:rPr lang="en-US" dirty="0"/>
              <a:t>“What about maintenance? New versions of dbatools?”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Ask your 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3F597-566F-4305-92DE-56B0149B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47" y="1024303"/>
            <a:ext cx="6626506" cy="48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7370-5C88-447E-8E08-D94FD3454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Dbatools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D708-A3DA-412C-9548-EBAB3538BB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007" y="720537"/>
            <a:ext cx="12003993" cy="5662508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sz="2400" dirty="0"/>
              <a:t>Web site - </a:t>
            </a:r>
            <a:r>
              <a:rPr lang="en-US" sz="2400" dirty="0">
                <a:hlinkClick r:id="rId2"/>
              </a:rPr>
              <a:t>https://dbatools.io</a:t>
            </a:r>
            <a:endParaRPr lang="en-US" sz="2400" dirty="0"/>
          </a:p>
          <a:p>
            <a:pPr marL="0" indent="457200">
              <a:buNone/>
            </a:pPr>
            <a:endParaRPr lang="en-US" sz="1050" dirty="0"/>
          </a:p>
          <a:p>
            <a:pPr marL="0" indent="457200">
              <a:buNone/>
            </a:pPr>
            <a:r>
              <a:rPr lang="en-US" sz="2400" dirty="0"/>
              <a:t>Docs - </a:t>
            </a:r>
            <a:r>
              <a:rPr lang="en-US" sz="2400" dirty="0">
                <a:hlinkClick r:id="rId3"/>
              </a:rPr>
              <a:t>https://docs.dbatools.io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Twitter - </a:t>
            </a:r>
            <a:r>
              <a:rPr lang="en-US" sz="2400" dirty="0">
                <a:hlinkClick r:id="rId4"/>
              </a:rPr>
              <a:t>@</a:t>
            </a:r>
            <a:r>
              <a:rPr lang="en-US" sz="2400" dirty="0" err="1">
                <a:hlinkClick r:id="rId4"/>
              </a:rPr>
              <a:t>psdbatools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LinkedIn – </a:t>
            </a:r>
            <a:r>
              <a:rPr lang="en-US" sz="2400" dirty="0">
                <a:hlinkClick r:id="rId5"/>
              </a:rPr>
              <a:t>dbatools.io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Slack - </a:t>
            </a:r>
            <a:r>
              <a:rPr lang="en-US" sz="2400" dirty="0">
                <a:hlinkClick r:id="rId6"/>
              </a:rPr>
              <a:t>https://dbatools.io/slack/ </a:t>
            </a:r>
            <a:r>
              <a:rPr lang="en-US" sz="2400" dirty="0"/>
              <a:t>- #dbatools channel</a:t>
            </a:r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GitHub - </a:t>
            </a:r>
            <a:r>
              <a:rPr lang="en-US" sz="2400" dirty="0">
                <a:hlinkClick r:id="rId7"/>
              </a:rPr>
              <a:t>https://github.com/sqlcollaborative/dbatools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Book - </a:t>
            </a:r>
            <a:r>
              <a:rPr lang="en-US" sz="2400" dirty="0">
                <a:hlinkClick r:id="rId8"/>
              </a:rPr>
              <a:t>Learn dbatools in a Month of Lunches</a:t>
            </a:r>
            <a:r>
              <a:rPr lang="pt-PT" sz="2400" dirty="0"/>
              <a:t> – MEAP</a:t>
            </a:r>
          </a:p>
        </p:txBody>
      </p:sp>
      <p:sp>
        <p:nvSpPr>
          <p:cNvPr id="5" name="Shape 2775">
            <a:extLst>
              <a:ext uri="{FF2B5EF4-FFF2-40B4-BE49-F238E27FC236}">
                <a16:creationId xmlns:a16="http://schemas.microsoft.com/office/drawing/2014/main" id="{F5CD6FC4-7887-4EEB-9C7A-04A0200CE66C}"/>
              </a:ext>
            </a:extLst>
          </p:cNvPr>
          <p:cNvSpPr/>
          <p:nvPr/>
        </p:nvSpPr>
        <p:spPr>
          <a:xfrm>
            <a:off x="450842" y="1880021"/>
            <a:ext cx="356082" cy="258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F7941D"/>
          </a:solidFill>
          <a:ln w="3175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2617">
            <a:extLst>
              <a:ext uri="{FF2B5EF4-FFF2-40B4-BE49-F238E27FC236}">
                <a16:creationId xmlns:a16="http://schemas.microsoft.com/office/drawing/2014/main" id="{DF618414-A8DE-4C84-8C10-E209345713EC}"/>
              </a:ext>
            </a:extLst>
          </p:cNvPr>
          <p:cNvSpPr/>
          <p:nvPr/>
        </p:nvSpPr>
        <p:spPr>
          <a:xfrm>
            <a:off x="479251" y="4168422"/>
            <a:ext cx="312948" cy="25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F7941D"/>
          </a:solidFill>
          <a:ln w="3175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hape 2857">
            <a:extLst>
              <a:ext uri="{FF2B5EF4-FFF2-40B4-BE49-F238E27FC236}">
                <a16:creationId xmlns:a16="http://schemas.microsoft.com/office/drawing/2014/main" id="{1A903157-B217-466A-ACEE-AC065407DDFD}"/>
              </a:ext>
            </a:extLst>
          </p:cNvPr>
          <p:cNvSpPr/>
          <p:nvPr/>
        </p:nvSpPr>
        <p:spPr>
          <a:xfrm>
            <a:off x="459719" y="1083591"/>
            <a:ext cx="338328" cy="338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7941D"/>
          </a:solidFill>
          <a:ln w="12700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620">
            <a:extLst>
              <a:ext uri="{FF2B5EF4-FFF2-40B4-BE49-F238E27FC236}">
                <a16:creationId xmlns:a16="http://schemas.microsoft.com/office/drawing/2014/main" id="{E215CD8A-1F75-4241-952C-60A0D6104B6F}"/>
              </a:ext>
            </a:extLst>
          </p:cNvPr>
          <p:cNvSpPr/>
          <p:nvPr/>
        </p:nvSpPr>
        <p:spPr>
          <a:xfrm>
            <a:off x="479251" y="5732652"/>
            <a:ext cx="314951" cy="286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F7941D"/>
          </a:solidFill>
          <a:ln w="3175">
            <a:solidFill>
              <a:srgbClr val="F7941D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Shape 2564">
            <a:extLst>
              <a:ext uri="{FF2B5EF4-FFF2-40B4-BE49-F238E27FC236}">
                <a16:creationId xmlns:a16="http://schemas.microsoft.com/office/drawing/2014/main" id="{0F713F40-381C-4F97-B20F-FFA865930DD1}"/>
              </a:ext>
            </a:extLst>
          </p:cNvPr>
          <p:cNvSpPr/>
          <p:nvPr/>
        </p:nvSpPr>
        <p:spPr>
          <a:xfrm>
            <a:off x="461905" y="4927734"/>
            <a:ext cx="333955" cy="333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F7941D"/>
          </a:solidFill>
          <a:ln w="0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47E009-4E39-4565-AAA0-7573CCAEA5CF}"/>
              </a:ext>
            </a:extLst>
          </p:cNvPr>
          <p:cNvGrpSpPr/>
          <p:nvPr/>
        </p:nvGrpSpPr>
        <p:grpSpPr>
          <a:xfrm>
            <a:off x="459719" y="2616457"/>
            <a:ext cx="338328" cy="338328"/>
            <a:chOff x="5748537" y="5146675"/>
            <a:chExt cx="353831" cy="353832"/>
          </a:xfrm>
        </p:grpSpPr>
        <p:sp>
          <p:nvSpPr>
            <p:cNvPr id="14" name="Freeform 383">
              <a:extLst>
                <a:ext uri="{FF2B5EF4-FFF2-40B4-BE49-F238E27FC236}">
                  <a16:creationId xmlns:a16="http://schemas.microsoft.com/office/drawing/2014/main" id="{BAA1C69A-4E6F-4C70-8C1B-27715621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3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7941D"/>
            </a:solidFill>
            <a:ln>
              <a:solidFill>
                <a:srgbClr val="F7941D"/>
              </a:solidFill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Rounded Rectangle 92">
              <a:extLst>
                <a:ext uri="{FF2B5EF4-FFF2-40B4-BE49-F238E27FC236}">
                  <a16:creationId xmlns:a16="http://schemas.microsoft.com/office/drawing/2014/main" id="{98E78AC2-5762-4AB5-80AE-85B8AE6A78FE}"/>
                </a:ext>
              </a:extLst>
            </p:cNvPr>
            <p:cNvSpPr/>
            <p:nvPr/>
          </p:nvSpPr>
          <p:spPr>
            <a:xfrm>
              <a:off x="5748537" y="5146675"/>
              <a:ext cx="353831" cy="353832"/>
            </a:xfrm>
            <a:prstGeom prst="roundRect">
              <a:avLst/>
            </a:prstGeom>
            <a:noFill/>
            <a:ln w="19050" cap="flat" cmpd="sng" algn="ctr">
              <a:solidFill>
                <a:srgbClr val="F7941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592562-5EE8-4433-8BDB-869F4F2E7CD4}"/>
              </a:ext>
            </a:extLst>
          </p:cNvPr>
          <p:cNvGrpSpPr/>
          <p:nvPr/>
        </p:nvGrpSpPr>
        <p:grpSpPr>
          <a:xfrm>
            <a:off x="459719" y="3383681"/>
            <a:ext cx="338328" cy="338328"/>
            <a:chOff x="3348740" y="4138863"/>
            <a:chExt cx="229600" cy="229600"/>
          </a:xfrm>
        </p:grpSpPr>
        <p:sp>
          <p:nvSpPr>
            <p:cNvPr id="17" name="Rounded Rectangle 94">
              <a:extLst>
                <a:ext uri="{FF2B5EF4-FFF2-40B4-BE49-F238E27FC236}">
                  <a16:creationId xmlns:a16="http://schemas.microsoft.com/office/drawing/2014/main" id="{498D86D7-0EF5-47CF-8E01-8F9C60D6EEBE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 cap="flat" cmpd="sng" algn="ctr">
              <a:solidFill>
                <a:srgbClr val="F7941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1216">
              <a:extLst>
                <a:ext uri="{FF2B5EF4-FFF2-40B4-BE49-F238E27FC236}">
                  <a16:creationId xmlns:a16="http://schemas.microsoft.com/office/drawing/2014/main" id="{AD7EF12F-4130-47FD-8081-0FB9371F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9" y="4197350"/>
              <a:ext cx="101584" cy="101583"/>
              <a:chOff x="8400256" y="3573012"/>
              <a:chExt cx="423871" cy="422288"/>
            </a:xfrm>
            <a:solidFill>
              <a:sysClr val="windowText" lastClr="000000"/>
            </a:solidFill>
          </p:grpSpPr>
          <p:sp>
            <p:nvSpPr>
              <p:cNvPr id="19" name="Oval 315">
                <a:extLst>
                  <a:ext uri="{FF2B5EF4-FFF2-40B4-BE49-F238E27FC236}">
                    <a16:creationId xmlns:a16="http://schemas.microsoft.com/office/drawing/2014/main" id="{46291AA6-2F6A-4A50-8D61-BFB18138D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2"/>
                <a:ext cx="103189" cy="101599"/>
              </a:xfrm>
              <a:prstGeom prst="ellipse">
                <a:avLst/>
              </a:prstGeom>
              <a:solidFill>
                <a:srgbClr val="F7941D"/>
              </a:solidFill>
              <a:ln w="9525">
                <a:solidFill>
                  <a:srgbClr val="F7941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20" name="Rectangle 316">
                <a:extLst>
                  <a:ext uri="{FF2B5EF4-FFF2-40B4-BE49-F238E27FC236}">
                    <a16:creationId xmlns:a16="http://schemas.microsoft.com/office/drawing/2014/main" id="{248D644F-053F-4BED-8000-4B7868CC7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2" y="3714311"/>
                <a:ext cx="87312" cy="280989"/>
              </a:xfrm>
              <a:prstGeom prst="rect">
                <a:avLst/>
              </a:prstGeom>
              <a:solidFill>
                <a:srgbClr val="F7941D"/>
              </a:solidFill>
              <a:ln w="9525">
                <a:solidFill>
                  <a:srgbClr val="F7941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21" name="Freeform 317">
                <a:extLst>
                  <a:ext uri="{FF2B5EF4-FFF2-40B4-BE49-F238E27FC236}">
                    <a16:creationId xmlns:a16="http://schemas.microsoft.com/office/drawing/2014/main" id="{AFF91E92-39C9-42FB-A58F-1453144A4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75" y="3706371"/>
                <a:ext cx="273052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rgbClr val="F7941D"/>
              </a:solidFill>
              <a:ln w="9525">
                <a:solidFill>
                  <a:srgbClr val="F794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81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4C4037-60C8-4EF1-9028-88C738B52A52}"/>
              </a:ext>
            </a:extLst>
          </p:cNvPr>
          <p:cNvSpPr/>
          <p:nvPr/>
        </p:nvSpPr>
        <p:spPr>
          <a:xfrm>
            <a:off x="5722135" y="600893"/>
            <a:ext cx="6461157" cy="588699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89A90-8FE5-A846-B018-A96E691FC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29" y="2081350"/>
            <a:ext cx="4436369" cy="3994237"/>
          </a:xfrm>
        </p:spPr>
        <p:txBody>
          <a:bodyPr/>
          <a:lstStyle/>
          <a:p>
            <a:r>
              <a:rPr lang="en-US" sz="5867" dirty="0"/>
              <a:t>Thank you to our Sponsors</a:t>
            </a:r>
          </a:p>
        </p:txBody>
      </p:sp>
      <p:pic>
        <p:nvPicPr>
          <p:cNvPr id="3" name="Picture 2" descr="https://eastus1-mediap.svc.ms/transform/thumbnail?provider=spo&amp;inputFormat=png&amp;cs=fFNQTw&amp;docid=https%3A%2F%2Fsqlpass365-my.sharepoint.com%3A443%2F_api%2Fv2.0%2Fdrives%2Fb!foE7roR9Jkahp1eDpbuCNzsI0q0yYmNIvCrkt06UyE68uZlao4rJQZ3tymFRSPDq%2Fitems%2F01FYQCTPJPSMVC3OMFCJH2NL2K6MN5DC4W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440&amp;height=71&amp;action=Access">
            <a:extLst>
              <a:ext uri="{FF2B5EF4-FFF2-40B4-BE49-F238E27FC236}">
                <a16:creationId xmlns:a16="http://schemas.microsoft.com/office/drawing/2014/main" id="{1791629B-37C7-4B07-ABBE-6FD96008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89" y="1109503"/>
            <a:ext cx="4627404" cy="7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Uma imagem com desenho&#10;&#10;Descrição gerada automaticamente">
            <a:extLst>
              <a:ext uri="{FF2B5EF4-FFF2-40B4-BE49-F238E27FC236}">
                <a16:creationId xmlns:a16="http://schemas.microsoft.com/office/drawing/2014/main" id="{DC4C3FD8-2B98-41F8-BC15-73DB830AA4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89" y="2349147"/>
            <a:ext cx="4627404" cy="10761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B42C86B-74BE-4F86-A154-5F79A8BC9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899" y="3918237"/>
            <a:ext cx="4792980" cy="92172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990F531-3F62-4B73-8809-B8525D729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88" y="5332913"/>
            <a:ext cx="1397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7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Cláudio Silva</a:t>
            </a:r>
            <a:endParaRPr lang="el-GR" dirty="0"/>
          </a:p>
        </p:txBody>
      </p:sp>
      <p:pic>
        <p:nvPicPr>
          <p:cNvPr id="7" name="Picture Placeholder 13">
            <a:extLst>
              <a:ext uri="{FF2B5EF4-FFF2-40B4-BE49-F238E27FC236}">
                <a16:creationId xmlns:a16="http://schemas.microsoft.com/office/drawing/2014/main" id="{40A5A655-B86C-45B1-8808-3B06337104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640" y="1155356"/>
            <a:ext cx="2671762" cy="2671762"/>
          </a:xfr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3FE0AFB-B25A-47E1-B739-73B89C3C141E}"/>
              </a:ext>
            </a:extLst>
          </p:cNvPr>
          <p:cNvSpPr txBox="1">
            <a:spLocks/>
          </p:cNvSpPr>
          <p:nvPr/>
        </p:nvSpPr>
        <p:spPr>
          <a:xfrm>
            <a:off x="3675586" y="3946766"/>
            <a:ext cx="7017867" cy="458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Community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4B0D8D-F164-4DA7-82E9-8A53E8EAB479}"/>
              </a:ext>
            </a:extLst>
          </p:cNvPr>
          <p:cNvSpPr txBox="1">
            <a:spLocks/>
          </p:cNvSpPr>
          <p:nvPr/>
        </p:nvSpPr>
        <p:spPr>
          <a:xfrm>
            <a:off x="3762211" y="4405303"/>
            <a:ext cx="7066751" cy="13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>
                <a:solidFill>
                  <a:schemeClr val="bg2">
                    <a:lumMod val="50000"/>
                  </a:schemeClr>
                </a:solidFill>
                <a:ea typeface="Gotham Light" charset="0"/>
                <a:cs typeface="Gotham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ea typeface="Gotham Light" charset="0"/>
                <a:cs typeface="Gotham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ea typeface="Gotham Light" charset="0"/>
                <a:cs typeface="Gotham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Major contributor on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dbatools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http://dbatools.io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 and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dbachecks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http://dbachecks.io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 PowerShell open source projects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414A0A-1B2B-4078-ACBF-7F778860D161}"/>
              </a:ext>
            </a:extLst>
          </p:cNvPr>
          <p:cNvSpPr txBox="1">
            <a:spLocks/>
          </p:cNvSpPr>
          <p:nvPr/>
        </p:nvSpPr>
        <p:spPr>
          <a:xfrm>
            <a:off x="3675586" y="1155356"/>
            <a:ext cx="7017867" cy="6145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MS SQL Server DBA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C44204-F70B-438E-B6E3-01E8743F75AF}"/>
              </a:ext>
            </a:extLst>
          </p:cNvPr>
          <p:cNvSpPr txBox="1">
            <a:spLocks/>
          </p:cNvSpPr>
          <p:nvPr/>
        </p:nvSpPr>
        <p:spPr>
          <a:xfrm>
            <a:off x="3762211" y="1546078"/>
            <a:ext cx="7017867" cy="4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2">
                    <a:lumMod val="50000"/>
                  </a:schemeClr>
                </a:solidFill>
                <a:ea typeface="Gotham Light" charset="0"/>
                <a:cs typeface="Gotham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ea typeface="Gotham Light" charset="0"/>
                <a:cs typeface="Gotham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ea typeface="Gotham Light" charset="0"/>
                <a:cs typeface="Gotham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Working with MS SQL Server since version 2000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EEF3208-0F6B-4204-B263-561A1B23DE96}"/>
              </a:ext>
            </a:extLst>
          </p:cNvPr>
          <p:cNvSpPr txBox="1">
            <a:spLocks/>
          </p:cNvSpPr>
          <p:nvPr/>
        </p:nvSpPr>
        <p:spPr>
          <a:xfrm>
            <a:off x="3675586" y="2403274"/>
            <a:ext cx="8079954" cy="6145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PowerShell Lover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9BE14-6608-46B8-A1B1-CD53FE35C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228" y="1140373"/>
            <a:ext cx="2390132" cy="8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26DA-CF2C-4D60-A6B6-96F326BAF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963" y="720537"/>
            <a:ext cx="11613091" cy="56625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Pre-requirements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Pre-configurations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Which questions I want to see answered?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Scripts development and some caveats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Implementation approach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Saving data to SQL Server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Database structure – Code - Power BI dashboard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FAQ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Pre-requirements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2E5D1-C84F-4387-8D13-D9D6C6C26506}"/>
              </a:ext>
            </a:extLst>
          </p:cNvPr>
          <p:cNvSpPr/>
          <p:nvPr/>
        </p:nvSpPr>
        <p:spPr>
          <a:xfrm>
            <a:off x="266700" y="823077"/>
            <a:ext cx="116586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Decide where it will be running</a:t>
            </a: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 Normally a centralized server where you can reach all other servers/instances.</a:t>
            </a:r>
          </a:p>
          <a:p>
            <a:endParaRPr lang="en-US" sz="20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dbatools PowerShell module installation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- Without internet access?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	- Save the module using Save-Module cmdlet and copy it to the server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		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- With internet access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	- Install-Module –Name dbatools</a:t>
            </a:r>
          </a:p>
          <a:p>
            <a:endParaRPr lang="en-US" dirty="0"/>
          </a:p>
          <a:p>
            <a:r>
              <a:rPr lang="en-US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PoshRSJob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PowerShell module installation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	- </a:t>
            </a:r>
            <a:r>
              <a:rPr lang="en-US" dirty="0"/>
              <a:t>Module by </a:t>
            </a:r>
            <a:r>
              <a:rPr lang="en-US" dirty="0" err="1"/>
              <a:t>Boe</a:t>
            </a:r>
            <a:r>
              <a:rPr lang="en-US" dirty="0"/>
              <a:t> </a:t>
            </a:r>
            <a:r>
              <a:rPr lang="en-US" dirty="0" err="1"/>
              <a:t>Prox</a:t>
            </a:r>
            <a:r>
              <a:rPr lang="en-US" dirty="0"/>
              <a:t> which enable us to use multi-threading and throttling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- Install-Module –Name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PoshRSJob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Install Power BI desktop. 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Is free. 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Download it from </a:t>
            </a:r>
            <a:r>
              <a:rPr lang="en-US" sz="2000" dirty="0">
                <a:hlinkClick r:id="rId3"/>
              </a:rPr>
              <a:t>https://www.microsoft.com/en-us/download/details.aspx?id=45331</a:t>
            </a:r>
            <a:endParaRPr lang="en-US" sz="2000" dirty="0"/>
          </a:p>
          <a:p>
            <a:pPr marL="742950" lvl="1" indent="-285750">
              <a:buFontTx/>
              <a:buChar char="-"/>
            </a:pPr>
            <a:r>
              <a:rPr lang="en-US" sz="2000" dirty="0"/>
              <a:t>Install on any computer where you can access your central SQL Server instance.</a:t>
            </a:r>
          </a:p>
        </p:txBody>
      </p:sp>
    </p:spTree>
    <p:extLst>
      <p:ext uri="{BB962C8B-B14F-4D97-AF65-F5344CB8AC3E}">
        <p14:creationId xmlns:p14="http://schemas.microsoft.com/office/powerpoint/2010/main" val="3084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Overview</a:t>
            </a:r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90077E-A6F6-46D2-8D6E-482A43023DB7}"/>
              </a:ext>
            </a:extLst>
          </p:cNvPr>
          <p:cNvGrpSpPr/>
          <p:nvPr/>
        </p:nvGrpSpPr>
        <p:grpSpPr>
          <a:xfrm>
            <a:off x="3853295" y="2570781"/>
            <a:ext cx="2116905" cy="1716437"/>
            <a:chOff x="2226375" y="1580487"/>
            <a:chExt cx="2116905" cy="17164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7856C0-4358-4B59-87DB-209CDD1AC6ED}"/>
                </a:ext>
              </a:extLst>
            </p:cNvPr>
            <p:cNvGrpSpPr/>
            <p:nvPr/>
          </p:nvGrpSpPr>
          <p:grpSpPr>
            <a:xfrm>
              <a:off x="2226375" y="1580487"/>
              <a:ext cx="1680607" cy="1716437"/>
              <a:chOff x="623206" y="1183696"/>
              <a:chExt cx="1680607" cy="1716437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2EB06465-B90C-41E9-88D0-05E0E4453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10E6B1-99E7-49DC-910F-2DC80CDB3019}"/>
                  </a:ext>
                </a:extLst>
              </p:cNvPr>
              <p:cNvSpPr txBox="1"/>
              <p:nvPr/>
            </p:nvSpPr>
            <p:spPr>
              <a:xfrm>
                <a:off x="623206" y="2530801"/>
                <a:ext cx="168060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Central Server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E0B6FF-86CC-4D7B-8F02-31501803FE53}"/>
                </a:ext>
              </a:extLst>
            </p:cNvPr>
            <p:cNvGrpSpPr/>
            <p:nvPr/>
          </p:nvGrpSpPr>
          <p:grpSpPr>
            <a:xfrm>
              <a:off x="3535758" y="2284072"/>
              <a:ext cx="807522" cy="855598"/>
              <a:chOff x="2490730" y="2284072"/>
              <a:chExt cx="807522" cy="855598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50755AA1-1353-48EE-901F-6C7EE6B38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90730" y="2284072"/>
                <a:ext cx="371224" cy="387846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8482108A-AED1-44B9-B76A-7CAF16A76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08879" y="2514490"/>
                <a:ext cx="371224" cy="387846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29C0438-614C-41DA-B397-A198DEAB4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27028" y="2751824"/>
                <a:ext cx="371224" cy="387846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F47337-411A-489A-948C-0975DC4FC19F}"/>
              </a:ext>
            </a:extLst>
          </p:cNvPr>
          <p:cNvGrpSpPr/>
          <p:nvPr/>
        </p:nvGrpSpPr>
        <p:grpSpPr>
          <a:xfrm>
            <a:off x="869155" y="2646267"/>
            <a:ext cx="1680607" cy="1461773"/>
            <a:chOff x="1213884" y="4430830"/>
            <a:chExt cx="1680607" cy="1461773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ED69C5F-7859-4790-9A15-D4FE3D40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608" y="4430830"/>
              <a:ext cx="1020259" cy="1020259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BB85B9-71D4-448E-870F-81F37B4DFD00}"/>
                </a:ext>
              </a:extLst>
            </p:cNvPr>
            <p:cNvSpPr txBox="1"/>
            <p:nvPr/>
          </p:nvSpPr>
          <p:spPr>
            <a:xfrm>
              <a:off x="1213884" y="5523271"/>
              <a:ext cx="168060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Power BI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016045-A006-4995-88A0-2FBDAF9EB222}"/>
              </a:ext>
            </a:extLst>
          </p:cNvPr>
          <p:cNvCxnSpPr>
            <a:cxnSpLocks/>
            <a:stCxn id="43" idx="3"/>
            <a:endCxn id="6" idx="1"/>
          </p:cNvCxnSpPr>
          <p:nvPr/>
        </p:nvCxnSpPr>
        <p:spPr>
          <a:xfrm>
            <a:off x="2193138" y="3156397"/>
            <a:ext cx="2052043" cy="10030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25195E-A9F3-44B1-A809-A6F773647ACB}"/>
              </a:ext>
            </a:extLst>
          </p:cNvPr>
          <p:cNvGrpSpPr/>
          <p:nvPr/>
        </p:nvGrpSpPr>
        <p:grpSpPr>
          <a:xfrm>
            <a:off x="8158347" y="870708"/>
            <a:ext cx="2802577" cy="1526373"/>
            <a:chOff x="7695210" y="658550"/>
            <a:chExt cx="2802577" cy="152637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90FCC3D-237B-4DEE-986C-9F6E0E3E23A5}"/>
                </a:ext>
              </a:extLst>
            </p:cNvPr>
            <p:cNvSpPr/>
            <p:nvPr/>
          </p:nvSpPr>
          <p:spPr>
            <a:xfrm>
              <a:off x="7695210" y="658550"/>
              <a:ext cx="2802577" cy="1526373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DEV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3CC5A0-F3B9-442A-9C1A-F805FE514FD6}"/>
                </a:ext>
              </a:extLst>
            </p:cNvPr>
            <p:cNvGrpSpPr/>
            <p:nvPr/>
          </p:nvGrpSpPr>
          <p:grpSpPr>
            <a:xfrm>
              <a:off x="8156545" y="920194"/>
              <a:ext cx="792614" cy="849376"/>
              <a:chOff x="623206" y="1183696"/>
              <a:chExt cx="1680607" cy="1800962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8295BDC3-B3D5-4F6C-B4B4-E846F9A82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E70D0-9188-40A0-AA01-4F416449A190}"/>
                  </a:ext>
                </a:extLst>
              </p:cNvPr>
              <p:cNvSpPr txBox="1"/>
              <p:nvPr/>
            </p:nvSpPr>
            <p:spPr>
              <a:xfrm>
                <a:off x="623206" y="2446271"/>
                <a:ext cx="1680607" cy="5383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/>
                  <a:t>Instance 1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58EB64-2B52-402D-A2B4-EF24045EC849}"/>
                </a:ext>
              </a:extLst>
            </p:cNvPr>
            <p:cNvGrpSpPr/>
            <p:nvPr/>
          </p:nvGrpSpPr>
          <p:grpSpPr>
            <a:xfrm>
              <a:off x="8736613" y="1099671"/>
              <a:ext cx="792614" cy="849376"/>
              <a:chOff x="623206" y="1183696"/>
              <a:chExt cx="1680607" cy="1800962"/>
            </a:xfrm>
          </p:grpSpPr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52C31D0A-091D-45AD-B954-86A8DF1A0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D22C45-93B3-41BF-BAE3-DE46B0CC2119}"/>
                  </a:ext>
                </a:extLst>
              </p:cNvPr>
              <p:cNvSpPr txBox="1"/>
              <p:nvPr/>
            </p:nvSpPr>
            <p:spPr>
              <a:xfrm>
                <a:off x="623206" y="2446271"/>
                <a:ext cx="1680607" cy="5383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/>
                  <a:t>Instance 2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DAB3B88-C0EC-4F0F-9A52-E19AFA9A231E}"/>
                </a:ext>
              </a:extLst>
            </p:cNvPr>
            <p:cNvGrpSpPr/>
            <p:nvPr/>
          </p:nvGrpSpPr>
          <p:grpSpPr>
            <a:xfrm>
              <a:off x="9292820" y="1270443"/>
              <a:ext cx="792614" cy="849376"/>
              <a:chOff x="623206" y="1183696"/>
              <a:chExt cx="1680607" cy="1800962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51492C31-827E-4350-A831-E06E9677FD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094BAF-89C5-403A-8462-7E133160C0A1}"/>
                  </a:ext>
                </a:extLst>
              </p:cNvPr>
              <p:cNvSpPr txBox="1"/>
              <p:nvPr/>
            </p:nvSpPr>
            <p:spPr>
              <a:xfrm>
                <a:off x="623206" y="2446271"/>
                <a:ext cx="1680607" cy="5383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/>
                  <a:t>Instance 3</a:t>
                </a:r>
              </a:p>
            </p:txBody>
          </p:sp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822641-08C7-4364-9926-4D0637369124}"/>
              </a:ext>
            </a:extLst>
          </p:cNvPr>
          <p:cNvCxnSpPr>
            <a:stCxn id="19" idx="0"/>
            <a:endCxn id="10" idx="1"/>
          </p:cNvCxnSpPr>
          <p:nvPr/>
        </p:nvCxnSpPr>
        <p:spPr>
          <a:xfrm flipV="1">
            <a:off x="5348290" y="1413273"/>
            <a:ext cx="3456215" cy="1861093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8CC981-781B-422D-B43F-FAAD943857B8}"/>
              </a:ext>
            </a:extLst>
          </p:cNvPr>
          <p:cNvCxnSpPr>
            <a:stCxn id="19" idx="0"/>
            <a:endCxn id="52" idx="2"/>
          </p:cNvCxnSpPr>
          <p:nvPr/>
        </p:nvCxnSpPr>
        <p:spPr>
          <a:xfrm flipV="1">
            <a:off x="5348290" y="1873670"/>
            <a:ext cx="4244967" cy="1400696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ED053-D3DF-4B86-AAD9-D6EF8C32B40F}"/>
              </a:ext>
            </a:extLst>
          </p:cNvPr>
          <p:cNvCxnSpPr>
            <a:cxnSpLocks/>
            <a:stCxn id="19" idx="0"/>
            <a:endCxn id="56" idx="0"/>
          </p:cNvCxnSpPr>
          <p:nvPr/>
        </p:nvCxnSpPr>
        <p:spPr>
          <a:xfrm flipV="1">
            <a:off x="5348290" y="2078061"/>
            <a:ext cx="4803974" cy="1196305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B1FD86-834A-4E57-94C9-D92614410AE0}"/>
              </a:ext>
            </a:extLst>
          </p:cNvPr>
          <p:cNvGrpSpPr/>
          <p:nvPr/>
        </p:nvGrpSpPr>
        <p:grpSpPr>
          <a:xfrm>
            <a:off x="8158347" y="2680343"/>
            <a:ext cx="2802577" cy="1526373"/>
            <a:chOff x="7695210" y="658550"/>
            <a:chExt cx="2802577" cy="152637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A0E8D99-6D65-4E98-8359-6B570D3B96EF}"/>
                </a:ext>
              </a:extLst>
            </p:cNvPr>
            <p:cNvSpPr/>
            <p:nvPr/>
          </p:nvSpPr>
          <p:spPr>
            <a:xfrm>
              <a:off x="7695210" y="658550"/>
              <a:ext cx="2802577" cy="1526373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QA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C1224D5-49AA-44F4-904B-8203F40334BA}"/>
                </a:ext>
              </a:extLst>
            </p:cNvPr>
            <p:cNvGrpSpPr/>
            <p:nvPr/>
          </p:nvGrpSpPr>
          <p:grpSpPr>
            <a:xfrm>
              <a:off x="8156545" y="920194"/>
              <a:ext cx="792614" cy="849376"/>
              <a:chOff x="623206" y="1183696"/>
              <a:chExt cx="1680607" cy="1800962"/>
            </a:xfrm>
          </p:grpSpPr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3FA38A17-6B69-4F64-9FBD-F943B0BB5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C5EBCFA-3272-476A-9156-E1C27D572FBC}"/>
                  </a:ext>
                </a:extLst>
              </p:cNvPr>
              <p:cNvSpPr txBox="1"/>
              <p:nvPr/>
            </p:nvSpPr>
            <p:spPr>
              <a:xfrm>
                <a:off x="623206" y="2446271"/>
                <a:ext cx="1680607" cy="5383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/>
                  <a:t>Instance 4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EE8E106-37ED-4303-BF90-8C64EEB89256}"/>
                </a:ext>
              </a:extLst>
            </p:cNvPr>
            <p:cNvGrpSpPr/>
            <p:nvPr/>
          </p:nvGrpSpPr>
          <p:grpSpPr>
            <a:xfrm>
              <a:off x="8736613" y="1099671"/>
              <a:ext cx="792614" cy="849376"/>
              <a:chOff x="623206" y="1183696"/>
              <a:chExt cx="1680607" cy="1800962"/>
            </a:xfrm>
          </p:grpSpPr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C855D52D-37A4-4FFF-8A2E-14C9DF0C4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049E868-8479-411A-96B0-B6B7AD82FC55}"/>
                  </a:ext>
                </a:extLst>
              </p:cNvPr>
              <p:cNvSpPr txBox="1"/>
              <p:nvPr/>
            </p:nvSpPr>
            <p:spPr>
              <a:xfrm>
                <a:off x="623206" y="2446271"/>
                <a:ext cx="1680607" cy="5383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/>
                  <a:t>Instance 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3452923-2BCB-4CC6-B327-DE470145256A}"/>
                </a:ext>
              </a:extLst>
            </p:cNvPr>
            <p:cNvGrpSpPr/>
            <p:nvPr/>
          </p:nvGrpSpPr>
          <p:grpSpPr>
            <a:xfrm>
              <a:off x="9292820" y="1270443"/>
              <a:ext cx="792614" cy="849376"/>
              <a:chOff x="623206" y="1183696"/>
              <a:chExt cx="1680607" cy="1800962"/>
            </a:xfrm>
          </p:grpSpPr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C33537B8-1CAC-4AC7-88A8-E805E0858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84B1FD-A68D-455E-BEDF-2BECC5D9C0D6}"/>
                  </a:ext>
                </a:extLst>
              </p:cNvPr>
              <p:cNvSpPr txBox="1"/>
              <p:nvPr/>
            </p:nvSpPr>
            <p:spPr>
              <a:xfrm>
                <a:off x="623206" y="2446271"/>
                <a:ext cx="1680607" cy="5383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/>
                  <a:t>Instance 6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8C7B090-0E8F-44C3-97FE-AFC34BEDBEA8}"/>
              </a:ext>
            </a:extLst>
          </p:cNvPr>
          <p:cNvGrpSpPr/>
          <p:nvPr/>
        </p:nvGrpSpPr>
        <p:grpSpPr>
          <a:xfrm>
            <a:off x="8158347" y="4489979"/>
            <a:ext cx="2802577" cy="1526373"/>
            <a:chOff x="7695210" y="658550"/>
            <a:chExt cx="2802577" cy="152637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DD716F1-9ABE-4C07-A908-884D29E8C8FE}"/>
                </a:ext>
              </a:extLst>
            </p:cNvPr>
            <p:cNvSpPr/>
            <p:nvPr/>
          </p:nvSpPr>
          <p:spPr>
            <a:xfrm>
              <a:off x="7695210" y="658550"/>
              <a:ext cx="2802577" cy="1526373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PROD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3ED1FD4-4845-4F4F-B319-C4F24943D927}"/>
                </a:ext>
              </a:extLst>
            </p:cNvPr>
            <p:cNvGrpSpPr/>
            <p:nvPr/>
          </p:nvGrpSpPr>
          <p:grpSpPr>
            <a:xfrm>
              <a:off x="8156545" y="920194"/>
              <a:ext cx="792614" cy="849376"/>
              <a:chOff x="623206" y="1183696"/>
              <a:chExt cx="1680607" cy="1800962"/>
            </a:xfrm>
          </p:grpSpPr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4F3A293C-A2B5-45F4-A762-56701B885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2B6C83-F997-45F8-8C83-A06FBE49A953}"/>
                  </a:ext>
                </a:extLst>
              </p:cNvPr>
              <p:cNvSpPr txBox="1"/>
              <p:nvPr/>
            </p:nvSpPr>
            <p:spPr>
              <a:xfrm>
                <a:off x="623206" y="2446271"/>
                <a:ext cx="1680607" cy="5383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/>
                  <a:t>Instance 7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B454D91-9711-45E0-9E46-B9CC72179A05}"/>
                </a:ext>
              </a:extLst>
            </p:cNvPr>
            <p:cNvGrpSpPr/>
            <p:nvPr/>
          </p:nvGrpSpPr>
          <p:grpSpPr>
            <a:xfrm>
              <a:off x="8736613" y="1099671"/>
              <a:ext cx="792614" cy="849376"/>
              <a:chOff x="623206" y="1183696"/>
              <a:chExt cx="1680607" cy="1800962"/>
            </a:xfrm>
          </p:grpSpPr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6D554CCE-578E-47D8-9EBC-B56DD9BDD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2A354E-82DC-445E-87B5-2339B8BA1EA2}"/>
                  </a:ext>
                </a:extLst>
              </p:cNvPr>
              <p:cNvSpPr txBox="1"/>
              <p:nvPr/>
            </p:nvSpPr>
            <p:spPr>
              <a:xfrm>
                <a:off x="623206" y="2446271"/>
                <a:ext cx="1680607" cy="5383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/>
                  <a:t>Instance 8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FDB8E6E-AAF9-4882-9E45-7764D809BF8D}"/>
                </a:ext>
              </a:extLst>
            </p:cNvPr>
            <p:cNvGrpSpPr/>
            <p:nvPr/>
          </p:nvGrpSpPr>
          <p:grpSpPr>
            <a:xfrm>
              <a:off x="9292820" y="1270443"/>
              <a:ext cx="792614" cy="849376"/>
              <a:chOff x="623206" y="1183696"/>
              <a:chExt cx="1680607" cy="1800962"/>
            </a:xfrm>
          </p:grpSpPr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FB8D5A66-59A8-4615-B788-F7B38D1D4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092" y="1183696"/>
                <a:ext cx="884959" cy="119129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772AF8D-47DB-4D65-A722-9748108F8C90}"/>
                  </a:ext>
                </a:extLst>
              </p:cNvPr>
              <p:cNvSpPr txBox="1"/>
              <p:nvPr/>
            </p:nvSpPr>
            <p:spPr>
              <a:xfrm>
                <a:off x="623206" y="2446271"/>
                <a:ext cx="1680607" cy="5383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/>
                  <a:t>Instance 9</a:t>
                </a:r>
              </a:p>
            </p:txBody>
          </p: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DEDEC9-192D-4385-B481-1227AB3F5504}"/>
              </a:ext>
            </a:extLst>
          </p:cNvPr>
          <p:cNvCxnSpPr>
            <a:cxnSpLocks/>
            <a:stCxn id="21" idx="3"/>
            <a:endCxn id="85" idx="0"/>
          </p:cNvCxnSpPr>
          <p:nvPr/>
        </p:nvCxnSpPr>
        <p:spPr>
          <a:xfrm>
            <a:off x="5970200" y="3936041"/>
            <a:ext cx="3042989" cy="815582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8F50BC8-DC1E-4FD2-8C74-1959ABA692C7}"/>
              </a:ext>
            </a:extLst>
          </p:cNvPr>
          <p:cNvCxnSpPr>
            <a:cxnSpLocks/>
            <a:stCxn id="21" idx="2"/>
            <a:endCxn id="83" idx="1"/>
          </p:cNvCxnSpPr>
          <p:nvPr/>
        </p:nvCxnSpPr>
        <p:spPr>
          <a:xfrm>
            <a:off x="5784588" y="4129964"/>
            <a:ext cx="3599985" cy="1082057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C0CA3E0-51C7-4C95-8F07-4E0493CB31AA}"/>
              </a:ext>
            </a:extLst>
          </p:cNvPr>
          <p:cNvCxnSpPr>
            <a:cxnSpLocks/>
            <a:stCxn id="21" idx="2"/>
            <a:endCxn id="81" idx="2"/>
          </p:cNvCxnSpPr>
          <p:nvPr/>
        </p:nvCxnSpPr>
        <p:spPr>
          <a:xfrm>
            <a:off x="5784588" y="4129964"/>
            <a:ext cx="4364876" cy="1533749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3B2F57-2F9D-4551-97BC-4D8044B00DF3}"/>
              </a:ext>
            </a:extLst>
          </p:cNvPr>
          <p:cNvCxnSpPr>
            <a:stCxn id="20" idx="0"/>
            <a:endCxn id="74" idx="1"/>
          </p:cNvCxnSpPr>
          <p:nvPr/>
        </p:nvCxnSpPr>
        <p:spPr>
          <a:xfrm flipV="1">
            <a:off x="5566439" y="3222908"/>
            <a:ext cx="3238066" cy="281876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5C620D-C892-4ED2-9A3E-749A6CBF177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566439" y="3478597"/>
            <a:ext cx="3818134" cy="26187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CDBE6C-125B-44DC-9082-2BB4D78551D6}"/>
              </a:ext>
            </a:extLst>
          </p:cNvPr>
          <p:cNvCxnSpPr>
            <a:stCxn id="20" idx="0"/>
            <a:endCxn id="71" idx="0"/>
          </p:cNvCxnSpPr>
          <p:nvPr/>
        </p:nvCxnSpPr>
        <p:spPr>
          <a:xfrm>
            <a:off x="5566439" y="3504784"/>
            <a:ext cx="4585825" cy="382912"/>
          </a:xfrm>
          <a:prstGeom prst="straightConnector1">
            <a:avLst/>
          </a:prstGeom>
          <a:ln>
            <a:solidFill>
              <a:srgbClr val="F794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AB3667-C122-465B-8026-AAA6FEDB9417}"/>
              </a:ext>
            </a:extLst>
          </p:cNvPr>
          <p:cNvSpPr/>
          <p:nvPr/>
        </p:nvSpPr>
        <p:spPr>
          <a:xfrm>
            <a:off x="278296" y="733820"/>
            <a:ext cx="1156914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Can I take advantage of all dbatools’ features? 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Firewall rules: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 SQL Server instance port (default 1433)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- UDP (default 1434)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- ICMP (Internet Control Message Protocol)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- DCOM (135)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-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WinRM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PSRemoting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(HTTP: 5985 and HTTPS: 5986) (Options like -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UseSSL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and -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IncludePortInSpn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can be (very) important. 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	Note: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Take a look on my blog post related with the most recent configurable settings to increase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PSRemoting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coverage on dbatools - </a:t>
            </a:r>
            <a:r>
              <a:rPr lang="en-US" dirty="0">
                <a:hlinkClick r:id="rId3"/>
              </a:rPr>
              <a:t>https://claudioessilva.eu/2019/08/20/more-powershell-remoting-coverage-in-dbatools/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Testing and checking if we can have it all: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 Test-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DbaConnection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Select the credential that will be running the jobs and test again with it: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 Test by opening a "run as" session or login from the central server with it. 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067584-00CE-412A-B4D7-B64D59716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071" y="733820"/>
            <a:ext cx="8755858" cy="5570756"/>
          </a:xfrm>
          <a:prstGeom prst="rect">
            <a:avLst/>
          </a:prstGeom>
        </p:spPr>
      </p:pic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Pre-configurations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AA8E81-9105-4F27-A70B-4BDCC4160803}"/>
              </a:ext>
            </a:extLst>
          </p:cNvPr>
          <p:cNvCxnSpPr>
            <a:cxnSpLocks/>
          </p:cNvCxnSpPr>
          <p:nvPr/>
        </p:nvCxnSpPr>
        <p:spPr>
          <a:xfrm flipH="1">
            <a:off x="5608518" y="2703937"/>
            <a:ext cx="1777934" cy="0"/>
          </a:xfrm>
          <a:prstGeom prst="straightConnector1">
            <a:avLst/>
          </a:prstGeom>
          <a:ln w="88900" cmpd="sng">
            <a:solidFill>
              <a:srgbClr val="FF0000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64052-8FB2-4147-9EA2-B6372E1A6920}"/>
              </a:ext>
            </a:extLst>
          </p:cNvPr>
          <p:cNvCxnSpPr>
            <a:cxnSpLocks/>
          </p:cNvCxnSpPr>
          <p:nvPr/>
        </p:nvCxnSpPr>
        <p:spPr>
          <a:xfrm flipH="1">
            <a:off x="5608518" y="4103246"/>
            <a:ext cx="1777934" cy="0"/>
          </a:xfrm>
          <a:prstGeom prst="straightConnector1">
            <a:avLst/>
          </a:prstGeom>
          <a:ln w="88900" cmpd="sng">
            <a:solidFill>
              <a:srgbClr val="FF0000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541136-43E6-45BE-8E5F-9BA1EE8BA3D4}"/>
              </a:ext>
            </a:extLst>
          </p:cNvPr>
          <p:cNvCxnSpPr>
            <a:cxnSpLocks/>
          </p:cNvCxnSpPr>
          <p:nvPr/>
        </p:nvCxnSpPr>
        <p:spPr>
          <a:xfrm flipH="1">
            <a:off x="5608518" y="4326898"/>
            <a:ext cx="1777934" cy="0"/>
          </a:xfrm>
          <a:prstGeom prst="straightConnector1">
            <a:avLst/>
          </a:prstGeom>
          <a:ln w="88900" cmpd="sng">
            <a:solidFill>
              <a:srgbClr val="FF0000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questions I want to see answered?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AA0928-9909-469E-92C1-52CA00169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/>
              </a:rPr>
              <a:t>Server data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/>
              </a:rPr>
              <a:t> - CPU / Memory? -&gt; Get-</a:t>
            </a:r>
            <a:r>
              <a:rPr lang="en-US" sz="2600" dirty="0" err="1">
                <a:latin typeface="Calibri" panose="020F0502020204030204"/>
              </a:rPr>
              <a:t>DbaComputerSystem</a:t>
            </a:r>
            <a:endParaRPr lang="en-US" sz="2600" dirty="0">
              <a:latin typeface="Calibri" panose="020F0502020204030204"/>
            </a:endParaRPr>
          </a:p>
          <a:p>
            <a:pPr marL="0" indent="0">
              <a:buNone/>
            </a:pPr>
            <a:endParaRPr lang="en-US" sz="3200" b="1" dirty="0"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/>
              </a:rPr>
              <a:t>SQL Server data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/>
              </a:rPr>
              <a:t> - Version / Edition -&gt; Get-</a:t>
            </a:r>
            <a:r>
              <a:rPr lang="en-US" sz="2600" dirty="0" err="1">
                <a:latin typeface="Calibri" panose="020F0502020204030204"/>
              </a:rPr>
              <a:t>DbaInstanceProperty</a:t>
            </a:r>
            <a:endParaRPr lang="en-US" sz="2600" dirty="0"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600" dirty="0">
                <a:latin typeface="Calibri" panose="020F0502020204030204"/>
              </a:rPr>
              <a:t> - Tables size / number of records? -&gt; Get-</a:t>
            </a:r>
            <a:r>
              <a:rPr lang="en-US" sz="2600" dirty="0" err="1">
                <a:latin typeface="Calibri" panose="020F0502020204030204"/>
              </a:rPr>
              <a:t>DbaDbTable</a:t>
            </a:r>
            <a:endParaRPr lang="en-US" sz="2600" dirty="0">
              <a:latin typeface="Calibri" panose="020F0502020204030204"/>
            </a:endParaRPr>
          </a:p>
          <a:p>
            <a:pPr marL="0" indent="0">
              <a:buNone/>
            </a:pPr>
            <a:endParaRPr lang="en-US" sz="3200" b="1" dirty="0"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/>
              </a:rPr>
              <a:t>Both?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/>
              </a:rPr>
              <a:t> - Disk space -&gt; Get-</a:t>
            </a:r>
            <a:r>
              <a:rPr lang="en-US" sz="2600" dirty="0" err="1">
                <a:latin typeface="Calibri" panose="020F0502020204030204"/>
              </a:rPr>
              <a:t>DbaDiskSpace</a:t>
            </a:r>
            <a:endParaRPr lang="en-US" sz="2600" dirty="0">
              <a:latin typeface="Calibri" panose="020F0502020204030204"/>
            </a:endParaRPr>
          </a:p>
          <a:p>
            <a:pPr marL="0" indent="0">
              <a:buNone/>
            </a:pPr>
            <a:endParaRPr lang="en-US" sz="3200" b="1" dirty="0"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/>
              </a:rPr>
              <a:t>Need help?</a:t>
            </a:r>
          </a:p>
          <a:p>
            <a:pPr marL="0" indent="0">
              <a:buNone/>
            </a:pPr>
            <a:r>
              <a:rPr lang="en-US" sz="2600" dirty="0"/>
              <a:t> - Use our docs web site </a:t>
            </a:r>
            <a:r>
              <a:rPr lang="en-US" sz="2600" dirty="0">
                <a:hlinkClick r:id="rId3"/>
              </a:rPr>
              <a:t>docs.dbatools.io</a:t>
            </a: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dirty="0"/>
              <a:t> - Or the Find-</a:t>
            </a:r>
            <a:r>
              <a:rPr lang="en-US" sz="2600" dirty="0" err="1"/>
              <a:t>DbaCommand</a:t>
            </a:r>
            <a:r>
              <a:rPr lang="en-US" sz="2600" dirty="0"/>
              <a:t> to search for the command that can answer your question. </a:t>
            </a:r>
            <a:endParaRPr lang="pt-PT" sz="3100" b="1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35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development and some caveats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CC00F-C73B-4D58-8CA6-168A9BBC8A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2400" b="1" dirty="0"/>
              <a:t>Script </a:t>
            </a:r>
            <a:r>
              <a:rPr lang="pt-PT" sz="2400" b="1" dirty="0" err="1"/>
              <a:t>Pattern</a:t>
            </a:r>
            <a:endParaRPr lang="pt-PT" sz="2400" b="1" dirty="0"/>
          </a:p>
          <a:p>
            <a:pPr marL="0" indent="0">
              <a:buNone/>
            </a:pPr>
            <a:r>
              <a:rPr lang="en-US" sz="2000" dirty="0"/>
              <a:t> - Gathering the data will return PowerShell objects, then:</a:t>
            </a:r>
          </a:p>
          <a:p>
            <a:pPr marL="914400"/>
            <a:r>
              <a:rPr lang="en-US" sz="2000" dirty="0"/>
              <a:t>We add a ‘</a:t>
            </a:r>
            <a:r>
              <a:rPr lang="en-US" sz="2000" dirty="0" err="1"/>
              <a:t>CollectionTime</a:t>
            </a:r>
            <a:r>
              <a:rPr lang="en-US" sz="2000" dirty="0"/>
              <a:t>’ column with current datetime using Add-Member and</a:t>
            </a:r>
          </a:p>
          <a:p>
            <a:pPr marL="914400"/>
            <a:r>
              <a:rPr lang="en-US" sz="2000" dirty="0"/>
              <a:t>Pipe to Write-</a:t>
            </a:r>
            <a:r>
              <a:rPr lang="en-US" sz="2000" dirty="0" err="1"/>
              <a:t>DbaDatatable</a:t>
            </a:r>
            <a:r>
              <a:rPr lang="en-US" sz="2000" dirty="0"/>
              <a:t> to save the data to SQL Server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pt-PT" sz="2400" b="1" dirty="0" err="1"/>
              <a:t>Caveats</a:t>
            </a:r>
            <a:endParaRPr lang="pt-PT" sz="2400" b="1" dirty="0"/>
          </a:p>
          <a:p>
            <a:pPr marL="0" indent="0">
              <a:buNone/>
            </a:pPr>
            <a:r>
              <a:rPr lang="pt-PT" sz="2000" dirty="0"/>
              <a:t> - Some </a:t>
            </a:r>
            <a:r>
              <a:rPr lang="pt-PT" sz="2000" dirty="0" err="1"/>
              <a:t>commands</a:t>
            </a:r>
            <a:r>
              <a:rPr lang="pt-PT" sz="2000" dirty="0"/>
              <a:t> </a:t>
            </a:r>
            <a:r>
              <a:rPr lang="pt-PT" sz="2000" dirty="0" err="1"/>
              <a:t>may</a:t>
            </a:r>
            <a:r>
              <a:rPr lang="pt-PT" sz="2000" dirty="0"/>
              <a:t> output </a:t>
            </a:r>
            <a:r>
              <a:rPr lang="pt-PT" sz="2000" dirty="0" err="1"/>
              <a:t>the</a:t>
            </a:r>
            <a:r>
              <a:rPr lang="pt-PT" sz="2000" dirty="0"/>
              <a:t> data in a </a:t>
            </a:r>
            <a:r>
              <a:rPr lang="pt-PT" sz="2000" dirty="0" err="1"/>
              <a:t>different</a:t>
            </a:r>
            <a:r>
              <a:rPr lang="pt-PT" sz="2000" dirty="0"/>
              <a:t> </a:t>
            </a:r>
            <a:r>
              <a:rPr lang="pt-PT" sz="2000" dirty="0" err="1"/>
              <a:t>format</a:t>
            </a:r>
            <a:r>
              <a:rPr lang="pt-PT" sz="2000" dirty="0"/>
              <a:t>. </a:t>
            </a:r>
            <a:r>
              <a:rPr lang="pt-PT" sz="2000" dirty="0" err="1"/>
              <a:t>It’s</a:t>
            </a:r>
            <a:r>
              <a:rPr lang="pt-PT" sz="2000" dirty="0"/>
              <a:t> a </a:t>
            </a:r>
            <a:r>
              <a:rPr lang="pt-PT" sz="2000" dirty="0" err="1"/>
              <a:t>PowerShell</a:t>
            </a:r>
            <a:r>
              <a:rPr lang="pt-PT" sz="2000" dirty="0"/>
              <a:t> </a:t>
            </a:r>
            <a:r>
              <a:rPr lang="pt-PT" sz="2000" dirty="0" err="1"/>
              <a:t>object</a:t>
            </a:r>
            <a:r>
              <a:rPr lang="pt-PT" sz="2000" dirty="0"/>
              <a:t> </a:t>
            </a:r>
            <a:r>
              <a:rPr lang="pt-PT" sz="2000" dirty="0" err="1"/>
              <a:t>anyway</a:t>
            </a:r>
            <a:r>
              <a:rPr lang="pt-PT" sz="2000" dirty="0"/>
              <a:t> </a:t>
            </a:r>
            <a:r>
              <a:rPr lang="pt-PT" sz="2000" dirty="0" err="1"/>
              <a:t>but</a:t>
            </a:r>
            <a:r>
              <a:rPr lang="pt-PT" sz="2000" dirty="0"/>
              <a:t> for </a:t>
            </a:r>
            <a:r>
              <a:rPr lang="pt-PT" sz="2000" dirty="0" err="1"/>
              <a:t>instance</a:t>
            </a:r>
            <a:r>
              <a:rPr lang="pt-PT" sz="2000" dirty="0"/>
              <a:t> </a:t>
            </a:r>
            <a:r>
              <a:rPr lang="pt-PT" sz="2000" dirty="0" err="1"/>
              <a:t>just</a:t>
            </a:r>
            <a:r>
              <a:rPr lang="pt-PT" sz="2000" dirty="0"/>
              <a:t> a </a:t>
            </a:r>
            <a:r>
              <a:rPr lang="pt-PT" sz="2000" dirty="0" err="1"/>
              <a:t>key-pair</a:t>
            </a:r>
            <a:r>
              <a:rPr lang="pt-PT" sz="2000" dirty="0"/>
              <a:t> </a:t>
            </a:r>
            <a:r>
              <a:rPr lang="pt-PT" sz="2000" dirty="0" err="1"/>
              <a:t>value</a:t>
            </a:r>
            <a:r>
              <a:rPr lang="pt-PT" sz="2000" dirty="0"/>
              <a:t> </a:t>
            </a:r>
            <a:r>
              <a:rPr lang="pt-PT" sz="2000" dirty="0" err="1"/>
              <a:t>instead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“tabular” </a:t>
            </a:r>
            <a:r>
              <a:rPr lang="pt-PT" sz="2000" dirty="0" err="1"/>
              <a:t>way</a:t>
            </a:r>
            <a:r>
              <a:rPr lang="pt-PT" sz="2000" dirty="0"/>
              <a:t>. Ex: </a:t>
            </a:r>
            <a:r>
              <a:rPr lang="pt-PT" sz="2000" dirty="0" err="1"/>
              <a:t>Get-DbaInstanceProperty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- Invoke-</a:t>
            </a:r>
            <a:r>
              <a:rPr lang="en-US" sz="2000" dirty="0" err="1"/>
              <a:t>TransposeDataTable</a:t>
            </a:r>
            <a:r>
              <a:rPr lang="en-US" sz="2000" dirty="0"/>
              <a:t> for the rescue. It’s a function that will rotate the PowerShell object and a key will become a column name and the value, the value for that column.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Column order is important when using Write-</a:t>
            </a:r>
            <a:r>
              <a:rPr lang="en-US" sz="2000" dirty="0" err="1"/>
              <a:t>DbaDataTable</a:t>
            </a:r>
            <a:endParaRPr lang="pt-P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52A15-F785-4DA4-9369-984FD33D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454"/>
            <a:ext cx="12192000" cy="4734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528F0C-4202-42D5-941A-45D984BDB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044" y="1195884"/>
            <a:ext cx="12192000" cy="4734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FD102A-E17C-452B-B1B2-5C8EC4349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623" y="2686050"/>
            <a:ext cx="12221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3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PASS_24HOP">
  <a:themeElements>
    <a:clrScheme name="24HOP 1">
      <a:dk1>
        <a:srgbClr val="101820"/>
      </a:dk1>
      <a:lt1>
        <a:srgbClr val="2CCCD3"/>
      </a:lt1>
      <a:dk2>
        <a:srgbClr val="007377"/>
      </a:dk2>
      <a:lt2>
        <a:srgbClr val="FFFFFF"/>
      </a:lt2>
      <a:accent1>
        <a:srgbClr val="6558B1"/>
      </a:accent1>
      <a:accent2>
        <a:srgbClr val="2E008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558B1"/>
      </a:hlink>
      <a:folHlink>
        <a:srgbClr val="2E008B"/>
      </a:folHlink>
    </a:clrScheme>
    <a:fontScheme name="PA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24HOP" id="{88EA49C4-A323-40B6-AD82-F7B5D272EA79}" vid="{0F48CC15-6DAE-49C2-99F9-A3BED7AC2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0DC20590E7724E80D8E112CDBBE179" ma:contentTypeVersion="1" ma:contentTypeDescription="Create a new document." ma:contentTypeScope="" ma:versionID="83608c2eebdbf80f97ecd08efe9bb342">
  <xsd:schema xmlns:xsd="http://www.w3.org/2001/XMLSchema" xmlns:xs="http://www.w3.org/2001/XMLSchema" xmlns:p="http://schemas.microsoft.com/office/2006/metadata/properties" xmlns:ns3="8a4f39a0-2e21-4fb7-925a-13d0d5fc716e" targetNamespace="http://schemas.microsoft.com/office/2006/metadata/properties" ma:root="true" ma:fieldsID="530df634ce893086e1f367a5bd94e51c" ns3:_="">
    <xsd:import namespace="8a4f39a0-2e21-4fb7-925a-13d0d5fc716e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f39a0-2e21-4fb7-925a-13d0d5fc71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1102F1-D91B-48C8-9E3E-BC1E9153C1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3C758-2B4C-40E6-B59B-412117B122A8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8a4f39a0-2e21-4fb7-925a-13d0d5fc716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B7DA9D9-C56E-4570-AFBF-ABCC86737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f39a0-2e21-4fb7-925a-13d0d5fc71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42320</TotalTime>
  <Words>1549</Words>
  <Application>Microsoft Office PowerPoint</Application>
  <PresentationFormat>Widescreen</PresentationFormat>
  <Paragraphs>203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</vt:lpstr>
      <vt:lpstr>Open Sans</vt:lpstr>
      <vt:lpstr>Segoe UI</vt:lpstr>
      <vt:lpstr>Segoe UI Light</vt:lpstr>
      <vt:lpstr>PASS_24HOP</vt:lpstr>
      <vt:lpstr> and     walked into a bar</vt:lpstr>
      <vt:lpstr>PowerPoint Presentation</vt:lpstr>
      <vt:lpstr>Cláudio Silva</vt:lpstr>
      <vt:lpstr>Agenda</vt:lpstr>
      <vt:lpstr>Pre-requirements</vt:lpstr>
      <vt:lpstr>Overview</vt:lpstr>
      <vt:lpstr>Pre-configurations</vt:lpstr>
      <vt:lpstr>Which questions I want to see answered?</vt:lpstr>
      <vt:lpstr>Scripts development and some caveats</vt:lpstr>
      <vt:lpstr>Implementation approach</vt:lpstr>
      <vt:lpstr>Saving data To SQL Server</vt:lpstr>
      <vt:lpstr>Database structure – Code - Power BI dashboard</vt:lpstr>
      <vt:lpstr>FAQ</vt:lpstr>
      <vt:lpstr>Ask your Questions</vt:lpstr>
      <vt:lpstr>Dbatools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Ly</dc:creator>
  <cp:lastModifiedBy>Cláudio Silva</cp:lastModifiedBy>
  <cp:revision>375</cp:revision>
  <dcterms:created xsi:type="dcterms:W3CDTF">2014-12-22T22:33:58Z</dcterms:created>
  <dcterms:modified xsi:type="dcterms:W3CDTF">2019-11-22T18:57:21Z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0x010100970DC20590E7724E80D8E112CDBBE179</vt:lpwstr>
  </property>
</Properties>
</file>