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75" r:id="rId2"/>
    <p:sldId id="286" r:id="rId3"/>
    <p:sldId id="261" r:id="rId4"/>
    <p:sldId id="289" r:id="rId5"/>
    <p:sldId id="269" r:id="rId6"/>
    <p:sldId id="282" r:id="rId7"/>
    <p:sldId id="281" r:id="rId8"/>
    <p:sldId id="268" r:id="rId9"/>
    <p:sldId id="285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8" autoAdjust="0"/>
    <p:restoredTop sz="89212" autoAdjust="0"/>
  </p:normalViewPr>
  <p:slideViewPr>
    <p:cSldViewPr snapToGrid="0" snapToObjects="1">
      <p:cViewPr varScale="1">
        <p:scale>
          <a:sx n="98" d="100"/>
          <a:sy n="98" d="100"/>
        </p:scale>
        <p:origin x="70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F716B-424C-4189-B433-9AD002E32625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B31B8-3257-4F59-B6EF-B93DE952B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154052.aspx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sdn.microsoft.com/en-us/library/ms152836.aspx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B31B8-3257-4F59-B6EF-B93DE952BC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2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B31B8-3257-4F59-B6EF-B93DE952BC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00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are documented and you can find more details about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SOAP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Object Access Protocol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API 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https://msdn.microsoft.com/en-us/library/ms154052.aspx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the WMI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Management Instrumentation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API 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https://msdn.microsoft.com/en-us/library/ms152836.aspx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limitations on the WMI side. Always test it on non-production environments.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B31B8-3257-4F59-B6EF-B93DE952BC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84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B31B8-3257-4F59-B6EF-B93DE952BC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9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B31B8-3257-4F59-B6EF-B93DE952BC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55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GitHub repository. Remember that people can contribute with ideas, code or just report bugs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B31B8-3257-4F59-B6EF-B93DE952BC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98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most important and useful cmdlets to work with PowerShell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B31B8-3257-4F59-B6EF-B93DE952BC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g"/><Relationship Id="rId5" Type="http://schemas.openxmlformats.org/officeDocument/2006/relationships/hyperlink" Target="http://dbatools.io/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7.jp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icrosoft/ReportingServicesTools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powershell/module/microsoft.powershell.core/about/about_comment_based_help?view=powershell-5.1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8" b="26154"/>
          <a:stretch/>
        </p:blipFill>
        <p:spPr>
          <a:xfrm>
            <a:off x="-2384" y="0"/>
            <a:ext cx="12194384" cy="57319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4419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  <a:r>
              <a:rPr lang="en-US" sz="3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Asia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175" y="6134867"/>
            <a:ext cx="1503542" cy="3201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6" y="5939287"/>
            <a:ext cx="1963633" cy="72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934966"/>
            <a:ext cx="1672721" cy="72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604" y="5935447"/>
            <a:ext cx="1890000" cy="7195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A283B5-1373-4F16-BBBA-DF77DC43B5DE}"/>
              </a:ext>
            </a:extLst>
          </p:cNvPr>
          <p:cNvSpPr txBox="1"/>
          <p:nvPr/>
        </p:nvSpPr>
        <p:spPr>
          <a:xfrm>
            <a:off x="3057633" y="584775"/>
            <a:ext cx="537922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Server Reporting services</a:t>
            </a:r>
          </a:p>
          <a:p>
            <a:r>
              <a:rPr 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best friend - PowerShell</a:t>
            </a:r>
          </a:p>
        </p:txBody>
      </p:sp>
    </p:spTree>
    <p:extLst>
      <p:ext uri="{BB962C8B-B14F-4D97-AF65-F5344CB8AC3E}">
        <p14:creationId xmlns:p14="http://schemas.microsoft.com/office/powerpoint/2010/main" val="833398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1362" y="871168"/>
            <a:ext cx="1074782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Don’t Forget!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Fill in your survey in Mobile app – it’s how we do better!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Don’t lose you badge! You need it for the Social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Grab the Speakers for a chat – they all have time for you!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Let everyone know what they are missing on Social Media</a:t>
            </a:r>
          </a:p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#PowerShell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#PSConfAsia</a:t>
            </a:r>
          </a:p>
          <a:p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Photos of Marina Bay Credit: Sebastian Szumigalski</a:t>
            </a:r>
            <a:endParaRPr lang="en-SG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120" y="6147470"/>
            <a:ext cx="1503542" cy="3201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773" y="5947570"/>
            <a:ext cx="1963633" cy="72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772" y="5947569"/>
            <a:ext cx="1672721" cy="72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649" y="5947569"/>
            <a:ext cx="1890000" cy="71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2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56276F-D730-49E1-852F-19D72E98DAD7}"/>
              </a:ext>
            </a:extLst>
          </p:cNvPr>
          <p:cNvSpPr txBox="1"/>
          <p:nvPr/>
        </p:nvSpPr>
        <p:spPr>
          <a:xfrm>
            <a:off x="377114" y="152401"/>
            <a:ext cx="669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Who am I?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sp>
        <p:nvSpPr>
          <p:cNvPr id="13" name="Content Placeholder 18">
            <a:extLst>
              <a:ext uri="{FF2B5EF4-FFF2-40B4-BE49-F238E27FC236}">
                <a16:creationId xmlns:a16="http://schemas.microsoft.com/office/drawing/2014/main" id="{4DB4902A-7A52-42CC-903A-EDB4E7BC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60232"/>
            <a:ext cx="9157070" cy="5238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Cláudio Silva</a:t>
            </a:r>
          </a:p>
          <a:p>
            <a:pPr lvl="1"/>
            <a:r>
              <a:rPr lang="en-US" dirty="0"/>
              <a:t>MS SQL Server</a:t>
            </a:r>
          </a:p>
          <a:p>
            <a:pPr lvl="2"/>
            <a:r>
              <a:rPr lang="en-US" sz="1600" dirty="0"/>
              <a:t>DBA | Data architect</a:t>
            </a:r>
          </a:p>
          <a:p>
            <a:pPr lvl="2"/>
            <a:r>
              <a:rPr lang="en-US" sz="1600" dirty="0"/>
              <a:t>Working with MS SQL Server since version 2000</a:t>
            </a:r>
          </a:p>
          <a:p>
            <a:endParaRPr lang="pt-PT" sz="1200" dirty="0"/>
          </a:p>
          <a:p>
            <a:pPr lvl="1"/>
            <a:r>
              <a:rPr lang="pt-PT" dirty="0"/>
              <a:t>P</a:t>
            </a:r>
            <a:r>
              <a:rPr lang="en-US" dirty="0" err="1"/>
              <a:t>owerShell</a:t>
            </a:r>
            <a:r>
              <a:rPr lang="en-US" dirty="0"/>
              <a:t> MVP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 with community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major contributor on dbatools (</a:t>
            </a:r>
            <a:r>
              <a:rPr lang="en-US" dirty="0">
                <a:hlinkClick r:id="rId5"/>
              </a:rPr>
              <a:t>http://dbatools.io</a:t>
            </a:r>
            <a:r>
              <a:rPr lang="en-US" dirty="0"/>
              <a:t>) open source project</a:t>
            </a:r>
          </a:p>
          <a:p>
            <a:pPr lvl="2"/>
            <a:r>
              <a:rPr lang="en-US" dirty="0"/>
              <a:t>Contributions to </a:t>
            </a:r>
            <a:r>
              <a:rPr lang="en-US" dirty="0" err="1"/>
              <a:t>ReportingServicesTools</a:t>
            </a:r>
            <a:r>
              <a:rPr lang="en-US" dirty="0"/>
              <a:t> module</a:t>
            </a:r>
            <a:endParaRPr lang="pt-PT" sz="1300" dirty="0"/>
          </a:p>
          <a:p>
            <a:pPr lvl="2"/>
            <a:r>
              <a:rPr lang="pt-PT" dirty="0"/>
              <a:t>PASS Portuguese VG </a:t>
            </a:r>
            <a:r>
              <a:rPr lang="pt-PT" dirty="0" err="1"/>
              <a:t>Co-lead</a:t>
            </a:r>
            <a:endParaRPr lang="en-US" sz="1300" dirty="0"/>
          </a:p>
          <a:p>
            <a:pPr lvl="2"/>
            <a:r>
              <a:rPr lang="en-US" dirty="0"/>
              <a:t>Creator of @</a:t>
            </a:r>
            <a:r>
              <a:rPr lang="en-US" dirty="0" err="1"/>
              <a:t>psmcentral</a:t>
            </a:r>
            <a:r>
              <a:rPr lang="en-US" dirty="0"/>
              <a:t> repository</a:t>
            </a:r>
          </a:p>
          <a:p>
            <a:endParaRPr lang="pt-PT" sz="1200" dirty="0"/>
          </a:p>
          <a:p>
            <a:pPr lvl="1"/>
            <a:r>
              <a:rPr lang="pt-PT" dirty="0" err="1"/>
              <a:t>Friend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redgate</a:t>
            </a:r>
            <a:endParaRPr lang="pt-PT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4919A5-5F40-4D99-921C-84D458CF0A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9271" y="2266450"/>
            <a:ext cx="2390131" cy="5831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2C9F2B-B87A-49F8-8B15-8B95C20186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6266" y="2979034"/>
            <a:ext cx="1816139" cy="74251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7138150-5254-4274-9A7C-E4932BC8CB35}"/>
              </a:ext>
            </a:extLst>
          </p:cNvPr>
          <p:cNvGrpSpPr/>
          <p:nvPr/>
        </p:nvGrpSpPr>
        <p:grpSpPr>
          <a:xfrm>
            <a:off x="4636371" y="6073464"/>
            <a:ext cx="1856583" cy="485775"/>
            <a:chOff x="104209" y="5480224"/>
            <a:chExt cx="1856583" cy="485775"/>
          </a:xfrm>
        </p:grpSpPr>
        <p:pic>
          <p:nvPicPr>
            <p:cNvPr id="17" name="Picture 3" descr="twitter.png">
              <a:extLst>
                <a:ext uri="{FF2B5EF4-FFF2-40B4-BE49-F238E27FC236}">
                  <a16:creationId xmlns:a16="http://schemas.microsoft.com/office/drawing/2014/main" id="{4FBCDCC1-EFA1-42CC-8DAD-53323503D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09" y="5480224"/>
              <a:ext cx="4857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4D6B0851-6A14-4951-95B9-438FF0274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09" y="5556912"/>
              <a:ext cx="1856583" cy="332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CA" sz="1300" dirty="0">
                  <a:cs typeface="Proxima Nova Light" charset="0"/>
                </a:rPr>
                <a:t>@claudioessilva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5B133F-3AA9-4EAC-99B9-B79A9EE7A830}"/>
              </a:ext>
            </a:extLst>
          </p:cNvPr>
          <p:cNvGrpSpPr/>
          <p:nvPr/>
        </p:nvGrpSpPr>
        <p:grpSpPr>
          <a:xfrm>
            <a:off x="8269380" y="6054300"/>
            <a:ext cx="2277476" cy="501050"/>
            <a:chOff x="6646631" y="5472586"/>
            <a:chExt cx="2277476" cy="50105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D134305-99F3-4EF7-A2B4-7AAD07909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46631" y="5472586"/>
              <a:ext cx="501050" cy="50105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BDE192-BA96-4A20-95FF-1A7D3BA7DFD7}"/>
                </a:ext>
              </a:extLst>
            </p:cNvPr>
            <p:cNvSpPr txBox="1"/>
            <p:nvPr/>
          </p:nvSpPr>
          <p:spPr>
            <a:xfrm>
              <a:off x="6646632" y="5576917"/>
              <a:ext cx="227747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1300" dirty="0"/>
                <a:t>claudioessilva.eu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0668E5D-EB9F-48FF-805F-BA6B3833906C}"/>
              </a:ext>
            </a:extLst>
          </p:cNvPr>
          <p:cNvGrpSpPr/>
          <p:nvPr/>
        </p:nvGrpSpPr>
        <p:grpSpPr>
          <a:xfrm>
            <a:off x="6605416" y="6073464"/>
            <a:ext cx="1751089" cy="485775"/>
            <a:chOff x="1980403" y="5480224"/>
            <a:chExt cx="1751089" cy="485775"/>
          </a:xfrm>
        </p:grpSpPr>
        <p:sp>
          <p:nvSpPr>
            <p:cNvPr id="26" name="Rectangle 12">
              <a:extLst>
                <a:ext uri="{FF2B5EF4-FFF2-40B4-BE49-F238E27FC236}">
                  <a16:creationId xmlns:a16="http://schemas.microsoft.com/office/drawing/2014/main" id="{6147B0FD-F807-445F-918F-9C38B77B0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454" y="5567941"/>
              <a:ext cx="1732038" cy="332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CA" sz="1300" dirty="0">
                  <a:cs typeface="Proxima Nova Light" charset="0"/>
                </a:rPr>
                <a:t>claudioessilva</a:t>
              </a:r>
            </a:p>
          </p:txBody>
        </p:sp>
        <p:pic>
          <p:nvPicPr>
            <p:cNvPr id="27" name="Picture 26" descr="linkedin.png">
              <a:extLst>
                <a:ext uri="{FF2B5EF4-FFF2-40B4-BE49-F238E27FC236}">
                  <a16:creationId xmlns:a16="http://schemas.microsoft.com/office/drawing/2014/main" id="{36313620-97F5-42DD-9423-958F0258E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0403" y="5480224"/>
              <a:ext cx="4857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68B50117-EAB8-41CD-A6CE-282A050B2EDD}"/>
              </a:ext>
            </a:extLst>
          </p:cNvPr>
          <p:cNvSpPr/>
          <p:nvPr/>
        </p:nvSpPr>
        <p:spPr>
          <a:xfrm>
            <a:off x="9851010" y="152401"/>
            <a:ext cx="2066654" cy="2066654"/>
          </a:xfrm>
          <a:prstGeom prst="ellipse">
            <a:avLst/>
          </a:prstGeom>
          <a:blipFill>
            <a:blip r:embed="rId11" cstate="print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3171B31-2757-4CFD-A5C2-F0887C4BF6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07330" y="5075361"/>
            <a:ext cx="554012" cy="738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20AE84A-DD72-43E5-967E-6265AD4F933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100" t="14470" r="3192" b="14369"/>
          <a:stretch/>
        </p:blipFill>
        <p:spPr>
          <a:xfrm>
            <a:off x="10436660" y="4333398"/>
            <a:ext cx="895350" cy="6799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8B8A598-265C-410D-B5FF-33F9A4787BE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38035" y="3783580"/>
            <a:ext cx="2390131" cy="48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7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1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2"/>
            <a:ext cx="1153398" cy="1100857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986715" y="599979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7837" y="627500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4CAFA8-C8B8-47D7-AF0C-C8F6BBD0D9A4}"/>
              </a:ext>
            </a:extLst>
          </p:cNvPr>
          <p:cNvSpPr txBox="1"/>
          <p:nvPr/>
        </p:nvSpPr>
        <p:spPr>
          <a:xfrm>
            <a:off x="377114" y="152401"/>
            <a:ext cx="4858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bg1"/>
                </a:solidFill>
              </a:rPr>
              <a:t>Agenda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FB35E3-6EF0-4ECB-923C-CF60E0EE5242}"/>
              </a:ext>
            </a:extLst>
          </p:cNvPr>
          <p:cNvSpPr txBox="1"/>
          <p:nvPr/>
        </p:nvSpPr>
        <p:spPr>
          <a:xfrm>
            <a:off x="857460" y="900416"/>
            <a:ext cx="110008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 err="1">
                <a:solidFill>
                  <a:schemeClr val="bg1"/>
                </a:solidFill>
              </a:rPr>
              <a:t>What</a:t>
            </a:r>
            <a:r>
              <a:rPr lang="pt-PT" sz="2800" dirty="0">
                <a:solidFill>
                  <a:schemeClr val="bg1"/>
                </a:solidFill>
              </a:rPr>
              <a:t> </a:t>
            </a:r>
            <a:r>
              <a:rPr lang="pt-PT" sz="2800" dirty="0" err="1">
                <a:solidFill>
                  <a:schemeClr val="bg1"/>
                </a:solidFill>
              </a:rPr>
              <a:t>is</a:t>
            </a:r>
            <a:r>
              <a:rPr lang="pt-PT" sz="2800" dirty="0">
                <a:solidFill>
                  <a:schemeClr val="bg1"/>
                </a:solidFill>
              </a:rPr>
              <a:t> </a:t>
            </a:r>
            <a:r>
              <a:rPr lang="pt-PT" sz="2800" dirty="0" err="1">
                <a:solidFill>
                  <a:schemeClr val="bg1"/>
                </a:solidFill>
              </a:rPr>
              <a:t>and</a:t>
            </a:r>
            <a:r>
              <a:rPr lang="pt-PT" sz="2800" dirty="0">
                <a:solidFill>
                  <a:schemeClr val="bg1"/>
                </a:solidFill>
              </a:rPr>
              <a:t> </a:t>
            </a:r>
            <a:r>
              <a:rPr lang="pt-PT" sz="2800" dirty="0" err="1">
                <a:solidFill>
                  <a:schemeClr val="bg1"/>
                </a:solidFill>
              </a:rPr>
              <a:t>where</a:t>
            </a:r>
            <a:r>
              <a:rPr lang="pt-PT" sz="2800" dirty="0">
                <a:solidFill>
                  <a:schemeClr val="bg1"/>
                </a:solidFill>
              </a:rPr>
              <a:t> I can </a:t>
            </a:r>
            <a:r>
              <a:rPr lang="pt-PT" sz="2800" dirty="0" err="1">
                <a:solidFill>
                  <a:schemeClr val="bg1"/>
                </a:solidFill>
              </a:rPr>
              <a:t>find</a:t>
            </a:r>
            <a:r>
              <a:rPr lang="pt-PT" sz="2800" dirty="0">
                <a:solidFill>
                  <a:schemeClr val="bg1"/>
                </a:solidFill>
              </a:rPr>
              <a:t> </a:t>
            </a:r>
            <a:r>
              <a:rPr lang="pt-PT" sz="2800" dirty="0" err="1">
                <a:solidFill>
                  <a:schemeClr val="bg1"/>
                </a:solidFill>
              </a:rPr>
              <a:t>ReportingServicesTools</a:t>
            </a:r>
            <a:r>
              <a:rPr lang="pt-PT" sz="2800" dirty="0">
                <a:solidFill>
                  <a:schemeClr val="bg1"/>
                </a:solidFill>
              </a:rPr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 err="1">
                <a:solidFill>
                  <a:schemeClr val="bg1"/>
                </a:solidFill>
              </a:rPr>
              <a:t>How</a:t>
            </a:r>
            <a:r>
              <a:rPr lang="pt-PT" sz="2800" dirty="0">
                <a:solidFill>
                  <a:schemeClr val="bg1"/>
                </a:solidFill>
              </a:rPr>
              <a:t> does </a:t>
            </a:r>
            <a:r>
              <a:rPr lang="pt-PT" sz="2800" dirty="0" err="1">
                <a:solidFill>
                  <a:schemeClr val="bg1"/>
                </a:solidFill>
              </a:rPr>
              <a:t>it</a:t>
            </a:r>
            <a:r>
              <a:rPr lang="pt-PT" sz="2800" dirty="0">
                <a:solidFill>
                  <a:schemeClr val="bg1"/>
                </a:solidFill>
              </a:rPr>
              <a:t> </a:t>
            </a:r>
            <a:r>
              <a:rPr lang="pt-PT" sz="2800" dirty="0" err="1">
                <a:solidFill>
                  <a:schemeClr val="bg1"/>
                </a:solidFill>
              </a:rPr>
              <a:t>work</a:t>
            </a:r>
            <a:r>
              <a:rPr lang="pt-PT" sz="2800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 err="1">
                <a:solidFill>
                  <a:schemeClr val="bg1"/>
                </a:solidFill>
              </a:rPr>
              <a:t>System</a:t>
            </a:r>
            <a:r>
              <a:rPr lang="pt-PT" sz="2800" dirty="0">
                <a:solidFill>
                  <a:schemeClr val="bg1"/>
                </a:solidFill>
              </a:rPr>
              <a:t> </a:t>
            </a:r>
            <a:r>
              <a:rPr lang="pt-PT" sz="2800" dirty="0" err="1">
                <a:solidFill>
                  <a:schemeClr val="bg1"/>
                </a:solidFill>
              </a:rPr>
              <a:t>Requirements</a:t>
            </a:r>
            <a:endParaRPr lang="pt-PT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 err="1">
                <a:solidFill>
                  <a:schemeClr val="bg1"/>
                </a:solidFill>
              </a:rPr>
              <a:t>Installation</a:t>
            </a:r>
            <a:endParaRPr lang="pt-PT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 err="1">
                <a:solidFill>
                  <a:schemeClr val="bg1"/>
                </a:solidFill>
              </a:rPr>
              <a:t>What</a:t>
            </a:r>
            <a:r>
              <a:rPr lang="pt-PT" sz="2800" dirty="0">
                <a:solidFill>
                  <a:schemeClr val="bg1"/>
                </a:solidFill>
              </a:rPr>
              <a:t> </a:t>
            </a:r>
            <a:r>
              <a:rPr lang="pt-PT" sz="2800" dirty="0" err="1">
                <a:solidFill>
                  <a:schemeClr val="bg1"/>
                </a:solidFill>
              </a:rPr>
              <a:t>is</a:t>
            </a:r>
            <a:r>
              <a:rPr lang="pt-PT" sz="2800" dirty="0">
                <a:solidFill>
                  <a:schemeClr val="bg1"/>
                </a:solidFill>
              </a:rPr>
              <a:t> </a:t>
            </a:r>
            <a:r>
              <a:rPr lang="pt-PT" sz="2800" dirty="0" err="1">
                <a:solidFill>
                  <a:schemeClr val="bg1"/>
                </a:solidFill>
              </a:rPr>
              <a:t>included</a:t>
            </a:r>
            <a:r>
              <a:rPr lang="pt-PT" sz="2800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>
                <a:solidFill>
                  <a:schemeClr val="bg1"/>
                </a:solidFill>
              </a:rPr>
              <a:t>Demos!</a:t>
            </a:r>
          </a:p>
        </p:txBody>
      </p:sp>
    </p:spTree>
    <p:extLst>
      <p:ext uri="{BB962C8B-B14F-4D97-AF65-F5344CB8AC3E}">
        <p14:creationId xmlns:p14="http://schemas.microsoft.com/office/powerpoint/2010/main" val="190479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6DA4957-BFC5-4AC7-B155-5E24F72E3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149" y="1632842"/>
            <a:ext cx="6696276" cy="52493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56276F-D730-49E1-852F-19D72E98DAD7}"/>
              </a:ext>
            </a:extLst>
          </p:cNvPr>
          <p:cNvSpPr txBox="1"/>
          <p:nvPr/>
        </p:nvSpPr>
        <p:spPr>
          <a:xfrm>
            <a:off x="377113" y="152401"/>
            <a:ext cx="115967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err="1"/>
              <a:t>What</a:t>
            </a:r>
            <a:r>
              <a:rPr lang="pt-PT" sz="4000" dirty="0"/>
              <a:t> </a:t>
            </a:r>
            <a:r>
              <a:rPr lang="pt-PT" sz="4000" dirty="0" err="1"/>
              <a:t>is</a:t>
            </a:r>
            <a:r>
              <a:rPr lang="pt-PT" sz="4000" dirty="0"/>
              <a:t> </a:t>
            </a:r>
            <a:r>
              <a:rPr lang="pt-PT" sz="4000" dirty="0" err="1"/>
              <a:t>and</a:t>
            </a:r>
            <a:r>
              <a:rPr lang="pt-PT" sz="4000" dirty="0"/>
              <a:t> </a:t>
            </a:r>
            <a:r>
              <a:rPr lang="pt-PT" sz="4000" dirty="0" err="1"/>
              <a:t>where</a:t>
            </a:r>
            <a:r>
              <a:rPr lang="pt-PT" sz="4000" dirty="0"/>
              <a:t> I can </a:t>
            </a:r>
            <a:r>
              <a:rPr lang="pt-PT" sz="4000" dirty="0" err="1"/>
              <a:t>find</a:t>
            </a:r>
            <a:r>
              <a:rPr lang="pt-PT" sz="4000" dirty="0"/>
              <a:t> </a:t>
            </a:r>
            <a:r>
              <a:rPr lang="pt-PT" sz="4000" dirty="0" err="1"/>
              <a:t>ReportingServicesTools</a:t>
            </a:r>
            <a:r>
              <a:rPr lang="pt-PT" sz="4000" dirty="0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41AF4D-057A-4793-9A07-143E157CC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149" y="1693150"/>
            <a:ext cx="6285931" cy="550238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2807EC1-172B-41CA-AB65-55C8733C604D}"/>
              </a:ext>
            </a:extLst>
          </p:cNvPr>
          <p:cNvSpPr/>
          <p:nvPr/>
        </p:nvSpPr>
        <p:spPr>
          <a:xfrm>
            <a:off x="377114" y="2636933"/>
            <a:ext cx="4214878" cy="2631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Available 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63D4E5-5D33-4A02-A498-581B561937DB}"/>
              </a:ext>
            </a:extLst>
          </p:cNvPr>
          <p:cNvSpPr/>
          <p:nvPr/>
        </p:nvSpPr>
        <p:spPr>
          <a:xfrm>
            <a:off x="464215" y="3178288"/>
            <a:ext cx="1965960" cy="1965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GitHub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C2178A-8ACC-4760-A128-B14D847A5A7C}"/>
              </a:ext>
            </a:extLst>
          </p:cNvPr>
          <p:cNvSpPr/>
          <p:nvPr/>
        </p:nvSpPr>
        <p:spPr>
          <a:xfrm>
            <a:off x="2573555" y="3196087"/>
            <a:ext cx="1965960" cy="19659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PowerShell Gallery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CE25EF-17F5-446B-85EA-163B74B9C611}"/>
              </a:ext>
            </a:extLst>
          </p:cNvPr>
          <p:cNvCxnSpPr>
            <a:cxnSpLocks/>
          </p:cNvCxnSpPr>
          <p:nvPr/>
        </p:nvCxnSpPr>
        <p:spPr>
          <a:xfrm>
            <a:off x="376373" y="3147010"/>
            <a:ext cx="42148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6C9692-E266-4907-BD02-C7E132CC3704}"/>
              </a:ext>
            </a:extLst>
          </p:cNvPr>
          <p:cNvSpPr/>
          <p:nvPr/>
        </p:nvSpPr>
        <p:spPr>
          <a:xfrm>
            <a:off x="377114" y="850817"/>
            <a:ext cx="11510087" cy="814353"/>
          </a:xfrm>
          <a:prstGeom prst="roundRect">
            <a:avLst>
              <a:gd name="adj" fmla="val 23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Open Source PowerShell Module </a:t>
            </a:r>
          </a:p>
          <a:p>
            <a:pPr algn="ctr"/>
            <a:r>
              <a:rPr lang="en-US" sz="2800" b="1" dirty="0"/>
              <a:t>Allow us to perform operation with SQL Server Reporting Services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65EE67-049B-48A3-93EB-7FC85E6266AD}"/>
              </a:ext>
            </a:extLst>
          </p:cNvPr>
          <p:cNvCxnSpPr>
            <a:cxnSpLocks/>
          </p:cNvCxnSpPr>
          <p:nvPr/>
        </p:nvCxnSpPr>
        <p:spPr>
          <a:xfrm flipV="1">
            <a:off x="2129884" y="1914423"/>
            <a:ext cx="5166065" cy="23269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1E65F9-CA41-4A1A-9102-E0DAD8C656E3}"/>
              </a:ext>
            </a:extLst>
          </p:cNvPr>
          <p:cNvCxnSpPr>
            <a:cxnSpLocks/>
          </p:cNvCxnSpPr>
          <p:nvPr/>
        </p:nvCxnSpPr>
        <p:spPr>
          <a:xfrm flipV="1">
            <a:off x="4284815" y="1902294"/>
            <a:ext cx="3154514" cy="22269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1C019DD-5B94-4161-B89C-95A26887C244}"/>
              </a:ext>
            </a:extLst>
          </p:cNvPr>
          <p:cNvGrpSpPr/>
          <p:nvPr/>
        </p:nvGrpSpPr>
        <p:grpSpPr>
          <a:xfrm>
            <a:off x="5211546" y="2636933"/>
            <a:ext cx="3064759" cy="2632596"/>
            <a:chOff x="5211546" y="1766581"/>
            <a:chExt cx="3064759" cy="263259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BB53ED-F728-4B19-9BA4-8AEA6A869A7F}"/>
                </a:ext>
              </a:extLst>
            </p:cNvPr>
            <p:cNvSpPr/>
            <p:nvPr/>
          </p:nvSpPr>
          <p:spPr>
            <a:xfrm>
              <a:off x="5211546" y="1766581"/>
              <a:ext cx="3064759" cy="2632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/>
                <a:t>Contributors</a:t>
              </a:r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r>
                <a:rPr lang="en-US" sz="4000" b="1" dirty="0"/>
                <a:t>14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5174294-CEBC-40E2-B209-BAC609E27525}"/>
                </a:ext>
              </a:extLst>
            </p:cNvPr>
            <p:cNvCxnSpPr>
              <a:cxnSpLocks/>
            </p:cNvCxnSpPr>
            <p:nvPr/>
          </p:nvCxnSpPr>
          <p:spPr>
            <a:xfrm>
              <a:off x="5222918" y="2277415"/>
              <a:ext cx="305163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EA9350-F733-441E-8B26-DCF26FD99DCB}"/>
              </a:ext>
            </a:extLst>
          </p:cNvPr>
          <p:cNvGrpSpPr/>
          <p:nvPr/>
        </p:nvGrpSpPr>
        <p:grpSpPr>
          <a:xfrm>
            <a:off x="8822442" y="2636176"/>
            <a:ext cx="3064759" cy="2632596"/>
            <a:chOff x="8822442" y="1765824"/>
            <a:chExt cx="3064759" cy="26325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A22D40-0F21-43D5-A613-65B569CB76D4}"/>
                </a:ext>
              </a:extLst>
            </p:cNvPr>
            <p:cNvSpPr/>
            <p:nvPr/>
          </p:nvSpPr>
          <p:spPr>
            <a:xfrm>
              <a:off x="8822442" y="1765824"/>
              <a:ext cx="3064759" cy="2632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/>
                <a:t>Downloads</a:t>
              </a:r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r>
                <a:rPr lang="en-US" sz="4000" b="1" dirty="0"/>
                <a:t>2355</a:t>
              </a:r>
              <a:endParaRPr lang="en-US" sz="2800" b="1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D1E9C8-D83F-4C2C-9948-C78350F5BC79}"/>
                </a:ext>
              </a:extLst>
            </p:cNvPr>
            <p:cNvCxnSpPr>
              <a:cxnSpLocks/>
            </p:cNvCxnSpPr>
            <p:nvPr/>
          </p:nvCxnSpPr>
          <p:spPr>
            <a:xfrm>
              <a:off x="8832976" y="2276658"/>
              <a:ext cx="305163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094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56276F-D730-49E1-852F-19D72E98DAD7}"/>
              </a:ext>
            </a:extLst>
          </p:cNvPr>
          <p:cNvSpPr txBox="1"/>
          <p:nvPr/>
        </p:nvSpPr>
        <p:spPr>
          <a:xfrm>
            <a:off x="377114" y="152401"/>
            <a:ext cx="669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How does it works?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3F9AD5-0FF3-4CA3-B32B-2C6DFB570191}"/>
              </a:ext>
            </a:extLst>
          </p:cNvPr>
          <p:cNvSpPr/>
          <p:nvPr/>
        </p:nvSpPr>
        <p:spPr>
          <a:xfrm>
            <a:off x="377113" y="1005035"/>
            <a:ext cx="11394583" cy="4928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Two different APIs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A3AB8D9-64A1-46DA-A991-0CA7298AFCE8}"/>
              </a:ext>
            </a:extLst>
          </p:cNvPr>
          <p:cNvSpPr/>
          <p:nvPr/>
        </p:nvSpPr>
        <p:spPr>
          <a:xfrm>
            <a:off x="3884103" y="1645795"/>
            <a:ext cx="36576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AC14335-0C73-41D3-8B6E-CDCD10189F45}"/>
              </a:ext>
            </a:extLst>
          </p:cNvPr>
          <p:cNvSpPr/>
          <p:nvPr/>
        </p:nvSpPr>
        <p:spPr>
          <a:xfrm>
            <a:off x="3484739" y="2304132"/>
            <a:ext cx="1164489" cy="116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SOAP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69E09E2F-9C22-4337-821E-B7BD149A24B0}"/>
              </a:ext>
            </a:extLst>
          </p:cNvPr>
          <p:cNvSpPr/>
          <p:nvPr/>
        </p:nvSpPr>
        <p:spPr>
          <a:xfrm>
            <a:off x="8009909" y="1642669"/>
            <a:ext cx="36576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4B72F5-23CF-4EAF-8204-95EA5D27FEF3}"/>
              </a:ext>
            </a:extLst>
          </p:cNvPr>
          <p:cNvSpPr/>
          <p:nvPr/>
        </p:nvSpPr>
        <p:spPr>
          <a:xfrm>
            <a:off x="7593426" y="2307478"/>
            <a:ext cx="1164489" cy="116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WMI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332CBF-38CC-484D-AEB8-204CD6E42AB4}"/>
              </a:ext>
            </a:extLst>
          </p:cNvPr>
          <p:cNvSpPr/>
          <p:nvPr/>
        </p:nvSpPr>
        <p:spPr>
          <a:xfrm>
            <a:off x="2878263" y="4274830"/>
            <a:ext cx="2377440" cy="214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Reporting Services</a:t>
            </a:r>
          </a:p>
          <a:p>
            <a:pPr algn="ctr"/>
            <a:r>
              <a:rPr lang="en-US" sz="1200" b="1" dirty="0"/>
              <a:t>&amp;</a:t>
            </a:r>
          </a:p>
          <a:p>
            <a:pPr algn="ctr"/>
            <a:r>
              <a:rPr lang="en-US" b="1" dirty="0"/>
              <a:t>Web Portal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1AC955-F7B0-4E6D-B0AA-84488710E4FA}"/>
              </a:ext>
            </a:extLst>
          </p:cNvPr>
          <p:cNvSpPr/>
          <p:nvPr/>
        </p:nvSpPr>
        <p:spPr>
          <a:xfrm>
            <a:off x="7004069" y="4278177"/>
            <a:ext cx="2377440" cy="214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Reporting Services</a:t>
            </a:r>
          </a:p>
          <a:p>
            <a:pPr algn="ctr"/>
            <a:r>
              <a:rPr lang="en-US" b="1" dirty="0"/>
              <a:t>Configuration Manager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48CD5B2-FD06-4B5E-A6C1-00AB3C09595D}"/>
              </a:ext>
            </a:extLst>
          </p:cNvPr>
          <p:cNvSpPr/>
          <p:nvPr/>
        </p:nvSpPr>
        <p:spPr>
          <a:xfrm>
            <a:off x="7992790" y="3645978"/>
            <a:ext cx="36576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4F302E7C-CE92-4C0D-B1A6-445B8F8559C8}"/>
              </a:ext>
            </a:extLst>
          </p:cNvPr>
          <p:cNvSpPr/>
          <p:nvPr/>
        </p:nvSpPr>
        <p:spPr>
          <a:xfrm>
            <a:off x="3887992" y="3645978"/>
            <a:ext cx="36576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787CB1-2867-4497-BDE2-9C12BBDD070A}"/>
              </a:ext>
            </a:extLst>
          </p:cNvPr>
          <p:cNvGrpSpPr/>
          <p:nvPr/>
        </p:nvGrpSpPr>
        <p:grpSpPr>
          <a:xfrm>
            <a:off x="7052194" y="5092366"/>
            <a:ext cx="2298830" cy="1273284"/>
            <a:chOff x="7817320" y="5089019"/>
            <a:chExt cx="2298830" cy="127328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114AD49-28FB-4E15-8349-28D409745523}"/>
                </a:ext>
              </a:extLst>
            </p:cNvPr>
            <p:cNvSpPr/>
            <p:nvPr/>
          </p:nvSpPr>
          <p:spPr>
            <a:xfrm>
              <a:off x="7817320" y="5089019"/>
              <a:ext cx="2298830" cy="127328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/>
                <a:t>Examples:</a:t>
              </a:r>
            </a:p>
            <a:p>
              <a:endParaRPr lang="en-US" sz="800" b="1" dirty="0"/>
            </a:p>
            <a:p>
              <a:endParaRPr lang="en-US" sz="100" b="1" dirty="0"/>
            </a:p>
            <a:p>
              <a:pPr algn="ctr"/>
              <a:r>
                <a:rPr lang="en-US" sz="1600" b="1" dirty="0"/>
                <a:t>Backup Encryption Key</a:t>
              </a:r>
            </a:p>
            <a:p>
              <a:pPr algn="ctr"/>
              <a:r>
                <a:rPr lang="en-US" sz="1600" b="1" dirty="0"/>
                <a:t>Set Email Settings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AD56339-D34E-4179-9679-DA1A067EEA74}"/>
                </a:ext>
              </a:extLst>
            </p:cNvPr>
            <p:cNvCxnSpPr>
              <a:cxnSpLocks/>
            </p:cNvCxnSpPr>
            <p:nvPr/>
          </p:nvCxnSpPr>
          <p:spPr>
            <a:xfrm>
              <a:off x="7950468" y="5560057"/>
              <a:ext cx="8363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8864F4-545A-4E79-8AB2-370133876D1D}"/>
              </a:ext>
            </a:extLst>
          </p:cNvPr>
          <p:cNvGrpSpPr/>
          <p:nvPr/>
        </p:nvGrpSpPr>
        <p:grpSpPr>
          <a:xfrm>
            <a:off x="2917593" y="5089019"/>
            <a:ext cx="2298830" cy="1273284"/>
            <a:chOff x="7817320" y="5089019"/>
            <a:chExt cx="2298830" cy="127328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DE3A5A2-5C69-4DF4-A524-474D54585156}"/>
                </a:ext>
              </a:extLst>
            </p:cNvPr>
            <p:cNvSpPr/>
            <p:nvPr/>
          </p:nvSpPr>
          <p:spPr>
            <a:xfrm>
              <a:off x="7817320" y="5089019"/>
              <a:ext cx="2298830" cy="127328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/>
                <a:t>Examples:</a:t>
              </a:r>
            </a:p>
            <a:p>
              <a:endParaRPr lang="en-US" sz="800" b="1" dirty="0"/>
            </a:p>
            <a:p>
              <a:endParaRPr lang="en-US" sz="100" b="1" dirty="0"/>
            </a:p>
            <a:p>
              <a:pPr algn="ctr"/>
              <a:r>
                <a:rPr lang="en-US" sz="1600" b="1" dirty="0"/>
                <a:t>Reports</a:t>
              </a:r>
            </a:p>
            <a:p>
              <a:pPr algn="ctr"/>
              <a:r>
                <a:rPr lang="en-US" sz="1600" b="1" dirty="0"/>
                <a:t>Subscriptions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14CC09B-1B86-4F44-B28E-A18DBD04DD32}"/>
                </a:ext>
              </a:extLst>
            </p:cNvPr>
            <p:cNvCxnSpPr>
              <a:cxnSpLocks/>
            </p:cNvCxnSpPr>
            <p:nvPr/>
          </p:nvCxnSpPr>
          <p:spPr>
            <a:xfrm>
              <a:off x="7950468" y="5563404"/>
              <a:ext cx="83725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64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18" grpId="0" animBg="1"/>
      <p:bldP spid="21" grpId="0" animBg="1"/>
      <p:bldP spid="22" grpId="0" animBg="1"/>
      <p:bldP spid="25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1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2"/>
            <a:ext cx="1153398" cy="11008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715" y="599979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7837" y="627500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A67636-5461-4F06-840D-EC45FE76D13C}"/>
              </a:ext>
            </a:extLst>
          </p:cNvPr>
          <p:cNvSpPr txBox="1"/>
          <p:nvPr/>
        </p:nvSpPr>
        <p:spPr>
          <a:xfrm>
            <a:off x="377113" y="152401"/>
            <a:ext cx="9188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System requirements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82C169-FB2B-4A5E-9E19-D86F9D7AC90A}"/>
              </a:ext>
            </a:extLst>
          </p:cNvPr>
          <p:cNvSpPr txBox="1"/>
          <p:nvPr/>
        </p:nvSpPr>
        <p:spPr>
          <a:xfrm>
            <a:off x="377113" y="1135501"/>
            <a:ext cx="564830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000" b="1" dirty="0" err="1">
                <a:solidFill>
                  <a:schemeClr val="bg1"/>
                </a:solidFill>
              </a:rPr>
              <a:t>Minimum</a:t>
            </a:r>
            <a:endParaRPr lang="pt-PT" sz="3000" b="1" dirty="0">
              <a:solidFill>
                <a:schemeClr val="bg1"/>
              </a:solidFill>
            </a:endParaRPr>
          </a:p>
          <a:p>
            <a:endParaRPr lang="pt-PT" sz="3200" dirty="0">
              <a:solidFill>
                <a:schemeClr val="bg1"/>
              </a:solidFill>
            </a:endParaRPr>
          </a:p>
          <a:p>
            <a:r>
              <a:rPr lang="pt-PT" sz="2000" u="sng" dirty="0" err="1">
                <a:solidFill>
                  <a:schemeClr val="bg1"/>
                </a:solidFill>
              </a:rPr>
              <a:t>Client</a:t>
            </a:r>
            <a:endParaRPr lang="pt-PT" sz="2800" u="sng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dirty="0" err="1">
                <a:solidFill>
                  <a:schemeClr val="bg1"/>
                </a:solidFill>
              </a:rPr>
              <a:t>PowerShell</a:t>
            </a:r>
            <a:r>
              <a:rPr lang="pt-PT" sz="2400" dirty="0">
                <a:solidFill>
                  <a:schemeClr val="bg1"/>
                </a:solidFill>
              </a:rPr>
              <a:t> v3+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PT" sz="3200" dirty="0">
              <a:solidFill>
                <a:schemeClr val="bg1"/>
              </a:solidFill>
            </a:endParaRPr>
          </a:p>
          <a:p>
            <a:r>
              <a:rPr lang="pt-PT" sz="2000" u="sng" dirty="0">
                <a:solidFill>
                  <a:schemeClr val="bg1"/>
                </a:solidFill>
              </a:rPr>
              <a:t>Server</a:t>
            </a:r>
            <a:endParaRPr lang="pt-PT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bg1"/>
                </a:solidFill>
              </a:rPr>
              <a:t>SQL Server </a:t>
            </a:r>
            <a:r>
              <a:rPr lang="pt-PT" sz="2400" dirty="0" err="1">
                <a:solidFill>
                  <a:schemeClr val="bg1"/>
                </a:solidFill>
              </a:rPr>
              <a:t>Reporting</a:t>
            </a:r>
            <a:r>
              <a:rPr lang="pt-PT" sz="2400" dirty="0">
                <a:solidFill>
                  <a:schemeClr val="bg1"/>
                </a:solidFill>
              </a:rPr>
              <a:t> </a:t>
            </a:r>
            <a:r>
              <a:rPr lang="pt-PT" sz="2400" dirty="0" err="1">
                <a:solidFill>
                  <a:schemeClr val="bg1"/>
                </a:solidFill>
              </a:rPr>
              <a:t>Services</a:t>
            </a:r>
            <a:r>
              <a:rPr lang="pt-PT" sz="2400" dirty="0">
                <a:solidFill>
                  <a:schemeClr val="bg1"/>
                </a:solidFill>
              </a:rPr>
              <a:t> 2008 R2 +</a:t>
            </a:r>
            <a:endParaRPr lang="pt-PT" sz="2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715934-8F6A-40DD-9460-E2D9FB6EFB8A}"/>
              </a:ext>
            </a:extLst>
          </p:cNvPr>
          <p:cNvSpPr txBox="1"/>
          <p:nvPr/>
        </p:nvSpPr>
        <p:spPr>
          <a:xfrm>
            <a:off x="377113" y="4825336"/>
            <a:ext cx="1148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</a:rPr>
              <a:t>Note: </a:t>
            </a:r>
            <a:r>
              <a:rPr lang="pt-PT" sz="2400" dirty="0" err="1">
                <a:solidFill>
                  <a:schemeClr val="bg1"/>
                </a:solidFill>
              </a:rPr>
              <a:t>If</a:t>
            </a:r>
            <a:r>
              <a:rPr lang="pt-PT" sz="2400" dirty="0">
                <a:solidFill>
                  <a:schemeClr val="bg1"/>
                </a:solidFill>
              </a:rPr>
              <a:t> </a:t>
            </a:r>
            <a:r>
              <a:rPr lang="pt-PT" sz="2400" dirty="0" err="1">
                <a:solidFill>
                  <a:schemeClr val="bg1"/>
                </a:solidFill>
              </a:rPr>
              <a:t>you</a:t>
            </a:r>
            <a:r>
              <a:rPr lang="pt-PT" sz="2400" dirty="0">
                <a:solidFill>
                  <a:schemeClr val="bg1"/>
                </a:solidFill>
              </a:rPr>
              <a:t> </a:t>
            </a:r>
            <a:r>
              <a:rPr lang="pt-PT" sz="2400" dirty="0" err="1">
                <a:solidFill>
                  <a:schemeClr val="bg1"/>
                </a:solidFill>
              </a:rPr>
              <a:t>want</a:t>
            </a:r>
            <a:r>
              <a:rPr lang="pt-PT" sz="2400" dirty="0">
                <a:solidFill>
                  <a:schemeClr val="bg1"/>
                </a:solidFill>
              </a:rPr>
              <a:t> to </a:t>
            </a:r>
            <a:r>
              <a:rPr lang="pt-PT" sz="2400" dirty="0" err="1">
                <a:solidFill>
                  <a:schemeClr val="bg1"/>
                </a:solidFill>
              </a:rPr>
              <a:t>contribute</a:t>
            </a:r>
            <a:r>
              <a:rPr lang="pt-PT" sz="2400" dirty="0">
                <a:solidFill>
                  <a:schemeClr val="bg1"/>
                </a:solidFill>
              </a:rPr>
              <a:t> </a:t>
            </a:r>
            <a:r>
              <a:rPr lang="pt-PT" sz="2400" dirty="0" err="1">
                <a:solidFill>
                  <a:schemeClr val="bg1"/>
                </a:solidFill>
              </a:rPr>
              <a:t>with</a:t>
            </a:r>
            <a:r>
              <a:rPr lang="pt-PT" sz="2400" dirty="0">
                <a:solidFill>
                  <a:schemeClr val="bg1"/>
                </a:solidFill>
              </a:rPr>
              <a:t> </a:t>
            </a:r>
            <a:r>
              <a:rPr lang="pt-PT" sz="2400" dirty="0" err="1">
                <a:solidFill>
                  <a:schemeClr val="bg1"/>
                </a:solidFill>
              </a:rPr>
              <a:t>features</a:t>
            </a:r>
            <a:r>
              <a:rPr lang="pt-PT" sz="2400" dirty="0">
                <a:solidFill>
                  <a:schemeClr val="bg1"/>
                </a:solidFill>
              </a:rPr>
              <a:t>/bug fixes </a:t>
            </a:r>
            <a:r>
              <a:rPr lang="pt-PT" sz="2400" dirty="0" err="1">
                <a:solidFill>
                  <a:schemeClr val="bg1"/>
                </a:solidFill>
              </a:rPr>
              <a:t>the</a:t>
            </a:r>
            <a:r>
              <a:rPr lang="pt-PT" sz="2400" dirty="0">
                <a:solidFill>
                  <a:schemeClr val="bg1"/>
                </a:solidFill>
              </a:rPr>
              <a:t> </a:t>
            </a:r>
            <a:r>
              <a:rPr lang="pt-PT" sz="2400" dirty="0" err="1">
                <a:solidFill>
                  <a:schemeClr val="bg1"/>
                </a:solidFill>
              </a:rPr>
              <a:t>minimum</a:t>
            </a:r>
            <a:r>
              <a:rPr lang="pt-PT" sz="2400" dirty="0">
                <a:solidFill>
                  <a:schemeClr val="bg1"/>
                </a:solidFill>
              </a:rPr>
              <a:t> </a:t>
            </a:r>
            <a:r>
              <a:rPr lang="pt-PT" sz="2400" dirty="0" err="1">
                <a:solidFill>
                  <a:schemeClr val="bg1"/>
                </a:solidFill>
              </a:rPr>
              <a:t>version</a:t>
            </a:r>
            <a:r>
              <a:rPr lang="pt-PT" sz="2400" dirty="0">
                <a:solidFill>
                  <a:schemeClr val="bg1"/>
                </a:solidFill>
              </a:rPr>
              <a:t> </a:t>
            </a:r>
            <a:r>
              <a:rPr lang="pt-PT" sz="2400" dirty="0" err="1">
                <a:solidFill>
                  <a:schemeClr val="bg1"/>
                </a:solidFill>
              </a:rPr>
              <a:t>should</a:t>
            </a:r>
            <a:r>
              <a:rPr lang="pt-PT" sz="2400" dirty="0">
                <a:solidFill>
                  <a:schemeClr val="bg1"/>
                </a:solidFill>
              </a:rPr>
              <a:t> </a:t>
            </a:r>
            <a:r>
              <a:rPr lang="pt-PT" sz="2400" dirty="0" err="1">
                <a:solidFill>
                  <a:schemeClr val="bg1"/>
                </a:solidFill>
              </a:rPr>
              <a:t>be</a:t>
            </a:r>
            <a:r>
              <a:rPr lang="pt-PT" sz="2400" dirty="0">
                <a:solidFill>
                  <a:schemeClr val="bg1"/>
                </a:solidFill>
              </a:rPr>
              <a:t> v4.0 </a:t>
            </a:r>
            <a:r>
              <a:rPr lang="pt-PT" sz="2400" dirty="0" err="1">
                <a:solidFill>
                  <a:schemeClr val="bg1"/>
                </a:solidFill>
              </a:rPr>
              <a:t>because</a:t>
            </a:r>
            <a:r>
              <a:rPr lang="pt-PT" sz="2400" dirty="0">
                <a:solidFill>
                  <a:schemeClr val="bg1"/>
                </a:solidFill>
              </a:rPr>
              <a:t> </a:t>
            </a:r>
            <a:r>
              <a:rPr lang="pt-PT" sz="2400" dirty="0" err="1">
                <a:solidFill>
                  <a:schemeClr val="bg1"/>
                </a:solidFill>
              </a:rPr>
              <a:t>Pester</a:t>
            </a:r>
            <a:r>
              <a:rPr lang="pt-PT" sz="2400" dirty="0">
                <a:solidFill>
                  <a:schemeClr val="bg1"/>
                </a:solidFill>
              </a:rPr>
              <a:t> </a:t>
            </a:r>
            <a:r>
              <a:rPr lang="pt-PT" sz="2400" dirty="0" err="1">
                <a:solidFill>
                  <a:schemeClr val="bg1"/>
                </a:solidFill>
              </a:rPr>
              <a:t>testing</a:t>
            </a:r>
            <a:r>
              <a:rPr lang="pt-PT" sz="2400" dirty="0">
                <a:solidFill>
                  <a:schemeClr val="bg1"/>
                </a:solidFill>
              </a:rPr>
              <a:t> </a:t>
            </a:r>
            <a:r>
              <a:rPr lang="pt-PT" sz="2400" dirty="0" err="1">
                <a:solidFill>
                  <a:schemeClr val="bg1"/>
                </a:solidFill>
              </a:rPr>
              <a:t>framework</a:t>
            </a:r>
            <a:r>
              <a:rPr lang="pt-PT" sz="2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754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56276F-D730-49E1-852F-19D72E98DAD7}"/>
              </a:ext>
            </a:extLst>
          </p:cNvPr>
          <p:cNvSpPr txBox="1"/>
          <p:nvPr/>
        </p:nvSpPr>
        <p:spPr>
          <a:xfrm>
            <a:off x="377114" y="152401"/>
            <a:ext cx="669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Installation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2BFD-8B2E-4297-9E86-41D81F6A07C7}"/>
              </a:ext>
            </a:extLst>
          </p:cNvPr>
          <p:cNvSpPr txBox="1"/>
          <p:nvPr/>
        </p:nvSpPr>
        <p:spPr>
          <a:xfrm>
            <a:off x="717176" y="1021976"/>
            <a:ext cx="110237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u="sng" dirty="0" err="1"/>
              <a:t>PowerShell</a:t>
            </a:r>
            <a:r>
              <a:rPr lang="pt-PT" sz="2800" b="1" u="sng" dirty="0"/>
              <a:t> </a:t>
            </a:r>
            <a:r>
              <a:rPr lang="pt-PT" sz="2800" b="1" u="sng" dirty="0" err="1"/>
              <a:t>Gallery</a:t>
            </a:r>
            <a:endParaRPr lang="pt-PT" sz="28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800" dirty="0" err="1"/>
              <a:t>Install</a:t>
            </a:r>
            <a:r>
              <a:rPr lang="pt-PT" sz="2800" dirty="0"/>
              <a:t>-Module –</a:t>
            </a:r>
            <a:r>
              <a:rPr lang="pt-PT" sz="2800" dirty="0" err="1"/>
              <a:t>Name</a:t>
            </a:r>
            <a:r>
              <a:rPr lang="pt-PT" sz="2800" dirty="0"/>
              <a:t> </a:t>
            </a:r>
            <a:r>
              <a:rPr lang="pt-PT" sz="2800" dirty="0" err="1"/>
              <a:t>ReportingServicesTools</a:t>
            </a:r>
            <a:endParaRPr lang="pt-PT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800" dirty="0" err="1"/>
              <a:t>Install</a:t>
            </a:r>
            <a:r>
              <a:rPr lang="pt-PT" sz="2800" dirty="0"/>
              <a:t>-Module –</a:t>
            </a:r>
            <a:r>
              <a:rPr lang="pt-PT" sz="2800" dirty="0" err="1"/>
              <a:t>Name</a:t>
            </a:r>
            <a:r>
              <a:rPr lang="pt-PT" sz="2800" dirty="0"/>
              <a:t> </a:t>
            </a:r>
            <a:r>
              <a:rPr lang="pt-PT" sz="2800" dirty="0" err="1"/>
              <a:t>ReportingServicesTools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–Scope </a:t>
            </a:r>
            <a:r>
              <a:rPr lang="en-US" sz="2800" dirty="0" err="1">
                <a:solidFill>
                  <a:srgbClr val="0070C0"/>
                </a:solidFill>
              </a:rPr>
              <a:t>CurrentUser</a:t>
            </a:r>
            <a:endParaRPr lang="en-US" sz="28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</a:endParaRPr>
          </a:p>
          <a:p>
            <a:endParaRPr lang="en-US" sz="2800" b="1" u="sng" dirty="0"/>
          </a:p>
          <a:p>
            <a:r>
              <a:rPr lang="en-US" sz="2800" b="1" u="sng" dirty="0"/>
              <a:t>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Invoke-Expression (Invoke-</a:t>
            </a:r>
            <a:r>
              <a:rPr lang="en-US" sz="2800" dirty="0" err="1"/>
              <a:t>WebRequest</a:t>
            </a:r>
            <a:r>
              <a:rPr lang="en-US" sz="2800" dirty="0"/>
              <a:t> https://aka.ms/rstools)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40142-06FF-4C26-B742-5252EB1922CC}"/>
              </a:ext>
            </a:extLst>
          </p:cNvPr>
          <p:cNvSpPr txBox="1"/>
          <p:nvPr/>
        </p:nvSpPr>
        <p:spPr>
          <a:xfrm>
            <a:off x="7502446" y="6418489"/>
            <a:ext cx="4689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/>
              <a:t>Github</a:t>
            </a:r>
            <a:r>
              <a:rPr lang="pt-PT" sz="1400" dirty="0"/>
              <a:t>: </a:t>
            </a:r>
            <a:r>
              <a:rPr lang="pt-PT" sz="1400" dirty="0">
                <a:hlinkClick r:id="rId5"/>
              </a:rPr>
              <a:t>https://github.com/Microsoft/ReportingServicesTools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992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1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2"/>
            <a:ext cx="1153398" cy="11008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715" y="599979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7837" y="627500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A67636-5461-4F06-840D-EC45FE76D13C}"/>
              </a:ext>
            </a:extLst>
          </p:cNvPr>
          <p:cNvSpPr txBox="1"/>
          <p:nvPr/>
        </p:nvSpPr>
        <p:spPr>
          <a:xfrm>
            <a:off x="377113" y="152401"/>
            <a:ext cx="9188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What</a:t>
            </a:r>
            <a:r>
              <a:rPr lang="pt-PT" sz="4000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is</a:t>
            </a:r>
            <a:r>
              <a:rPr lang="pt-PT" sz="4000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included</a:t>
            </a:r>
            <a:r>
              <a:rPr lang="pt-PT" sz="4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BEDF95-9D20-414D-A5CD-83FD8565DCB3}"/>
              </a:ext>
            </a:extLst>
          </p:cNvPr>
          <p:cNvSpPr txBox="1"/>
          <p:nvPr/>
        </p:nvSpPr>
        <p:spPr>
          <a:xfrm>
            <a:off x="632711" y="1739054"/>
            <a:ext cx="44856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Catalog items: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Folders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Data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Reports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Subscriptions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Security: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Grant/Revoke Permissions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84A873-F30A-42C6-A764-FB723A482AD2}"/>
              </a:ext>
            </a:extLst>
          </p:cNvPr>
          <p:cNvSpPr txBox="1"/>
          <p:nvPr/>
        </p:nvSpPr>
        <p:spPr>
          <a:xfrm>
            <a:off x="5472350" y="1739054"/>
            <a:ext cx="44856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Configuration Manager options: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Encryption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Email settings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URLs settings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Utilities: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Connect to Report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Proxy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123EB6-C73D-4ABC-ACBE-3F684EB4CF88}"/>
              </a:ext>
            </a:extLst>
          </p:cNvPr>
          <p:cNvSpPr txBox="1"/>
          <p:nvPr/>
        </p:nvSpPr>
        <p:spPr>
          <a:xfrm>
            <a:off x="637912" y="1003958"/>
            <a:ext cx="10280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30+ Commands</a:t>
            </a:r>
          </a:p>
        </p:txBody>
      </p:sp>
    </p:spTree>
    <p:extLst>
      <p:ext uri="{BB962C8B-B14F-4D97-AF65-F5344CB8AC3E}">
        <p14:creationId xmlns:p14="http://schemas.microsoft.com/office/powerpoint/2010/main" val="185904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C40142-06FF-4C26-B742-5252EB1922CC}"/>
              </a:ext>
            </a:extLst>
          </p:cNvPr>
          <p:cNvSpPr txBox="1"/>
          <p:nvPr/>
        </p:nvSpPr>
        <p:spPr>
          <a:xfrm>
            <a:off x="8971484" y="6428895"/>
            <a:ext cx="286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More: </a:t>
            </a:r>
            <a:r>
              <a:rPr lang="pt-PT" sz="1400" dirty="0" err="1">
                <a:hlinkClick r:id="rId5"/>
              </a:rPr>
              <a:t>about_Comment_Based_Help</a:t>
            </a:r>
            <a:endParaRPr lang="en-US" sz="1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8187D0-4F81-4C7E-A826-EF9D9ECC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2" y="577516"/>
            <a:ext cx="11750382" cy="5730054"/>
          </a:xfrm>
        </p:spPr>
        <p:txBody>
          <a:bodyPr anchor="ctr">
            <a:normAutofit/>
          </a:bodyPr>
          <a:lstStyle/>
          <a:p>
            <a:pPr marL="457200" lvl="1" indent="0" algn="ctr">
              <a:buNone/>
            </a:pPr>
            <a:r>
              <a:rPr lang="en-US" sz="7200" b="1" dirty="0"/>
              <a:t>DEMOS!</a:t>
            </a:r>
          </a:p>
        </p:txBody>
      </p:sp>
    </p:spTree>
    <p:extLst>
      <p:ext uri="{BB962C8B-B14F-4D97-AF65-F5344CB8AC3E}">
        <p14:creationId xmlns:p14="http://schemas.microsoft.com/office/powerpoint/2010/main" val="317335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27201</TotalTime>
  <Words>432</Words>
  <Application>Microsoft Office PowerPoint</Application>
  <PresentationFormat>Widescreen</PresentationFormat>
  <Paragraphs>144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Kailasa</vt:lpstr>
      <vt:lpstr>Proxima Nova Light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Szumigalski</dc:creator>
  <cp:lastModifiedBy>Cláudio Silva</cp:lastModifiedBy>
  <cp:revision>122</cp:revision>
  <dcterms:created xsi:type="dcterms:W3CDTF">2016-09-12T03:10:49Z</dcterms:created>
  <dcterms:modified xsi:type="dcterms:W3CDTF">2017-10-28T07:21:06Z</dcterms:modified>
</cp:coreProperties>
</file>