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4"/>
  </p:sldMasterIdLst>
  <p:notesMasterIdLst>
    <p:notesMasterId r:id="rId15"/>
  </p:notesMasterIdLst>
  <p:handoutMasterIdLst>
    <p:handoutMasterId r:id="rId16"/>
  </p:handoutMasterIdLst>
  <p:sldIdLst>
    <p:sldId id="1173" r:id="rId5"/>
    <p:sldId id="1483" r:id="rId6"/>
    <p:sldId id="674" r:id="rId7"/>
    <p:sldId id="289" r:id="rId8"/>
    <p:sldId id="283" r:id="rId9"/>
    <p:sldId id="299" r:id="rId10"/>
    <p:sldId id="1481" r:id="rId11"/>
    <p:sldId id="302" r:id="rId12"/>
    <p:sldId id="1476" r:id="rId13"/>
    <p:sldId id="14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62B185-7AAD-459D-877C-F3B14F3ADD3F}">
          <p14:sldIdLst>
            <p14:sldId id="1173"/>
            <p14:sldId id="1483"/>
          </p14:sldIdLst>
        </p14:section>
        <p14:section name="Presentation Content" id="{D6D1ACB1-BBFC-4BCA-B7CA-12996F2AD32E}">
          <p14:sldIdLst>
            <p14:sldId id="674"/>
            <p14:sldId id="289"/>
            <p14:sldId id="283"/>
            <p14:sldId id="299"/>
            <p14:sldId id="1481"/>
            <p14:sldId id="302"/>
            <p14:sldId id="1476"/>
            <p14:sldId id="1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0D5EAF"/>
    <a:srgbClr val="00B191"/>
    <a:srgbClr val="00AE70"/>
    <a:srgbClr val="A2CE69"/>
    <a:srgbClr val="F7941E"/>
    <a:srgbClr val="0B5487"/>
    <a:srgbClr val="F1592A"/>
    <a:srgbClr val="5B9BD5"/>
    <a:srgbClr val="0F5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7" autoAdjust="0"/>
    <p:restoredTop sz="86784" autoAdjust="0"/>
  </p:normalViewPr>
  <p:slideViewPr>
    <p:cSldViewPr snapToGrid="0">
      <p:cViewPr varScale="1">
        <p:scale>
          <a:sx n="96" d="100"/>
          <a:sy n="96" d="100"/>
        </p:scale>
        <p:origin x="14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5DB2-E983-4465-AD76-A4B7C5DBA6F7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CFC40-15A5-4E26-A73B-978DD23074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41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7A24F-08FC-476D-B555-E56870DD74FD}" type="datetimeFigureOut">
              <a:rPr lang="en-CA" smtClean="0"/>
              <a:t>2019-11-30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DCAA-E612-4BC0-AA75-84621265B0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31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274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5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module:</a:t>
            </a:r>
          </a:p>
          <a:p>
            <a:r>
              <a:rPr lang="en-US" dirty="0"/>
              <a:t>- Minimum PS v3.0 recommended PS 5.1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- Copy it to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PowerShell module directory (recommended and we will see why later):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C:\Program Files (x86)\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\Modules\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- Or, if you want just for a single account copy to: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		- C:\Users\&lt;account name&gt;\Documents\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WindowsPowerShell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\Modules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56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 have worked as DBD for about 8 years and I would love to have some of the commands that we can find today on this tool.</a:t>
            </a:r>
          </a:p>
          <a:p>
            <a:r>
              <a:rPr lang="en-US" b="0" dirty="0"/>
              <a:t>Depending on your tasks and how much you are involved on the engine (indexes)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435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70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863095" y="3338057"/>
            <a:ext cx="8157883" cy="1196928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600" b="0" i="0" kern="1200" baseline="0" dirty="0">
                <a:solidFill>
                  <a:srgbClr val="00AE70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SET TITLE IN 36PT, GOTHAM </a:t>
            </a:r>
            <a:br>
              <a:rPr lang="en-US" dirty="0"/>
            </a:br>
            <a:r>
              <a:rPr lang="en-US" dirty="0"/>
              <a:t>REGULAR, MAX 2 LINES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63256" y="4770963"/>
            <a:ext cx="8158162" cy="720725"/>
          </a:xfrm>
        </p:spPr>
        <p:txBody>
          <a:bodyPr>
            <a:normAutofit/>
          </a:bodyPr>
          <a:lstStyle>
            <a:lvl1pPr marL="0" indent="0">
              <a:buNone/>
              <a:defRPr sz="2000" b="0" i="0" baseline="0">
                <a:solidFill>
                  <a:srgbClr val="00AE70"/>
                </a:solidFill>
                <a:latin typeface="+mn-lt"/>
                <a:ea typeface="Gotham Medium" charset="0"/>
                <a:cs typeface="Gotham Medium" charset="0"/>
              </a:defRPr>
            </a:lvl1pPr>
          </a:lstStyle>
          <a:p>
            <a:pPr lvl="0"/>
            <a:r>
              <a:rPr lang="en-US" dirty="0"/>
              <a:t>[SPEAKER], [SPEAKER TITLE]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13480"/>
            <a:ext cx="12192000" cy="744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5176896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7888" y="310583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cap="all" baseline="0" dirty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7888" y="2828836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b="0" i="0" kern="1200" dirty="0">
                <a:solidFill>
                  <a:schemeClr val="bg2"/>
                </a:solidFill>
                <a:latin typeface="+mj-lt"/>
                <a:ea typeface="Gotham Book" charset="0"/>
                <a:cs typeface="Gotham Book" charset="0"/>
              </a:rPr>
              <a:t>OBRIGADO POR PARTICIPAREM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t="38832" r="10405" b="38807"/>
          <a:stretch/>
        </p:blipFill>
        <p:spPr>
          <a:xfrm>
            <a:off x="7375088" y="619208"/>
            <a:ext cx="4283512" cy="12095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algn="ctr">
              <a:defRPr sz="2800" b="1" kern="2400" cap="all" spc="540" baseline="0">
                <a:solidFill>
                  <a:schemeClr val="bg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Presentation Content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2963" y="720537"/>
            <a:ext cx="11613091" cy="5662508"/>
          </a:xfrm>
          <a:prstGeom prst="rect">
            <a:avLst/>
          </a:prstGeom>
          <a:noFill/>
        </p:spPr>
        <p:txBody>
          <a:bodyPr lIns="216000" tIns="72000" rIns="216000" bIns="72000" anchor="ctr"/>
          <a:lstStyle>
            <a:lvl1pPr marL="457200" indent="-457200">
              <a:lnSpc>
                <a:spcPct val="100000"/>
              </a:lnSpc>
              <a:buClr>
                <a:srgbClr val="F7941D"/>
              </a:buClr>
              <a:buSzPct val="100000"/>
              <a:buFont typeface="Arial" panose="020B0604020202020204" pitchFamily="34" charset="0"/>
              <a:buChar char="•"/>
              <a:defRPr sz="2520" b="0" baseline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180531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3402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4860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607500" indent="0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5EB465-0C06-4E86-A1A1-5DDA31061B51}"/>
              </a:ext>
            </a:extLst>
          </p:cNvPr>
          <p:cNvSpPr/>
          <p:nvPr userDrawn="1"/>
        </p:nvSpPr>
        <p:spPr>
          <a:xfrm>
            <a:off x="0" y="6373217"/>
            <a:ext cx="12192000" cy="4953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Lisboa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2019  | 	     claudioessilva              @claudioessilva             claudioessilva.eu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D28802-2C41-4C2A-B57C-BD513489C49B}"/>
              </a:ext>
            </a:extLst>
          </p:cNvPr>
          <p:cNvGrpSpPr/>
          <p:nvPr userDrawn="1"/>
        </p:nvGrpSpPr>
        <p:grpSpPr>
          <a:xfrm>
            <a:off x="6543470" y="6504338"/>
            <a:ext cx="229600" cy="229600"/>
            <a:chOff x="5748537" y="5146675"/>
            <a:chExt cx="353831" cy="353832"/>
          </a:xfrm>
        </p:grpSpPr>
        <p:sp>
          <p:nvSpPr>
            <p:cNvPr id="44" name="Freeform 383">
              <a:extLst>
                <a:ext uri="{FF2B5EF4-FFF2-40B4-BE49-F238E27FC236}">
                  <a16:creationId xmlns:a16="http://schemas.microsoft.com/office/drawing/2014/main" id="{E043D995-9441-43B6-A1B8-E6AC6932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E7E6E6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67D9650E-A181-4C65-91E7-08AA0BADC118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6DDCB0-B608-47B7-8771-54D3EA51DEC3}"/>
              </a:ext>
            </a:extLst>
          </p:cNvPr>
          <p:cNvGrpSpPr/>
          <p:nvPr userDrawn="1"/>
        </p:nvGrpSpPr>
        <p:grpSpPr>
          <a:xfrm>
            <a:off x="4762992" y="6504338"/>
            <a:ext cx="229600" cy="229600"/>
            <a:chOff x="3348740" y="4138863"/>
            <a:chExt cx="229600" cy="229600"/>
          </a:xfrm>
        </p:grpSpPr>
        <p:sp>
          <p:nvSpPr>
            <p:cNvPr id="47" name="Rounded Rectangle 94">
              <a:extLst>
                <a:ext uri="{FF2B5EF4-FFF2-40B4-BE49-F238E27FC236}">
                  <a16:creationId xmlns:a16="http://schemas.microsoft.com/office/drawing/2014/main" id="{B59C3D9B-038C-4ABD-B846-596173B0D97A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1216">
              <a:extLst>
                <a:ext uri="{FF2B5EF4-FFF2-40B4-BE49-F238E27FC236}">
                  <a16:creationId xmlns:a16="http://schemas.microsoft.com/office/drawing/2014/main" id="{8747DD90-4197-42F5-B0CA-4EA4B837F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49" name="Oval 315">
                <a:extLst>
                  <a:ext uri="{FF2B5EF4-FFF2-40B4-BE49-F238E27FC236}">
                    <a16:creationId xmlns:a16="http://schemas.microsoft.com/office/drawing/2014/main" id="{0D3EEBFF-3732-4ABE-B71C-223BC04CA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0" name="Rectangle 316">
                <a:extLst>
                  <a:ext uri="{FF2B5EF4-FFF2-40B4-BE49-F238E27FC236}">
                    <a16:creationId xmlns:a16="http://schemas.microsoft.com/office/drawing/2014/main" id="{F99C6606-BBB5-4ED6-A613-6C0096A02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51" name="Freeform 317">
                <a:extLst>
                  <a:ext uri="{FF2B5EF4-FFF2-40B4-BE49-F238E27FC236}">
                    <a16:creationId xmlns:a16="http://schemas.microsoft.com/office/drawing/2014/main" id="{68F8A43B-6B57-499A-8FF0-B76125583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pic>
        <p:nvPicPr>
          <p:cNvPr id="52" name="Picture 3" descr="Resultado de imagem para web icon">
            <a:extLst>
              <a:ext uri="{FF2B5EF4-FFF2-40B4-BE49-F238E27FC236}">
                <a16:creationId xmlns:a16="http://schemas.microsoft.com/office/drawing/2014/main" id="{D746C1BD-A9A0-44C6-A62C-7D74ACC62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48" y="6499080"/>
            <a:ext cx="240117" cy="2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4C8E52-C131-47CE-AABA-CBC857B906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577570" y="6420132"/>
            <a:ext cx="2015348" cy="3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0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60A443-A386-4DD2-A401-435C0C749B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4068" y="0"/>
            <a:ext cx="5657932" cy="68859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640080"/>
          </a:xfrm>
          <a:prstGeom prst="rect">
            <a:avLst/>
          </a:prstGeom>
          <a:solidFill>
            <a:srgbClr val="F7941D"/>
          </a:solidFill>
        </p:spPr>
        <p:txBody>
          <a:bodyPr lIns="180000" rIns="180000" anchor="ctr"/>
          <a:lstStyle>
            <a:lvl1pPr algn="ctr">
              <a:defRPr sz="2800" cap="all" spc="320" baseline="0">
                <a:solidFill>
                  <a:schemeClr val="bg2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Presenter info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1725A2-C07F-4F67-93F2-C1B01B911547}"/>
              </a:ext>
            </a:extLst>
          </p:cNvPr>
          <p:cNvCxnSpPr/>
          <p:nvPr userDrawn="1"/>
        </p:nvCxnSpPr>
        <p:spPr>
          <a:xfrm>
            <a:off x="4384640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38">
            <a:extLst>
              <a:ext uri="{FF2B5EF4-FFF2-40B4-BE49-F238E27FC236}">
                <a16:creationId xmlns:a16="http://schemas.microsoft.com/office/drawing/2014/main" id="{EC10BD19-D6A7-4CD7-A3FA-9F23D79254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75568" y="886744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090C82-3371-46EC-B8FF-32C901713E2F}"/>
              </a:ext>
            </a:extLst>
          </p:cNvPr>
          <p:cNvGrpSpPr/>
          <p:nvPr userDrawn="1"/>
        </p:nvGrpSpPr>
        <p:grpSpPr>
          <a:xfrm>
            <a:off x="0" y="6373217"/>
            <a:ext cx="12192000" cy="495300"/>
            <a:chOff x="0" y="6373217"/>
            <a:chExt cx="12192000" cy="4953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7534D9-8F22-462C-829F-CDBEC4E67B44}"/>
                </a:ext>
              </a:extLst>
            </p:cNvPr>
            <p:cNvSpPr/>
            <p:nvPr userDrawn="1"/>
          </p:nvSpPr>
          <p:spPr>
            <a:xfrm>
              <a:off x="0" y="6373217"/>
              <a:ext cx="12192000" cy="49530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DataGrillen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2019       |            claudioessilva              @claudioessilva             claudioessilva.eu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18D787-4609-443C-A0E1-8452582428E6}"/>
                </a:ext>
              </a:extLst>
            </p:cNvPr>
            <p:cNvGrpSpPr/>
            <p:nvPr userDrawn="1"/>
          </p:nvGrpSpPr>
          <p:grpSpPr>
            <a:xfrm>
              <a:off x="6227270" y="6509597"/>
              <a:ext cx="229600" cy="229600"/>
              <a:chOff x="5748554" y="5146675"/>
              <a:chExt cx="353832" cy="353832"/>
            </a:xfrm>
          </p:grpSpPr>
          <p:sp>
            <p:nvSpPr>
              <p:cNvPr id="35" name="Freeform 383">
                <a:extLst>
                  <a:ext uri="{FF2B5EF4-FFF2-40B4-BE49-F238E27FC236}">
                    <a16:creationId xmlns:a16="http://schemas.microsoft.com/office/drawing/2014/main" id="{2B81B323-524D-4191-B09E-64F7770E7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2152" y="5257800"/>
                <a:ext cx="159336" cy="137932"/>
              </a:xfrm>
              <a:custGeom>
                <a:avLst/>
                <a:gdLst>
                  <a:gd name="T0" fmla="*/ 458484450 w 64"/>
                  <a:gd name="T1" fmla="*/ 49083328 h 56"/>
                  <a:gd name="T2" fmla="*/ 408336961 w 64"/>
                  <a:gd name="T3" fmla="*/ 63107136 h 56"/>
                  <a:gd name="T4" fmla="*/ 444156978 w 64"/>
                  <a:gd name="T5" fmla="*/ 7011904 h 56"/>
                  <a:gd name="T6" fmla="*/ 386847091 w 64"/>
                  <a:gd name="T7" fmla="*/ 28047616 h 56"/>
                  <a:gd name="T8" fmla="*/ 386847091 w 64"/>
                  <a:gd name="T9" fmla="*/ 28047616 h 56"/>
                  <a:gd name="T10" fmla="*/ 315207056 w 64"/>
                  <a:gd name="T11" fmla="*/ 0 h 56"/>
                  <a:gd name="T12" fmla="*/ 222077151 w 64"/>
                  <a:gd name="T13" fmla="*/ 98166656 h 56"/>
                  <a:gd name="T14" fmla="*/ 229242225 w 64"/>
                  <a:gd name="T15" fmla="*/ 119202368 h 56"/>
                  <a:gd name="T16" fmla="*/ 229242225 w 64"/>
                  <a:gd name="T17" fmla="*/ 119202368 h 56"/>
                  <a:gd name="T18" fmla="*/ 28654944 w 64"/>
                  <a:gd name="T19" fmla="*/ 21035712 h 56"/>
                  <a:gd name="T20" fmla="*/ 57309887 w 64"/>
                  <a:gd name="T21" fmla="*/ 147249984 h 56"/>
                  <a:gd name="T22" fmla="*/ 14327472 w 64"/>
                  <a:gd name="T23" fmla="*/ 140238080 h 56"/>
                  <a:gd name="T24" fmla="*/ 85964831 w 64"/>
                  <a:gd name="T25" fmla="*/ 238404736 h 56"/>
                  <a:gd name="T26" fmla="*/ 42982415 w 64"/>
                  <a:gd name="T27" fmla="*/ 238404736 h 56"/>
                  <a:gd name="T28" fmla="*/ 128949923 w 64"/>
                  <a:gd name="T29" fmla="*/ 308523776 h 56"/>
                  <a:gd name="T30" fmla="*/ 0 w 64"/>
                  <a:gd name="T31" fmla="*/ 350595200 h 56"/>
                  <a:gd name="T32" fmla="*/ 150439792 w 64"/>
                  <a:gd name="T33" fmla="*/ 392666624 h 56"/>
                  <a:gd name="T34" fmla="*/ 415502035 w 64"/>
                  <a:gd name="T35" fmla="*/ 98166656 h 56"/>
                  <a:gd name="T36" fmla="*/ 415502035 w 64"/>
                  <a:gd name="T37" fmla="*/ 98166656 h 56"/>
                  <a:gd name="T38" fmla="*/ 415502035 w 64"/>
                  <a:gd name="T39" fmla="*/ 98166656 h 56"/>
                  <a:gd name="T40" fmla="*/ 415502035 w 64"/>
                  <a:gd name="T41" fmla="*/ 98166656 h 56"/>
                  <a:gd name="T42" fmla="*/ 458484450 w 64"/>
                  <a:gd name="T43" fmla="*/ 49083328 h 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4" h="56">
                    <a:moveTo>
                      <a:pt x="64" y="7"/>
                    </a:moveTo>
                    <a:cubicBezTo>
                      <a:pt x="63" y="7"/>
                      <a:pt x="60" y="9"/>
                      <a:pt x="57" y="9"/>
                    </a:cubicBezTo>
                    <a:cubicBezTo>
                      <a:pt x="59" y="8"/>
                      <a:pt x="61" y="4"/>
                      <a:pt x="62" y="1"/>
                    </a:cubicBezTo>
                    <a:cubicBezTo>
                      <a:pt x="60" y="3"/>
                      <a:pt x="56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2" y="2"/>
                      <a:pt x="48" y="0"/>
                      <a:pt x="44" y="0"/>
                    </a:cubicBezTo>
                    <a:cubicBezTo>
                      <a:pt x="37" y="0"/>
                      <a:pt x="31" y="6"/>
                      <a:pt x="31" y="14"/>
                    </a:cubicBezTo>
                    <a:cubicBezTo>
                      <a:pt x="31" y="15"/>
                      <a:pt x="31" y="16"/>
                      <a:pt x="32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2" y="17"/>
                      <a:pt x="10" y="12"/>
                      <a:pt x="4" y="3"/>
                    </a:cubicBezTo>
                    <a:cubicBezTo>
                      <a:pt x="0" y="10"/>
                      <a:pt x="3" y="18"/>
                      <a:pt x="8" y="21"/>
                    </a:cubicBezTo>
                    <a:cubicBezTo>
                      <a:pt x="6" y="22"/>
                      <a:pt x="3" y="21"/>
                      <a:pt x="2" y="20"/>
                    </a:cubicBezTo>
                    <a:cubicBezTo>
                      <a:pt x="2" y="25"/>
                      <a:pt x="4" y="31"/>
                      <a:pt x="12" y="34"/>
                    </a:cubicBezTo>
                    <a:cubicBezTo>
                      <a:pt x="10" y="35"/>
                      <a:pt x="8" y="34"/>
                      <a:pt x="6" y="34"/>
                    </a:cubicBezTo>
                    <a:cubicBezTo>
                      <a:pt x="7" y="38"/>
                      <a:pt x="12" y="44"/>
                      <a:pt x="18" y="44"/>
                    </a:cubicBezTo>
                    <a:cubicBezTo>
                      <a:pt x="16" y="46"/>
                      <a:pt x="9" y="51"/>
                      <a:pt x="0" y="50"/>
                    </a:cubicBezTo>
                    <a:cubicBezTo>
                      <a:pt x="6" y="54"/>
                      <a:pt x="13" y="56"/>
                      <a:pt x="21" y="56"/>
                    </a:cubicBezTo>
                    <a:cubicBezTo>
                      <a:pt x="42" y="56"/>
                      <a:pt x="58" y="37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0" y="13"/>
                      <a:pt x="62" y="10"/>
                      <a:pt x="64" y="7"/>
                    </a:cubicBezTo>
                    <a:close/>
                  </a:path>
                </a:pathLst>
              </a:custGeom>
              <a:solidFill>
                <a:srgbClr val="E7E6E6">
                  <a:lumMod val="50000"/>
                </a:srgbClr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Rounded Rectangle 92">
                <a:extLst>
                  <a:ext uri="{FF2B5EF4-FFF2-40B4-BE49-F238E27FC236}">
                    <a16:creationId xmlns:a16="http://schemas.microsoft.com/office/drawing/2014/main" id="{B3ECA6D8-98A5-4BA0-9F1D-0932A66E8D96}"/>
                  </a:ext>
                </a:extLst>
              </p:cNvPr>
              <p:cNvSpPr/>
              <p:nvPr/>
            </p:nvSpPr>
            <p:spPr>
              <a:xfrm>
                <a:off x="5748554" y="5146675"/>
                <a:ext cx="353832" cy="3538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1A815D-6E84-4F8C-9A16-28912BE1C4E0}"/>
                </a:ext>
              </a:extLst>
            </p:cNvPr>
            <p:cNvGrpSpPr/>
            <p:nvPr userDrawn="1"/>
          </p:nvGrpSpPr>
          <p:grpSpPr>
            <a:xfrm>
              <a:off x="4446792" y="6509597"/>
              <a:ext cx="229600" cy="229600"/>
              <a:chOff x="3348740" y="4138863"/>
              <a:chExt cx="229600" cy="229600"/>
            </a:xfrm>
          </p:grpSpPr>
          <p:sp>
            <p:nvSpPr>
              <p:cNvPr id="30" name="Rounded Rectangle 94">
                <a:extLst>
                  <a:ext uri="{FF2B5EF4-FFF2-40B4-BE49-F238E27FC236}">
                    <a16:creationId xmlns:a16="http://schemas.microsoft.com/office/drawing/2014/main" id="{BEABF299-41BC-4CE8-A406-83BD8E70F2F9}"/>
                  </a:ext>
                </a:extLst>
              </p:cNvPr>
              <p:cNvSpPr/>
              <p:nvPr/>
            </p:nvSpPr>
            <p:spPr>
              <a:xfrm>
                <a:off x="3348740" y="4138863"/>
                <a:ext cx="229600" cy="2296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" name="Group 1216">
                <a:extLst>
                  <a:ext uri="{FF2B5EF4-FFF2-40B4-BE49-F238E27FC236}">
                    <a16:creationId xmlns:a16="http://schemas.microsoft.com/office/drawing/2014/main" id="{BBAE572C-1B55-40CC-B57B-0097EC5084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6337" y="4197351"/>
                <a:ext cx="101582" cy="101580"/>
                <a:chOff x="8400256" y="3573016"/>
                <a:chExt cx="423863" cy="422275"/>
              </a:xfrm>
              <a:solidFill>
                <a:sysClr val="windowText" lastClr="000000"/>
              </a:solidFill>
            </p:grpSpPr>
            <p:sp>
              <p:nvSpPr>
                <p:cNvPr id="32" name="Oval 315">
                  <a:extLst>
                    <a:ext uri="{FF2B5EF4-FFF2-40B4-BE49-F238E27FC236}">
                      <a16:creationId xmlns:a16="http://schemas.microsoft.com/office/drawing/2014/main" id="{8AB77C86-95CF-4497-8733-30877A346C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0256" y="3573016"/>
                  <a:ext cx="103188" cy="101600"/>
                </a:xfrm>
                <a:prstGeom prst="ellipse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3" name="Rectangle 316">
                  <a:extLst>
                    <a:ext uri="{FF2B5EF4-FFF2-40B4-BE49-F238E27FC236}">
                      <a16:creationId xmlns:a16="http://schemas.microsoft.com/office/drawing/2014/main" id="{089F80E0-B36B-48CF-87A9-9C151C577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08194" y="3714304"/>
                  <a:ext cx="87313" cy="280987"/>
                </a:xfrm>
                <a:prstGeom prst="rect">
                  <a:avLst/>
                </a:pr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Open Sans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" charset="0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altLang="x-non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 charset="0"/>
                  </a:endParaRPr>
                </a:p>
              </p:txBody>
            </p:sp>
            <p:sp>
              <p:nvSpPr>
                <p:cNvPr id="34" name="Freeform 317">
                  <a:extLst>
                    <a:ext uri="{FF2B5EF4-FFF2-40B4-BE49-F238E27FC236}">
                      <a16:creationId xmlns:a16="http://schemas.microsoft.com/office/drawing/2014/main" id="{D6F1C7AC-5E0B-4191-A511-CDBC9BC2D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1069" y="3706366"/>
                  <a:ext cx="273050" cy="288925"/>
                </a:xfrm>
                <a:custGeom>
                  <a:avLst/>
                  <a:gdLst>
                    <a:gd name="T0" fmla="*/ 232890753 w 196"/>
                    <a:gd name="T1" fmla="*/ 0 h 207"/>
                    <a:gd name="T2" fmla="*/ 118386679 w 196"/>
                    <a:gd name="T3" fmla="*/ 62342199 h 207"/>
                    <a:gd name="T4" fmla="*/ 116446073 w 196"/>
                    <a:gd name="T5" fmla="*/ 62342199 h 207"/>
                    <a:gd name="T6" fmla="*/ 116446073 w 196"/>
                    <a:gd name="T7" fmla="*/ 9741099 h 207"/>
                    <a:gd name="T8" fmla="*/ 0 w 196"/>
                    <a:gd name="T9" fmla="*/ 9741099 h 207"/>
                    <a:gd name="T10" fmla="*/ 0 w 196"/>
                    <a:gd name="T11" fmla="*/ 403273699 h 207"/>
                    <a:gd name="T12" fmla="*/ 122267889 w 196"/>
                    <a:gd name="T13" fmla="*/ 403273699 h 207"/>
                    <a:gd name="T14" fmla="*/ 122267889 w 196"/>
                    <a:gd name="T15" fmla="*/ 208455898 h 207"/>
                    <a:gd name="T16" fmla="*/ 194075860 w 196"/>
                    <a:gd name="T17" fmla="*/ 107150698 h 207"/>
                    <a:gd name="T18" fmla="*/ 258121409 w 196"/>
                    <a:gd name="T19" fmla="*/ 212351500 h 207"/>
                    <a:gd name="T20" fmla="*/ 258121409 w 196"/>
                    <a:gd name="T21" fmla="*/ 403273699 h 207"/>
                    <a:gd name="T22" fmla="*/ 380389298 w 196"/>
                    <a:gd name="T23" fmla="*/ 403273699 h 207"/>
                    <a:gd name="T24" fmla="*/ 380389298 w 196"/>
                    <a:gd name="T25" fmla="*/ 187025200 h 207"/>
                    <a:gd name="T26" fmla="*/ 232890753 w 196"/>
                    <a:gd name="T27" fmla="*/ 0 h 20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96" h="207">
                      <a:moveTo>
                        <a:pt x="120" y="0"/>
                      </a:moveTo>
                      <a:cubicBezTo>
                        <a:pt x="90" y="0"/>
                        <a:pt x="69" y="16"/>
                        <a:pt x="61" y="32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07"/>
                        <a:pt x="0" y="207"/>
                        <a:pt x="0" y="207"/>
                      </a:cubicBezTo>
                      <a:cubicBezTo>
                        <a:pt x="63" y="207"/>
                        <a:pt x="63" y="207"/>
                        <a:pt x="63" y="207"/>
                      </a:cubicBezTo>
                      <a:cubicBezTo>
                        <a:pt x="63" y="107"/>
                        <a:pt x="63" y="107"/>
                        <a:pt x="63" y="107"/>
                      </a:cubicBezTo>
                      <a:cubicBezTo>
                        <a:pt x="63" y="81"/>
                        <a:pt x="68" y="55"/>
                        <a:pt x="100" y="55"/>
                      </a:cubicBezTo>
                      <a:cubicBezTo>
                        <a:pt x="133" y="55"/>
                        <a:pt x="133" y="85"/>
                        <a:pt x="133" y="109"/>
                      </a:cubicBezTo>
                      <a:cubicBezTo>
                        <a:pt x="133" y="207"/>
                        <a:pt x="133" y="207"/>
                        <a:pt x="133" y="207"/>
                      </a:cubicBezTo>
                      <a:cubicBezTo>
                        <a:pt x="196" y="207"/>
                        <a:pt x="196" y="207"/>
                        <a:pt x="196" y="207"/>
                      </a:cubicBezTo>
                      <a:cubicBezTo>
                        <a:pt x="196" y="96"/>
                        <a:pt x="196" y="96"/>
                        <a:pt x="196" y="96"/>
                      </a:cubicBezTo>
                      <a:cubicBezTo>
                        <a:pt x="196" y="42"/>
                        <a:pt x="184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E7E6E6">
                    <a:lumMod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pic>
          <p:nvPicPr>
            <p:cNvPr id="28" name="Picture 3" descr="Resultado de imagem para web icon">
              <a:extLst>
                <a:ext uri="{FF2B5EF4-FFF2-40B4-BE49-F238E27FC236}">
                  <a16:creationId xmlns:a16="http://schemas.microsoft.com/office/drawing/2014/main" id="{4C5CF3CE-91FA-4EA8-90C4-A5D72304EF2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548" y="6499080"/>
              <a:ext cx="240117" cy="24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2ighm2957p436ogud2b18sv1-wpengine.netdna-ssl.com/wp-content/uploads/2018/08/Grillen_Orange.png">
              <a:extLst>
                <a:ext uri="{FF2B5EF4-FFF2-40B4-BE49-F238E27FC236}">
                  <a16:creationId xmlns:a16="http://schemas.microsoft.com/office/drawing/2014/main" id="{37CFC6CC-9A6E-4375-B1C1-5880F400DE5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987" y="6453673"/>
              <a:ext cx="229600" cy="357156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76019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Event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97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43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028" y="4047643"/>
            <a:ext cx="6028267" cy="2027943"/>
          </a:xfrm>
          <a:prstGeom prst="rect">
            <a:avLst/>
          </a:prstGeom>
        </p:spPr>
        <p:txBody>
          <a:bodyPr anchor="t"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244437" y="567397"/>
            <a:ext cx="4582868" cy="817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8478857" y="1036310"/>
            <a:ext cx="3713144" cy="47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 descr="Resultado de imagem para web icon">
            <a:extLst>
              <a:ext uri="{FF2B5EF4-FFF2-40B4-BE49-F238E27FC236}">
                <a16:creationId xmlns:a16="http://schemas.microsoft.com/office/drawing/2014/main" id="{DB33E531-0964-4194-9D1F-BE76247222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65" y="4077014"/>
            <a:ext cx="329899" cy="32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962877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35359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>
            <a:lvl1pPr>
              <a:defRPr lang="en-US" sz="4800" b="1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[Speaker]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0965" y="4760173"/>
            <a:ext cx="353832" cy="353832"/>
            <a:chOff x="5748554" y="5146675"/>
            <a:chExt cx="353832" cy="353832"/>
          </a:xfrm>
        </p:grpSpPr>
        <p:sp>
          <p:nvSpPr>
            <p:cNvPr id="11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20965" y="5440724"/>
            <a:ext cx="353832" cy="353832"/>
            <a:chOff x="6866055" y="5146675"/>
            <a:chExt cx="353832" cy="353832"/>
          </a:xfrm>
        </p:grpSpPr>
        <p:sp>
          <p:nvSpPr>
            <p:cNvPr id="14" name="Rounded Rectangle 13"/>
            <p:cNvSpPr/>
            <p:nvPr/>
          </p:nvSpPr>
          <p:spPr>
            <a:xfrm>
              <a:off x="6866055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216"/>
            <p:cNvGrpSpPr>
              <a:grpSpLocks/>
            </p:cNvGrpSpPr>
            <p:nvPr/>
          </p:nvGrpSpPr>
          <p:grpSpPr bwMode="auto">
            <a:xfrm>
              <a:off x="6985002" y="5246689"/>
              <a:ext cx="126998" cy="126996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16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7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18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222978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61370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588276"/>
            <a:ext cx="5697537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rgbClr val="00B19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39789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4065588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1236663" y="4760173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5432470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663929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4175" y="1947849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ONE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4175" y="2354755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44175" y="3313147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Two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44175" y="3720053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44175" y="4687748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600" b="0" i="0" kern="1200" dirty="0" smtClean="0">
                <a:solidFill>
                  <a:srgbClr val="00B19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Heading Three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44175" y="5094654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323761" y="0"/>
            <a:ext cx="386824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+mn-lt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1"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90635"/>
            <a:ext cx="462052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33621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6648898" y="3221525"/>
            <a:ext cx="455047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64672"/>
            <a:ext cx="2921138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584488" y="3364672"/>
            <a:ext cx="2930180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521148" y="3364672"/>
            <a:ext cx="2915479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1" y="2870757"/>
            <a:ext cx="2927533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4584212" y="2870757"/>
            <a:ext cx="2936594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8520726" y="2870757"/>
            <a:ext cx="2921860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baseline="0" dirty="0" smtClean="0">
                <a:solidFill>
                  <a:srgbClr val="00B19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-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63575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4683332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8714160" y="3397803"/>
            <a:ext cx="2678113" cy="21510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33621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764448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795276" y="3228152"/>
            <a:ext cx="2576317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B1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84542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4777256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8554535" y="2495016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84542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777256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8554535" y="4648828"/>
            <a:ext cx="2846387" cy="10937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2592" y="2638005"/>
            <a:ext cx="6141308" cy="1581992"/>
          </a:xfrm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00B191"/>
                </a:solidFill>
                <a:latin typeface="+mj-lt"/>
                <a:ea typeface="Gotham Book" charset="0"/>
                <a:cs typeface="Gotham Book" charset="0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Title of Slide in 44pt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27990" y="1409303"/>
            <a:ext cx="11191043" cy="434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69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AE70"/>
          </a:solidFill>
          <a:latin typeface="+mj-lt"/>
          <a:ea typeface="Gotham Light" charset="0"/>
          <a:cs typeface="Gotham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Gotham Light" charset="0"/>
          <a:cs typeface="Gotham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saturday.com/779/Sessions/Details.aspx?sid=827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learn-dbatools-in-a-month-of-lunches" TargetMode="External"/><Relationship Id="rId3" Type="http://schemas.openxmlformats.org/officeDocument/2006/relationships/hyperlink" Target="https://docs.dbatools.io/" TargetMode="External"/><Relationship Id="rId7" Type="http://schemas.openxmlformats.org/officeDocument/2006/relationships/hyperlink" Target="https://github.com/sqlcollaborative/dbatool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www.linkedin.com/company/dbatools.io" TargetMode="External"/><Relationship Id="rId4" Type="http://schemas.openxmlformats.org/officeDocument/2006/relationships/hyperlink" Target="https://twitter.com/psdbatoo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hyperlink" Target="http://dbachecks.io/" TargetMode="External"/><Relationship Id="rId4" Type="http://schemas.openxmlformats.org/officeDocument/2006/relationships/hyperlink" Target="http://dbatools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dbatools/dock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04A2-FC98-4C6E-A3C8-005F042BFD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33400" y="2819741"/>
            <a:ext cx="10896600" cy="1388776"/>
          </a:xfrm>
        </p:spPr>
        <p:txBody>
          <a:bodyPr anchor="ctr"/>
          <a:lstStyle/>
          <a:p>
            <a:pPr fontAlgn="base"/>
            <a:r>
              <a:rPr lang="en-US" sz="5400" dirty="0">
                <a:solidFill>
                  <a:srgbClr val="F7941D"/>
                </a:solidFill>
              </a:rPr>
              <a:t>		‘ recipes for data professionals</a:t>
            </a:r>
            <a:endParaRPr lang="en-US" sz="5400" dirty="0">
              <a:solidFill>
                <a:srgbClr val="F7941D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9641E-65CF-4452-8360-AC3FFB23B13F}"/>
              </a:ext>
            </a:extLst>
          </p:cNvPr>
          <p:cNvSpPr txBox="1"/>
          <p:nvPr/>
        </p:nvSpPr>
        <p:spPr>
          <a:xfrm>
            <a:off x="182880" y="6032895"/>
            <a:ext cx="69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7941D"/>
                </a:solidFill>
                <a:latin typeface="+mj-lt"/>
              </a:rPr>
              <a:t>Cláudio Silva - SQL Server DBA &amp; PowerShell lover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B0593-E062-47E6-8C1B-74E1A6BBF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" y="2580989"/>
            <a:ext cx="1359272" cy="1866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3EE16-A84F-47B3-BE3B-6ACD014D5BF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BAFC-A500-4211-B5BD-0D16791309E9}"/>
              </a:ext>
            </a:extLst>
          </p:cNvPr>
          <p:cNvSpPr txBox="1"/>
          <p:nvPr/>
        </p:nvSpPr>
        <p:spPr>
          <a:xfrm>
            <a:off x="3344253" y="595250"/>
            <a:ext cx="258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6"/>
                </a:solidFill>
              </a:rPr>
              <a:t>LISBOA 2019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C2C147-EB41-4D71-B71D-A29C334F44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89" y="468421"/>
            <a:ext cx="706898" cy="6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7370-5C88-447E-8E08-D94FD3454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Dbatools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D708-A3DA-412C-9548-EBAB3538BB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007" y="720537"/>
            <a:ext cx="12003993" cy="5662508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en-US" sz="2400" dirty="0"/>
              <a:t>Web site - </a:t>
            </a:r>
            <a:r>
              <a:rPr lang="en-US" sz="2400" dirty="0">
                <a:hlinkClick r:id="rId2"/>
              </a:rPr>
              <a:t>https://dbatools.io</a:t>
            </a:r>
            <a:endParaRPr lang="en-US" sz="2400" dirty="0"/>
          </a:p>
          <a:p>
            <a:pPr marL="0" indent="457200">
              <a:buNone/>
            </a:pPr>
            <a:endParaRPr lang="en-US" sz="1050" dirty="0"/>
          </a:p>
          <a:p>
            <a:pPr marL="0" indent="457200">
              <a:buNone/>
            </a:pPr>
            <a:r>
              <a:rPr lang="en-US" sz="2400" dirty="0"/>
              <a:t>Docs - </a:t>
            </a:r>
            <a:r>
              <a:rPr lang="en-US" sz="2400" dirty="0">
                <a:hlinkClick r:id="rId3"/>
              </a:rPr>
              <a:t>https://docs.dbatools.io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Twitter - </a:t>
            </a:r>
            <a:r>
              <a:rPr lang="en-US" sz="2400" dirty="0">
                <a:hlinkClick r:id="rId4"/>
              </a:rPr>
              <a:t>@</a:t>
            </a:r>
            <a:r>
              <a:rPr lang="en-US" sz="2400" dirty="0" err="1">
                <a:hlinkClick r:id="rId4"/>
              </a:rPr>
              <a:t>psdbatools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LinkedIn – </a:t>
            </a:r>
            <a:r>
              <a:rPr lang="en-US" sz="2400" dirty="0">
                <a:hlinkClick r:id="rId5"/>
              </a:rPr>
              <a:t>dbatools.io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Slack - </a:t>
            </a:r>
            <a:r>
              <a:rPr lang="en-US" sz="2400" dirty="0">
                <a:hlinkClick r:id="rId6"/>
              </a:rPr>
              <a:t>https://dbatools.io/slack/ </a:t>
            </a:r>
            <a:r>
              <a:rPr lang="en-US" sz="2400" dirty="0"/>
              <a:t>- #dbatools channel</a:t>
            </a:r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GitHub - </a:t>
            </a:r>
            <a:r>
              <a:rPr lang="en-US" sz="2400" dirty="0">
                <a:hlinkClick r:id="rId7"/>
              </a:rPr>
              <a:t>https://github.com/sqlcollaborative/dbatools</a:t>
            </a:r>
            <a:endParaRPr lang="en-US" sz="2400" dirty="0"/>
          </a:p>
          <a:p>
            <a:pPr marL="0" indent="457200">
              <a:buNone/>
            </a:pPr>
            <a:endParaRPr lang="en-US" sz="1000" dirty="0"/>
          </a:p>
          <a:p>
            <a:pPr marL="0" indent="457200">
              <a:buNone/>
            </a:pPr>
            <a:r>
              <a:rPr lang="en-US" sz="2400" dirty="0"/>
              <a:t>Book - </a:t>
            </a:r>
            <a:r>
              <a:rPr lang="en-US" sz="2400" dirty="0">
                <a:hlinkClick r:id="rId8"/>
              </a:rPr>
              <a:t>Learn dbatools in a Month of Lunches</a:t>
            </a:r>
            <a:r>
              <a:rPr lang="pt-PT" sz="2400" dirty="0"/>
              <a:t> – MEAP</a:t>
            </a:r>
          </a:p>
        </p:txBody>
      </p:sp>
      <p:sp>
        <p:nvSpPr>
          <p:cNvPr id="5" name="Shape 2775">
            <a:extLst>
              <a:ext uri="{FF2B5EF4-FFF2-40B4-BE49-F238E27FC236}">
                <a16:creationId xmlns:a16="http://schemas.microsoft.com/office/drawing/2014/main" id="{F5CD6FC4-7887-4EEB-9C7A-04A0200CE66C}"/>
              </a:ext>
            </a:extLst>
          </p:cNvPr>
          <p:cNvSpPr/>
          <p:nvPr/>
        </p:nvSpPr>
        <p:spPr>
          <a:xfrm>
            <a:off x="450842" y="1880021"/>
            <a:ext cx="356082" cy="258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Shape 2617">
            <a:extLst>
              <a:ext uri="{FF2B5EF4-FFF2-40B4-BE49-F238E27FC236}">
                <a16:creationId xmlns:a16="http://schemas.microsoft.com/office/drawing/2014/main" id="{DF618414-A8DE-4C84-8C10-E209345713EC}"/>
              </a:ext>
            </a:extLst>
          </p:cNvPr>
          <p:cNvSpPr/>
          <p:nvPr/>
        </p:nvSpPr>
        <p:spPr>
          <a:xfrm>
            <a:off x="479251" y="4168422"/>
            <a:ext cx="312948" cy="256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857">
            <a:extLst>
              <a:ext uri="{FF2B5EF4-FFF2-40B4-BE49-F238E27FC236}">
                <a16:creationId xmlns:a16="http://schemas.microsoft.com/office/drawing/2014/main" id="{1A903157-B217-466A-ACEE-AC065407DDFD}"/>
              </a:ext>
            </a:extLst>
          </p:cNvPr>
          <p:cNvSpPr/>
          <p:nvPr/>
        </p:nvSpPr>
        <p:spPr>
          <a:xfrm>
            <a:off x="459719" y="1083591"/>
            <a:ext cx="338328" cy="338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941D"/>
          </a:solidFill>
          <a:ln w="1270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Shape 2620">
            <a:extLst>
              <a:ext uri="{FF2B5EF4-FFF2-40B4-BE49-F238E27FC236}">
                <a16:creationId xmlns:a16="http://schemas.microsoft.com/office/drawing/2014/main" id="{E215CD8A-1F75-4241-952C-60A0D6104B6F}"/>
              </a:ext>
            </a:extLst>
          </p:cNvPr>
          <p:cNvSpPr/>
          <p:nvPr/>
        </p:nvSpPr>
        <p:spPr>
          <a:xfrm>
            <a:off x="479251" y="5732652"/>
            <a:ext cx="314951" cy="28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F7941D"/>
          </a:solidFill>
          <a:ln w="3175">
            <a:solidFill>
              <a:srgbClr val="F7941D"/>
            </a:solidFill>
            <a:miter lim="400000"/>
          </a:ln>
        </p:spPr>
        <p:txBody>
          <a:bodyPr lIns="19050" tIns="19050" rIns="19050" bIns="19050" anchor="ctr"/>
          <a:lstStyle/>
          <a:p>
            <a:pPr marL="0" marR="0" lvl="0" indent="0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64">
            <a:extLst>
              <a:ext uri="{FF2B5EF4-FFF2-40B4-BE49-F238E27FC236}">
                <a16:creationId xmlns:a16="http://schemas.microsoft.com/office/drawing/2014/main" id="{0F713F40-381C-4F97-B20F-FFA865930DD1}"/>
              </a:ext>
            </a:extLst>
          </p:cNvPr>
          <p:cNvSpPr/>
          <p:nvPr/>
        </p:nvSpPr>
        <p:spPr>
          <a:xfrm>
            <a:off x="461905" y="4927734"/>
            <a:ext cx="333955" cy="333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F7941D"/>
          </a:solidFill>
          <a:ln w="0">
            <a:solidFill>
              <a:srgbClr val="F7941D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853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7E009-4E39-4565-AAA0-7573CCAEA5CF}"/>
              </a:ext>
            </a:extLst>
          </p:cNvPr>
          <p:cNvGrpSpPr/>
          <p:nvPr/>
        </p:nvGrpSpPr>
        <p:grpSpPr>
          <a:xfrm>
            <a:off x="459719" y="2616457"/>
            <a:ext cx="338328" cy="338328"/>
            <a:chOff x="5748537" y="5146675"/>
            <a:chExt cx="353831" cy="353832"/>
          </a:xfrm>
        </p:grpSpPr>
        <p:sp>
          <p:nvSpPr>
            <p:cNvPr id="14" name="Freeform 383">
              <a:extLst>
                <a:ext uri="{FF2B5EF4-FFF2-40B4-BE49-F238E27FC236}">
                  <a16:creationId xmlns:a16="http://schemas.microsoft.com/office/drawing/2014/main" id="{BAA1C69A-4E6F-4C70-8C1B-27715621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3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7941D"/>
            </a:solidFill>
            <a:ln>
              <a:solidFill>
                <a:srgbClr val="F7941D"/>
              </a:solidFill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Rounded Rectangle 92">
              <a:extLst>
                <a:ext uri="{FF2B5EF4-FFF2-40B4-BE49-F238E27FC236}">
                  <a16:creationId xmlns:a16="http://schemas.microsoft.com/office/drawing/2014/main" id="{98E78AC2-5762-4AB5-80AE-85B8AE6A78FE}"/>
                </a:ext>
              </a:extLst>
            </p:cNvPr>
            <p:cNvSpPr/>
            <p:nvPr/>
          </p:nvSpPr>
          <p:spPr>
            <a:xfrm>
              <a:off x="5748537" y="5146675"/>
              <a:ext cx="353831" cy="353832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592562-5EE8-4433-8BDB-869F4F2E7CD4}"/>
              </a:ext>
            </a:extLst>
          </p:cNvPr>
          <p:cNvGrpSpPr/>
          <p:nvPr/>
        </p:nvGrpSpPr>
        <p:grpSpPr>
          <a:xfrm>
            <a:off x="459719" y="3383681"/>
            <a:ext cx="338328" cy="338328"/>
            <a:chOff x="3348740" y="4138863"/>
            <a:chExt cx="229600" cy="229600"/>
          </a:xfrm>
        </p:grpSpPr>
        <p:sp>
          <p:nvSpPr>
            <p:cNvPr id="17" name="Rounded Rectangle 94">
              <a:extLst>
                <a:ext uri="{FF2B5EF4-FFF2-40B4-BE49-F238E27FC236}">
                  <a16:creationId xmlns:a16="http://schemas.microsoft.com/office/drawing/2014/main" id="{498D86D7-0EF5-47CF-8E01-8F9C60D6EEBE}"/>
                </a:ext>
              </a:extLst>
            </p:cNvPr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 cap="flat" cmpd="sng" algn="ctr">
              <a:solidFill>
                <a:srgbClr val="F7941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216">
              <a:extLst>
                <a:ext uri="{FF2B5EF4-FFF2-40B4-BE49-F238E27FC236}">
                  <a16:creationId xmlns:a16="http://schemas.microsoft.com/office/drawing/2014/main" id="{AD7EF12F-4130-47FD-8081-0FB9371F24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339" y="4197350"/>
              <a:ext cx="101584" cy="101583"/>
              <a:chOff x="8400256" y="3573012"/>
              <a:chExt cx="423871" cy="422288"/>
            </a:xfrm>
            <a:solidFill>
              <a:sysClr val="windowText" lastClr="000000"/>
            </a:solidFill>
          </p:grpSpPr>
          <p:sp>
            <p:nvSpPr>
              <p:cNvPr id="19" name="Oval 315">
                <a:extLst>
                  <a:ext uri="{FF2B5EF4-FFF2-40B4-BE49-F238E27FC236}">
                    <a16:creationId xmlns:a16="http://schemas.microsoft.com/office/drawing/2014/main" id="{46291AA6-2F6A-4A50-8D61-BFB18138D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0256" y="3573012"/>
                <a:ext cx="103189" cy="101599"/>
              </a:xfrm>
              <a:prstGeom prst="ellipse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0" name="Rectangle 316">
                <a:extLst>
                  <a:ext uri="{FF2B5EF4-FFF2-40B4-BE49-F238E27FC236}">
                    <a16:creationId xmlns:a16="http://schemas.microsoft.com/office/drawing/2014/main" id="{248D644F-053F-4BED-8000-4B7868CC7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8192" y="3714311"/>
                <a:ext cx="87312" cy="280989"/>
              </a:xfrm>
              <a:prstGeom prst="rect">
                <a:avLst/>
              </a:prstGeom>
              <a:solidFill>
                <a:srgbClr val="F7941D"/>
              </a:solidFill>
              <a:ln w="9525">
                <a:solidFill>
                  <a:srgbClr val="F7941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altLang="x-none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charset="0"/>
                </a:endParaRPr>
              </a:p>
            </p:txBody>
          </p:sp>
          <p:sp>
            <p:nvSpPr>
              <p:cNvPr id="21" name="Freeform 317">
                <a:extLst>
                  <a:ext uri="{FF2B5EF4-FFF2-40B4-BE49-F238E27FC236}">
                    <a16:creationId xmlns:a16="http://schemas.microsoft.com/office/drawing/2014/main" id="{AFF91E92-39C9-42FB-A58F-1453144A4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1075" y="3706371"/>
                <a:ext cx="273052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rgbClr val="F7941D"/>
              </a:solidFill>
              <a:ln w="9525">
                <a:solidFill>
                  <a:srgbClr val="F794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8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4C4037-60C8-4EF1-9028-88C738B52A52}"/>
              </a:ext>
            </a:extLst>
          </p:cNvPr>
          <p:cNvSpPr/>
          <p:nvPr/>
        </p:nvSpPr>
        <p:spPr>
          <a:xfrm>
            <a:off x="5722135" y="600893"/>
            <a:ext cx="6461157" cy="588699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9A90-8FE5-A846-B018-A96E691FC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029" y="2081350"/>
            <a:ext cx="4436369" cy="3994237"/>
          </a:xfrm>
        </p:spPr>
        <p:txBody>
          <a:bodyPr/>
          <a:lstStyle/>
          <a:p>
            <a:r>
              <a:rPr lang="en-US" sz="5867" dirty="0"/>
              <a:t>Thank you to our Sponsors</a:t>
            </a:r>
          </a:p>
        </p:txBody>
      </p:sp>
      <p:pic>
        <p:nvPicPr>
          <p:cNvPr id="3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1791629B-37C7-4B07-ABBE-6FD96008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89" y="1109503"/>
            <a:ext cx="5418073" cy="87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90F531-3F62-4B73-8809-B8525D729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87" y="4979333"/>
            <a:ext cx="2345631" cy="87428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6B98B4-FD5D-C14B-A8E5-9C4878050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89" y="2991860"/>
            <a:ext cx="4249972" cy="8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0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Cláudio Silva</a:t>
            </a:r>
            <a:endParaRPr lang="el-GR" dirty="0"/>
          </a:p>
        </p:txBody>
      </p:sp>
      <p:pic>
        <p:nvPicPr>
          <p:cNvPr id="7" name="Picture Placeholder 13">
            <a:extLst>
              <a:ext uri="{FF2B5EF4-FFF2-40B4-BE49-F238E27FC236}">
                <a16:creationId xmlns:a16="http://schemas.microsoft.com/office/drawing/2014/main" id="{40A5A655-B86C-45B1-8808-3B063371045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640" y="1155356"/>
            <a:ext cx="2671762" cy="2671762"/>
          </a:xfr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3FE0AFB-B25A-47E1-B739-73B89C3C141E}"/>
              </a:ext>
            </a:extLst>
          </p:cNvPr>
          <p:cNvSpPr txBox="1">
            <a:spLocks/>
          </p:cNvSpPr>
          <p:nvPr/>
        </p:nvSpPr>
        <p:spPr>
          <a:xfrm>
            <a:off x="3675586" y="3946766"/>
            <a:ext cx="7017867" cy="458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Community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4B0D8D-F164-4DA7-82E9-8A53E8EAB479}"/>
              </a:ext>
            </a:extLst>
          </p:cNvPr>
          <p:cNvSpPr txBox="1">
            <a:spLocks/>
          </p:cNvSpPr>
          <p:nvPr/>
        </p:nvSpPr>
        <p:spPr>
          <a:xfrm>
            <a:off x="3762211" y="4405303"/>
            <a:ext cx="7066751" cy="13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Major contributor on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dbatools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http://dbatools.io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and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dbachecks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http://dbachecks.io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PowerShell open source projects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414A0A-1B2B-4078-ACBF-7F778860D161}"/>
              </a:ext>
            </a:extLst>
          </p:cNvPr>
          <p:cNvSpPr txBox="1">
            <a:spLocks/>
          </p:cNvSpPr>
          <p:nvPr/>
        </p:nvSpPr>
        <p:spPr>
          <a:xfrm>
            <a:off x="3675586" y="1155356"/>
            <a:ext cx="7017867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MS SQL Server DBA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DC44204-F70B-438E-B6E3-01E8743F75AF}"/>
              </a:ext>
            </a:extLst>
          </p:cNvPr>
          <p:cNvSpPr txBox="1">
            <a:spLocks/>
          </p:cNvSpPr>
          <p:nvPr/>
        </p:nvSpPr>
        <p:spPr>
          <a:xfrm>
            <a:off x="3762211" y="1546078"/>
            <a:ext cx="7017867" cy="47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2">
                    <a:lumMod val="50000"/>
                  </a:schemeClr>
                </a:solidFill>
                <a:ea typeface="Gotham Light" charset="0"/>
                <a:cs typeface="Gotham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>
                <a:ea typeface="Gotham Light" charset="0"/>
                <a:cs typeface="Gotham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>
                <a:ea typeface="Gotham Light" charset="0"/>
                <a:cs typeface="Gotham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0" i="0"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Working with MS SQL Server since version 2000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EEF3208-0F6B-4204-B263-561A1B23DE96}"/>
              </a:ext>
            </a:extLst>
          </p:cNvPr>
          <p:cNvSpPr txBox="1">
            <a:spLocks/>
          </p:cNvSpPr>
          <p:nvPr/>
        </p:nvSpPr>
        <p:spPr>
          <a:xfrm>
            <a:off x="3675586" y="2403274"/>
            <a:ext cx="8079954" cy="6145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PowerShell Lover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BE14-6608-46B8-A1B1-CD53FE35C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228" y="1140373"/>
            <a:ext cx="2390132" cy="8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menu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26DA-CF2C-4D60-A6B6-96F326BAF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963" y="720537"/>
            <a:ext cx="11613091" cy="56625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dbatools? what it is?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Not only for DBAs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Let’s cook! AKA Demos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05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Dbatools? what it is?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32E5D1-C84F-4387-8D13-D9D6C6C26506}"/>
              </a:ext>
            </a:extLst>
          </p:cNvPr>
          <p:cNvSpPr/>
          <p:nvPr/>
        </p:nvSpPr>
        <p:spPr>
          <a:xfrm>
            <a:off x="266700" y="823077"/>
            <a:ext cx="1165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Open source PowerShell module</a:t>
            </a:r>
          </a:p>
          <a:p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Developed by data professionals for data professionals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Contains +550 commands</a:t>
            </a: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Works :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With PowerShell v3 and above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on Windows, Linux and macOS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With any edition (Express to Enterprise)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With both authentication types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With default and named instances.</a:t>
            </a:r>
          </a:p>
          <a:p>
            <a:pPr marL="800100" lvl="1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With multiple instances on one server</a:t>
            </a: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Encourage best practices! We want you to work smarter not harder!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4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only for dbas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AA0928-9909-469E-92C1-52CA00169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latin typeface="Calibri" panose="020F0502020204030204"/>
              </a:rPr>
              <a:t>Why</a:t>
            </a:r>
            <a:r>
              <a:rPr lang="pt-PT" sz="3100" b="1" dirty="0">
                <a:latin typeface="Calibri" panose="020F0502020204030204"/>
              </a:rPr>
              <a:t>?</a:t>
            </a: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Find-DbaStoredProcedure</a:t>
            </a:r>
            <a:r>
              <a:rPr lang="pt-PT" sz="2980" dirty="0">
                <a:latin typeface="Calibri" panose="020F0502020204030204"/>
              </a:rPr>
              <a:t> | </a:t>
            </a:r>
            <a:r>
              <a:rPr lang="pt-PT" sz="2980" dirty="0" err="1">
                <a:latin typeface="Calibri" panose="020F0502020204030204"/>
              </a:rPr>
              <a:t>View</a:t>
            </a:r>
            <a:r>
              <a:rPr lang="pt-PT" sz="2980" dirty="0">
                <a:latin typeface="Calibri" panose="020F0502020204030204"/>
              </a:rPr>
              <a:t> | </a:t>
            </a:r>
            <a:r>
              <a:rPr lang="pt-PT" sz="2980" dirty="0" err="1">
                <a:latin typeface="Calibri" panose="020F0502020204030204"/>
              </a:rPr>
              <a:t>Trigger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Find-DbaSimilarTable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en-US" sz="2980" dirty="0">
                <a:latin typeface="Calibri" panose="020F0502020204030204"/>
              </a:rPr>
              <a:t>Find-</a:t>
            </a:r>
            <a:r>
              <a:rPr lang="en-US" sz="2980" dirty="0" err="1">
                <a:latin typeface="Calibri" panose="020F0502020204030204"/>
              </a:rPr>
              <a:t>DbaUserObject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Export-DbaScript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Get-DbaDbForeignKey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 err="1">
                <a:latin typeface="Calibri" panose="020F0502020204030204"/>
              </a:rPr>
              <a:t>Get-DbaDbLogSpace</a:t>
            </a:r>
            <a:endParaRPr lang="pt-PT" sz="2980" dirty="0">
              <a:latin typeface="Calibri" panose="020F0502020204030204"/>
            </a:endParaRPr>
          </a:p>
          <a:p>
            <a:pPr marL="637731" lvl="1" indent="-457200">
              <a:buClr>
                <a:srgbClr val="F7941D"/>
              </a:buClr>
              <a:buFont typeface="Arial" panose="020B0604020202020204" pitchFamily="34" charset="0"/>
              <a:buChar char="•"/>
            </a:pPr>
            <a:r>
              <a:rPr lang="pt-PT" sz="2980" dirty="0">
                <a:latin typeface="Calibri" panose="020F0502020204030204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35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Let’s cook – AKA demos</a:t>
            </a:r>
          </a:p>
        </p:txBody>
      </p:sp>
      <p:pic>
        <p:nvPicPr>
          <p:cNvPr id="1026" name="Picture 2" descr="Resultado de imagem para chefs hat">
            <a:extLst>
              <a:ext uri="{FF2B5EF4-FFF2-40B4-BE49-F238E27FC236}">
                <a16:creationId xmlns:a16="http://schemas.microsoft.com/office/drawing/2014/main" id="{B10760A2-9777-46D1-ADAC-F5BAC58B7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23" y="1228725"/>
            <a:ext cx="4968954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B2DF25-D3BA-435B-9B97-942648E66D24}"/>
              </a:ext>
            </a:extLst>
          </p:cNvPr>
          <p:cNvSpPr txBox="1"/>
          <p:nvPr/>
        </p:nvSpPr>
        <p:spPr>
          <a:xfrm>
            <a:off x="1" y="59912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https://dbatools/docker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3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A0214-CB5E-449D-9A8B-1C55D37EB7A0}"/>
              </a:ext>
            </a:extLst>
          </p:cNvPr>
          <p:cNvSpPr txBox="1"/>
          <p:nvPr/>
        </p:nvSpPr>
        <p:spPr>
          <a:xfrm>
            <a:off x="276218" y="811530"/>
            <a:ext cx="11639563" cy="5452110"/>
          </a:xfrm>
          <a:prstGeom prst="rect">
            <a:avLst/>
          </a:prstGeom>
          <a:noFill/>
        </p:spPr>
        <p:txBody>
          <a:bodyPr vert="horz" lIns="216000" tIns="72000" rIns="216000" bIns="72000" rtlCol="0" anchor="ctr">
            <a:normAutofit/>
          </a:bodyPr>
          <a:lstStyle>
            <a:lvl1pPr marL="457200" indent="-457200">
              <a:lnSpc>
                <a:spcPct val="150000"/>
              </a:lnSpc>
              <a:spcBef>
                <a:spcPts val="1000"/>
              </a:spcBef>
              <a:buClr>
                <a:srgbClr val="F7941D"/>
              </a:buClr>
              <a:buSzPct val="100000"/>
              <a:buFont typeface="Arial" panose="020B0604020202020204" pitchFamily="34" charset="0"/>
              <a:buChar char="•"/>
              <a:defRPr sz="2800" b="0" i="0" baseline="0">
                <a:ea typeface="Gotham Light" charset="0"/>
                <a:cs typeface="Segoe UI Light" panose="020B0502040204020203" pitchFamily="34" charset="0"/>
              </a:defRPr>
            </a:lvl1pPr>
            <a:lvl2pPr marL="180531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2pPr>
            <a:lvl3pPr marL="3402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3pPr>
            <a:lvl4pPr marL="4860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4pPr>
            <a:lvl5pPr marL="607500" indent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None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ea typeface="Gotham Light" charset="0"/>
                <a:cs typeface="Gotham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“What if…I don’t have a initial list of servers?”	</a:t>
            </a:r>
          </a:p>
          <a:p>
            <a:r>
              <a:rPr lang="en-US" dirty="0"/>
              <a:t>“I have dozens of instances…” - Bigger environments  / Multiple domains		</a:t>
            </a:r>
          </a:p>
          <a:p>
            <a:r>
              <a:rPr lang="en-US" dirty="0"/>
              <a:t>“Does it just work with Windows Authentication?”</a:t>
            </a:r>
          </a:p>
          <a:p>
            <a:r>
              <a:rPr lang="en-US" dirty="0"/>
              <a:t>“What about maintenance? New versions of dbatools?”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D337862D-41C4-4E17-8733-BA049B23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FAQ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Ask your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3F597-566F-4305-92DE-56B0149B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747" y="1024303"/>
            <a:ext cx="6626506" cy="48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ASS_24HOP">
  <a:themeElements>
    <a:clrScheme name="24HOP 1">
      <a:dk1>
        <a:srgbClr val="101820"/>
      </a:dk1>
      <a:lt1>
        <a:srgbClr val="2CCCD3"/>
      </a:lt1>
      <a:dk2>
        <a:srgbClr val="007377"/>
      </a:dk2>
      <a:lt2>
        <a:srgbClr val="FFFFFF"/>
      </a:lt2>
      <a:accent1>
        <a:srgbClr val="6558B1"/>
      </a:accent1>
      <a:accent2>
        <a:srgbClr val="2E008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558B1"/>
      </a:hlink>
      <a:folHlink>
        <a:srgbClr val="2E008B"/>
      </a:folHlink>
    </a:clrScheme>
    <a:fontScheme name="PA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_24HOP" id="{88EA49C4-A323-40B6-AD82-F7B5D272EA79}" vid="{0F48CC15-6DAE-49C2-99F9-A3BED7AC2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0DC20590E7724E80D8E112CDBBE179" ma:contentTypeVersion="1" ma:contentTypeDescription="Create a new document." ma:contentTypeScope="" ma:versionID="83608c2eebdbf80f97ecd08efe9bb342">
  <xsd:schema xmlns:xsd="http://www.w3.org/2001/XMLSchema" xmlns:xs="http://www.w3.org/2001/XMLSchema" xmlns:p="http://schemas.microsoft.com/office/2006/metadata/properties" xmlns:ns3="8a4f39a0-2e21-4fb7-925a-13d0d5fc716e" targetNamespace="http://schemas.microsoft.com/office/2006/metadata/properties" ma:root="true" ma:fieldsID="530df634ce893086e1f367a5bd94e51c" ns3:_="">
    <xsd:import namespace="8a4f39a0-2e21-4fb7-925a-13d0d5fc716e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f39a0-2e21-4fb7-925a-13d0d5fc71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1102F1-D91B-48C8-9E3E-BC1E9153C1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3C758-2B4C-40E6-B59B-412117B122A8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a4f39a0-2e21-4fb7-925a-13d0d5fc716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7DA9D9-C56E-4570-AFBF-ABCC86737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f39a0-2e21-4fb7-925a-13d0d5fc71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42447</TotalTime>
  <Words>419</Words>
  <Application>Microsoft Office PowerPoint</Application>
  <PresentationFormat>Widescreen</PresentationFormat>
  <Paragraphs>76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</vt:lpstr>
      <vt:lpstr>Open Sans</vt:lpstr>
      <vt:lpstr>Segoe UI</vt:lpstr>
      <vt:lpstr>Segoe UI Light</vt:lpstr>
      <vt:lpstr>PASS_24HOP</vt:lpstr>
      <vt:lpstr>  ‘ recipes for data professionals</vt:lpstr>
      <vt:lpstr>PowerPoint Presentation</vt:lpstr>
      <vt:lpstr>Cláudio Silva</vt:lpstr>
      <vt:lpstr>Today’s menu</vt:lpstr>
      <vt:lpstr>Dbatools? what it is?</vt:lpstr>
      <vt:lpstr>Not only for dbas</vt:lpstr>
      <vt:lpstr>Let’s cook – AKA demos</vt:lpstr>
      <vt:lpstr>FAQ</vt:lpstr>
      <vt:lpstr>Ask your Questions</vt:lpstr>
      <vt:lpstr>Dbatools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Ly</dc:creator>
  <cp:lastModifiedBy>Cláudio Silva</cp:lastModifiedBy>
  <cp:revision>385</cp:revision>
  <dcterms:created xsi:type="dcterms:W3CDTF">2014-12-22T22:33:58Z</dcterms:created>
  <dcterms:modified xsi:type="dcterms:W3CDTF">2019-11-30T10:15:17Z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0x010100970DC20590E7724E80D8E112CDBBE179</vt:lpwstr>
  </property>
</Properties>
</file>