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5" r:id="rId2"/>
    <p:sldId id="356" r:id="rId3"/>
    <p:sldId id="260" r:id="rId4"/>
    <p:sldId id="276" r:id="rId5"/>
    <p:sldId id="277" r:id="rId6"/>
    <p:sldId id="357" r:id="rId7"/>
    <p:sldId id="354" r:id="rId8"/>
    <p:sldId id="329" r:id="rId9"/>
  </p:sldIdLst>
  <p:sldSz cx="12433300" cy="698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93274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5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F0"/>
          </a:solidFill>
        </a:fill>
      </a:tcStyle>
    </a:wholeTbl>
    <a:band2H>
      <a:tcTxStyle/>
      <a:tcStyle>
        <a:tcBdr/>
        <a:fill>
          <a:solidFill>
            <a:srgbClr val="E6EB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DED"/>
          </a:solidFill>
        </a:fill>
      </a:tcStyle>
    </a:wholeTbl>
    <a:band2H>
      <a:tcTxStyle/>
      <a:tcStyle>
        <a:tcBdr/>
        <a:fill>
          <a:solidFill>
            <a:srgbClr val="EAE7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CA"/>
          </a:solidFill>
        </a:fill>
      </a:tcStyle>
    </a:wholeTbl>
    <a:band2H>
      <a:tcTxStyle/>
      <a:tcStyle>
        <a:tcBdr/>
        <a:fill>
          <a:solidFill>
            <a:srgbClr val="FFF3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5"/>
        </a:fontRef>
        <a:schemeClr val="accent5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5531" autoAdjust="0"/>
  </p:normalViewPr>
  <p:slideViewPr>
    <p:cSldViewPr snapToGrid="0">
      <p:cViewPr varScale="1">
        <p:scale>
          <a:sx n="92" d="100"/>
          <a:sy n="92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32742">
              <a:lnSpc>
                <a:spcPct val="90000"/>
              </a:lnSpc>
              <a:spcBef>
                <a:spcPts val="300"/>
              </a:spcBef>
              <a:defRPr>
                <a:latin typeface="Segoe UI Light"/>
                <a:ea typeface="Segoe UI Light"/>
                <a:cs typeface="Segoe UI Light"/>
                <a:sym typeface="Segoe UI Light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77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8939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Community project, initially started out as Start-</a:t>
            </a:r>
            <a:r>
              <a:rPr lang="en-US" b="0" dirty="0" err="1"/>
              <a:t>SqlMigration</a:t>
            </a:r>
            <a:r>
              <a:rPr lang="en-US" b="0" dirty="0"/>
              <a:t> but has grown into a DBA’s best friend. dbatools currently sports 250+ </a:t>
            </a:r>
            <a:r>
              <a:rPr lang="en-US" b="0" baseline="0" dirty="0"/>
              <a:t>commands.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pt-PT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pt-PT" b="0" baseline="0" dirty="0"/>
              <a:t>O</a:t>
            </a:r>
            <a:r>
              <a:rPr lang="en-US" b="0" baseline="0" dirty="0"/>
              <a:t>pen source! </a:t>
            </a:r>
            <a:r>
              <a:rPr lang="en-US" b="0" baseline="0" dirty="0" err="1"/>
              <a:t>Qualquer</a:t>
            </a:r>
            <a:r>
              <a:rPr lang="en-US" b="0" baseline="0" dirty="0"/>
              <a:t> um </a:t>
            </a:r>
            <a:r>
              <a:rPr lang="en-US" b="0" baseline="0" dirty="0" err="1"/>
              <a:t>pode</a:t>
            </a:r>
            <a:r>
              <a:rPr lang="en-US" b="0" baseline="0" dirty="0"/>
              <a:t> </a:t>
            </a:r>
            <a:r>
              <a:rPr lang="en-US" b="0" baseline="0" dirty="0" err="1"/>
              <a:t>contribuir</a:t>
            </a:r>
            <a:r>
              <a:rPr lang="en-US" b="0" baseline="0" dirty="0"/>
              <a:t> e de </a:t>
            </a:r>
            <a:r>
              <a:rPr lang="en-US" b="0" baseline="0" dirty="0" err="1"/>
              <a:t>várias</a:t>
            </a:r>
            <a:r>
              <a:rPr lang="en-US" b="0" baseline="0" dirty="0"/>
              <a:t> </a:t>
            </a:r>
            <a:r>
              <a:rPr lang="en-US" b="0" baseline="0" dirty="0" err="1"/>
              <a:t>formas</a:t>
            </a:r>
            <a:r>
              <a:rPr lang="en-US" b="0" baseline="0" dirty="0"/>
              <a:t>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baseline="0" dirty="0"/>
              <a:t>How many of you have heard of </a:t>
            </a:r>
            <a:r>
              <a:rPr lang="en-US" b="0" baseline="0" dirty="0" err="1"/>
              <a:t>dbatools</a:t>
            </a:r>
            <a:r>
              <a:rPr lang="en-US" b="0" baseline="0" dirty="0"/>
              <a:t>? How many of you have used it?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 err="1"/>
              <a:t>Explicar</a:t>
            </a:r>
            <a:r>
              <a:rPr lang="en-US" b="0" dirty="0"/>
              <a:t> </a:t>
            </a:r>
            <a:r>
              <a:rPr lang="en-US" b="0" dirty="0" err="1"/>
              <a:t>porque</a:t>
            </a:r>
            <a:r>
              <a:rPr lang="en-US" b="0" dirty="0"/>
              <a:t> </a:t>
            </a:r>
            <a:r>
              <a:rPr lang="en-US" b="0" dirty="0" err="1"/>
              <a:t>está</a:t>
            </a:r>
            <a:r>
              <a:rPr lang="en-US" b="0" dirty="0"/>
              <a:t> </a:t>
            </a:r>
            <a:r>
              <a:rPr lang="en-US" b="0" dirty="0" err="1"/>
              <a:t>rasurado</a:t>
            </a:r>
            <a:r>
              <a:rPr lang="en-US" b="0" dirty="0"/>
              <a:t>. A MS </a:t>
            </a:r>
            <a:r>
              <a:rPr lang="en-US" b="0" dirty="0" err="1"/>
              <a:t>colocou</a:t>
            </a:r>
            <a:r>
              <a:rPr lang="en-US" b="0" dirty="0"/>
              <a:t> o SMO </a:t>
            </a:r>
            <a:r>
              <a:rPr lang="en-US" b="0" dirty="0" err="1"/>
              <a:t>disponível</a:t>
            </a:r>
            <a:r>
              <a:rPr lang="en-US" b="0" dirty="0"/>
              <a:t> e </a:t>
            </a:r>
            <a:r>
              <a:rPr lang="en-US" b="0" dirty="0" err="1"/>
              <a:t>foi</a:t>
            </a:r>
            <a:r>
              <a:rPr lang="en-US" b="0" dirty="0"/>
              <a:t> </a:t>
            </a:r>
            <a:r>
              <a:rPr lang="en-US" b="0" dirty="0" err="1"/>
              <a:t>possível</a:t>
            </a:r>
            <a:r>
              <a:rPr lang="en-US" b="0" dirty="0"/>
              <a:t> </a:t>
            </a:r>
            <a:r>
              <a:rPr lang="en-US" b="0" dirty="0" err="1"/>
              <a:t>incluírnos</a:t>
            </a:r>
            <a:r>
              <a:rPr lang="en-US" b="0" dirty="0"/>
              <a:t> no modulo </a:t>
            </a:r>
            <a:r>
              <a:rPr lang="en-US" b="0" dirty="0" err="1"/>
              <a:t>deixando</a:t>
            </a:r>
            <a:r>
              <a:rPr lang="en-US" b="0" dirty="0"/>
              <a:t> </a:t>
            </a:r>
            <a:r>
              <a:rPr lang="en-US" b="0" dirty="0" err="1"/>
              <a:t>assim</a:t>
            </a:r>
            <a:r>
              <a:rPr lang="en-US" b="0" dirty="0"/>
              <a:t> de </a:t>
            </a:r>
            <a:r>
              <a:rPr lang="en-US" b="0" dirty="0" err="1"/>
              <a:t>ser</a:t>
            </a:r>
            <a:r>
              <a:rPr lang="en-US" b="0" dirty="0"/>
              <a:t> </a:t>
            </a:r>
            <a:r>
              <a:rPr lang="en-US" b="0" dirty="0" err="1"/>
              <a:t>obrigatória</a:t>
            </a:r>
            <a:r>
              <a:rPr lang="en-US" b="0" dirty="0"/>
              <a:t> a </a:t>
            </a:r>
            <a:r>
              <a:rPr lang="en-US" b="0" dirty="0" err="1"/>
              <a:t>instalação</a:t>
            </a:r>
            <a:r>
              <a:rPr lang="en-US" b="0" dirty="0"/>
              <a:t> do SSMS/SMO.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pt-PT" b="0" baseline="0" dirty="0"/>
              <a:t>N</a:t>
            </a:r>
            <a:r>
              <a:rPr lang="en-US" b="0" baseline="0" dirty="0" err="1"/>
              <a:t>este</a:t>
            </a:r>
            <a:r>
              <a:rPr lang="en-US" b="0" baseline="0" dirty="0"/>
              <a:t> </a:t>
            </a:r>
            <a:r>
              <a:rPr lang="en-US" b="0" baseline="0" dirty="0" err="1"/>
              <a:t>momento</a:t>
            </a:r>
            <a:r>
              <a:rPr lang="en-US" b="0" baseline="0" dirty="0"/>
              <a:t> </a:t>
            </a:r>
            <a:r>
              <a:rPr lang="en-US" b="0" baseline="0" dirty="0" err="1"/>
              <a:t>há</a:t>
            </a:r>
            <a:r>
              <a:rPr lang="en-US" b="0" baseline="0" dirty="0"/>
              <a:t> </a:t>
            </a:r>
            <a:r>
              <a:rPr lang="en-US" b="0" baseline="0" dirty="0" err="1"/>
              <a:t>apenas</a:t>
            </a:r>
            <a:r>
              <a:rPr lang="en-US" b="0" baseline="0" dirty="0"/>
              <a:t> </a:t>
            </a:r>
            <a:r>
              <a:rPr lang="en-US" b="0" baseline="0" dirty="0" err="1"/>
              <a:t>uma</a:t>
            </a:r>
            <a:r>
              <a:rPr lang="en-US" b="0" baseline="0" dirty="0"/>
              <a:t> </a:t>
            </a:r>
            <a:r>
              <a:rPr lang="en-US" b="0" baseline="0" dirty="0" err="1"/>
              <a:t>questão</a:t>
            </a:r>
            <a:r>
              <a:rPr lang="en-US" b="0" baseline="0" dirty="0"/>
              <a:t> mas é com o Windows 7</a:t>
            </a:r>
          </a:p>
        </p:txBody>
      </p:sp>
    </p:spTree>
    <p:extLst>
      <p:ext uri="{BB962C8B-B14F-4D97-AF65-F5344CB8AC3E}">
        <p14:creationId xmlns:p14="http://schemas.microsoft.com/office/powerpoint/2010/main" val="36897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Gallery requires</a:t>
            </a:r>
            <a:r>
              <a:rPr lang="en-US" b="0" baseline="0" dirty="0"/>
              <a:t> admin access and is built into PowerShell v5. Other versions also support it with a bit of configuration.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Download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Unzip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Import-Module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85993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0" name="Shape 3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dirty="0"/>
              <a:t>Community project, initially started out as Start-</a:t>
            </a:r>
            <a:r>
              <a:rPr lang="en-US" b="0" dirty="0" err="1"/>
              <a:t>SqlMigration</a:t>
            </a:r>
            <a:r>
              <a:rPr lang="en-US" b="0" dirty="0"/>
              <a:t> but has grown into a DBA’s best friend. </a:t>
            </a:r>
            <a:r>
              <a:rPr lang="en-US" b="0" dirty="0" err="1"/>
              <a:t>dbatools</a:t>
            </a:r>
            <a:r>
              <a:rPr lang="en-US" b="0" dirty="0"/>
              <a:t> currently sports 100 </a:t>
            </a:r>
            <a:r>
              <a:rPr lang="en-US" b="0" baseline="0" dirty="0"/>
              <a:t>commands.</a:t>
            </a:r>
          </a:p>
          <a:p>
            <a:pPr lvl="1" indent="0" defTabSz="914400">
              <a:lnSpc>
                <a:spcPct val="100000"/>
              </a:lnSpc>
              <a:defRPr sz="1200" b="1"/>
            </a:pPr>
            <a:endParaRPr lang="en-US" b="0" baseline="0" dirty="0"/>
          </a:p>
          <a:p>
            <a:pPr lvl="1" indent="0" defTabSz="914400">
              <a:lnSpc>
                <a:spcPct val="100000"/>
              </a:lnSpc>
              <a:defRPr sz="1200" b="1"/>
            </a:pPr>
            <a:r>
              <a:rPr lang="en-US" b="0" baseline="0" dirty="0"/>
              <a:t>How many of you have heard of </a:t>
            </a:r>
            <a:r>
              <a:rPr lang="en-US" b="0" baseline="0" dirty="0" err="1"/>
              <a:t>dbatools</a:t>
            </a:r>
            <a:r>
              <a:rPr lang="en-US" b="0" baseline="0" dirty="0"/>
              <a:t>? How many of you have used it?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91668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8" name="Shape 3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sz="2200" b="0" i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1046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>
            <a:spLocks noGrp="1" noRot="1" noChangeAspect="1"/>
          </p:cNvSpPr>
          <p:nvPr>
            <p:ph type="sldImg"/>
          </p:nvPr>
        </p:nvSpPr>
        <p:spPr>
          <a:xfrm>
            <a:off x="377825" y="685800"/>
            <a:ext cx="61023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2" name="Shape 4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99496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274639" y="1212850"/>
            <a:ext cx="11887201" cy="3839132"/>
          </a:xfrm>
          <a:prstGeom prst="rect">
            <a:avLst/>
          </a:prstGeom>
        </p:spPr>
        <p:txBody>
          <a:bodyPr lIns="91438" tIns="91438" rIns="91438" bIns="91438"/>
          <a:lstStyle>
            <a:lvl1pPr marL="342832" indent="-342832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34870" indent="-392035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17075" indent="-44568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295151" indent="-49520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523706" indent="-495206" defTabSz="932563">
              <a:spcBef>
                <a:spcPts val="900"/>
              </a:spcBef>
              <a:buSzPct val="90000"/>
              <a:defRPr sz="39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917575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2563">
              <a:defRPr sz="47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xfrm>
            <a:off x="856408" y="465667"/>
            <a:ext cx="4010064" cy="162983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5" name="Shape 115"/>
          <p:cNvSpPr>
            <a:spLocks noGrp="1"/>
          </p:cNvSpPr>
          <p:nvPr>
            <p:ph type="body" sz="half" idx="1"/>
          </p:nvPr>
        </p:nvSpPr>
        <p:spPr>
          <a:xfrm>
            <a:off x="5285771" y="1005710"/>
            <a:ext cx="6294359" cy="496387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31748" indent="-266090">
              <a:defRPr sz="3200"/>
            </a:lvl2pPr>
            <a:lvl3pPr marL="1241755" indent="-310438">
              <a:defRPr sz="3200"/>
            </a:lvl3pPr>
            <a:lvl4pPr marL="1769501" indent="-372526">
              <a:defRPr sz="3200"/>
            </a:lvl4pPr>
            <a:lvl5pPr marL="2235159" indent="-3725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3"/>
          </p:nvPr>
        </p:nvSpPr>
        <p:spPr>
          <a:xfrm>
            <a:off x="856408" y="2095500"/>
            <a:ext cx="4010064" cy="38821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xfrm>
            <a:off x="856408" y="465667"/>
            <a:ext cx="4010064" cy="162983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pic" sz="half" idx="13"/>
          </p:nvPr>
        </p:nvSpPr>
        <p:spPr>
          <a:xfrm>
            <a:off x="5285771" y="1005710"/>
            <a:ext cx="6294359" cy="49638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856408" y="2095500"/>
            <a:ext cx="4010064" cy="388217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65658">
              <a:buSzTx/>
              <a:buFontTx/>
              <a:buNone/>
              <a:defRPr sz="1600"/>
            </a:lvl2pPr>
            <a:lvl3pPr marL="0" indent="931316">
              <a:buSzTx/>
              <a:buFontTx/>
              <a:buNone/>
              <a:defRPr sz="1600"/>
            </a:lvl3pPr>
            <a:lvl4pPr marL="0" indent="1396975">
              <a:buSzTx/>
              <a:buFontTx/>
              <a:buNone/>
              <a:defRPr sz="1600"/>
            </a:lvl4pPr>
            <a:lvl5pPr marL="0" indent="1862633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xfrm>
            <a:off x="8897580" y="371885"/>
            <a:ext cx="2680931" cy="591946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854789" y="371885"/>
            <a:ext cx="7887376" cy="591946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274639" y="1212850"/>
            <a:ext cx="11887202" cy="3839133"/>
          </a:xfrm>
          <a:prstGeom prst="rect">
            <a:avLst/>
          </a:prstGeom>
        </p:spPr>
        <p:txBody>
          <a:bodyPr lIns="91438" tIns="91438" rIns="91438" bIns="91438"/>
          <a:lstStyle>
            <a:lvl1pPr marL="342400" indent="-342400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733945" indent="-391543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2pPr>
            <a:lvl3pPr marL="1015794" indent="-445125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3pPr>
            <a:lvl4pPr marL="1293521" indent="-494582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4pPr>
            <a:lvl5pPr marL="1521788" indent="-494582" defTabSz="931388">
              <a:spcBef>
                <a:spcPts val="800"/>
              </a:spcBef>
              <a:buSzPct val="90000"/>
              <a:defRPr sz="3800">
                <a:solidFill>
                  <a:schemeClr val="accent5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917576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46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5" cy="1334561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4600" spc="-102">
                <a:solidFill>
                  <a:schemeClr val="accent5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xfrm>
            <a:off x="274320" y="292082"/>
            <a:ext cx="11887202" cy="1337753"/>
          </a:xfrm>
          <a:prstGeom prst="rect">
            <a:avLst/>
          </a:prstGeom>
        </p:spPr>
        <p:txBody>
          <a:bodyPr lIns="91438" tIns="91438" rIns="91438" bIns="91438" anchor="t"/>
          <a:lstStyle>
            <a:lvl1pPr defTabSz="931388">
              <a:defRPr sz="5000" spc="-102">
                <a:solidFill>
                  <a:schemeClr val="accent1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6009427" y="6288116"/>
            <a:ext cx="2901105" cy="371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63">
            <a:extLst>
              <a:ext uri="{FF2B5EF4-FFF2-40B4-BE49-F238E27FC236}">
                <a16:creationId xmlns:a16="http://schemas.microsoft.com/office/drawing/2014/main" id="{ADC23B54-B6D8-4D65-AFBE-84C881D64E19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5" name="Shape 255">
            <a:extLst>
              <a:ext uri="{FF2B5EF4-FFF2-40B4-BE49-F238E27FC236}">
                <a16:creationId xmlns:a16="http://schemas.microsoft.com/office/drawing/2014/main" id="{B2109F3A-19AA-4394-AA0A-649135A43858}"/>
              </a:ext>
            </a:extLst>
          </p:cNvPr>
          <p:cNvSpPr/>
          <p:nvPr userDrawn="1"/>
        </p:nvSpPr>
        <p:spPr>
          <a:xfrm>
            <a:off x="1" y="6583298"/>
            <a:ext cx="12433300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263">
            <a:extLst>
              <a:ext uri="{FF2B5EF4-FFF2-40B4-BE49-F238E27FC236}">
                <a16:creationId xmlns:a16="http://schemas.microsoft.com/office/drawing/2014/main" id="{393657C3-7E9B-4C5C-BA01-35471606D1A5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6" name="Shape 255">
            <a:extLst>
              <a:ext uri="{FF2B5EF4-FFF2-40B4-BE49-F238E27FC236}">
                <a16:creationId xmlns:a16="http://schemas.microsoft.com/office/drawing/2014/main" id="{1C4A4FCB-090B-40A1-BB77-D7EDF0018B42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C50C18A9-B58C-46DC-8FE0-69EB8D49B933}"/>
              </a:ext>
            </a:extLst>
          </p:cNvPr>
          <p:cNvSpPr txBox="1">
            <a:spLocks/>
          </p:cNvSpPr>
          <p:nvPr userDrawn="1"/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263">
            <a:extLst>
              <a:ext uri="{FF2B5EF4-FFF2-40B4-BE49-F238E27FC236}">
                <a16:creationId xmlns:a16="http://schemas.microsoft.com/office/drawing/2014/main" id="{470077E1-3E65-4AC2-84DF-12C999470B92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7" name="Shape 255">
            <a:extLst>
              <a:ext uri="{FF2B5EF4-FFF2-40B4-BE49-F238E27FC236}">
                <a16:creationId xmlns:a16="http://schemas.microsoft.com/office/drawing/2014/main" id="{306763E5-2E0A-482E-A44C-2AAD17950F4E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848314" y="1741401"/>
            <a:ext cx="10723721" cy="2905566"/>
          </a:xfrm>
          <a:prstGeom prst="rect">
            <a:avLst/>
          </a:prstGeom>
        </p:spPr>
        <p:txBody>
          <a:bodyPr anchor="b"/>
          <a:lstStyle>
            <a:lvl1pPr>
              <a:defRPr sz="6100"/>
            </a:lvl1pPr>
          </a:lstStyle>
          <a:p>
            <a:r>
              <a:t>Title 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848314" y="4674453"/>
            <a:ext cx="10723721" cy="152796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6565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31316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96975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62633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2BE81CBF-68DC-478A-89E1-71312BCF259F}"/>
              </a:ext>
            </a:extLst>
          </p:cNvPr>
          <p:cNvSpPr txBox="1">
            <a:spLocks/>
          </p:cNvSpPr>
          <p:nvPr userDrawn="1"/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263">
            <a:extLst>
              <a:ext uri="{FF2B5EF4-FFF2-40B4-BE49-F238E27FC236}">
                <a16:creationId xmlns:a16="http://schemas.microsoft.com/office/drawing/2014/main" id="{73053A6C-353A-4C01-B5C4-B6BE059B0DE5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7" name="Shape 255">
            <a:extLst>
              <a:ext uri="{FF2B5EF4-FFF2-40B4-BE49-F238E27FC236}">
                <a16:creationId xmlns:a16="http://schemas.microsoft.com/office/drawing/2014/main" id="{B30E7647-6D48-4695-BF02-2B053E8A4232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"/>
          </p:nvPr>
        </p:nvSpPr>
        <p:spPr>
          <a:xfrm>
            <a:off x="854789" y="1859433"/>
            <a:ext cx="5284154" cy="443191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55">
            <a:extLst>
              <a:ext uri="{FF2B5EF4-FFF2-40B4-BE49-F238E27FC236}">
                <a16:creationId xmlns:a16="http://schemas.microsoft.com/office/drawing/2014/main" id="{01A942BD-B99A-43DB-AA61-4C1ACB73D75F}"/>
              </a:ext>
            </a:extLst>
          </p:cNvPr>
          <p:cNvSpPr txBox="1">
            <a:spLocks/>
          </p:cNvSpPr>
          <p:nvPr userDrawn="1"/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hape 263">
            <a:extLst>
              <a:ext uri="{FF2B5EF4-FFF2-40B4-BE49-F238E27FC236}">
                <a16:creationId xmlns:a16="http://schemas.microsoft.com/office/drawing/2014/main" id="{6DD13467-29EF-481B-A290-7EF705946F0C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7" name="Shape 255">
            <a:extLst>
              <a:ext uri="{FF2B5EF4-FFF2-40B4-BE49-F238E27FC236}">
                <a16:creationId xmlns:a16="http://schemas.microsoft.com/office/drawing/2014/main" id="{0A33507F-5B34-4D52-82C8-D1885166EC93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856408" y="371886"/>
            <a:ext cx="10723722" cy="135011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856408" y="1712295"/>
            <a:ext cx="5259870" cy="83917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1pPr>
            <a:lvl2pPr marL="0" indent="465658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2pPr>
            <a:lvl3pPr marL="0" indent="931316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3pPr>
            <a:lvl4pPr marL="0" indent="1396975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4pPr>
            <a:lvl5pPr marL="0" indent="1862633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6294358" y="1712295"/>
            <a:ext cx="5285772" cy="83917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55">
            <a:extLst>
              <a:ext uri="{FF2B5EF4-FFF2-40B4-BE49-F238E27FC236}">
                <a16:creationId xmlns:a16="http://schemas.microsoft.com/office/drawing/2014/main" id="{4F1D04AE-3B35-44B9-ABCE-ADACAE92CF0C}"/>
              </a:ext>
            </a:extLst>
          </p:cNvPr>
          <p:cNvSpPr txBox="1">
            <a:spLocks/>
          </p:cNvSpPr>
          <p:nvPr userDrawn="1"/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  <a:lvl2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93274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hape 263">
            <a:extLst>
              <a:ext uri="{FF2B5EF4-FFF2-40B4-BE49-F238E27FC236}">
                <a16:creationId xmlns:a16="http://schemas.microsoft.com/office/drawing/2014/main" id="{BB1A1EF0-A69B-4DC1-8424-62C75D3E3B0A}"/>
              </a:ext>
            </a:extLst>
          </p:cNvPr>
          <p:cNvSpPr/>
          <p:nvPr userDrawn="1"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8" name="Shape 255">
            <a:extLst>
              <a:ext uri="{FF2B5EF4-FFF2-40B4-BE49-F238E27FC236}">
                <a16:creationId xmlns:a16="http://schemas.microsoft.com/office/drawing/2014/main" id="{6B2397D6-CA5E-4987-BC3C-B5E48A139478}"/>
              </a:ext>
            </a:extLst>
          </p:cNvPr>
          <p:cNvSpPr/>
          <p:nvPr userDrawn="1"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 |    @</a:t>
            </a:r>
            <a:r>
              <a:rPr lang="en-US" dirty="0" err="1"/>
              <a:t>psdbatools</a:t>
            </a:r>
            <a:r>
              <a:rPr lang="en-US" dirty="0"/>
              <a:t>    |    sqlps.io/slack    |    dbatools.io/</a:t>
            </a:r>
            <a:r>
              <a:rPr lang="en-US" dirty="0" err="1"/>
              <a:t>youtube</a:t>
            </a:r>
            <a:r>
              <a:rPr lang="en-US" dirty="0"/>
              <a:t>    |    sqlps.io/</a:t>
            </a:r>
            <a:r>
              <a:rPr lang="en-US" dirty="0" err="1"/>
              <a:t>ps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54789" y="371886"/>
            <a:ext cx="10723722" cy="1350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54789" y="1859433"/>
            <a:ext cx="10723722" cy="443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304855" y="6525383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9" r:id="rId18"/>
  </p:sldLayoutIdLst>
  <p:transition spd="med"/>
  <p:txStyles>
    <p:titleStyle>
      <a:lvl1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3131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32829" marR="0" indent="-232829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37291" marR="0" indent="-271633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57277" marR="0" indent="-325960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59153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24811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0469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56127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21786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87444" marR="0" indent="-362178" algn="l" defTabSz="931316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1pPr>
      <a:lvl2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2pPr>
      <a:lvl3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3pPr>
      <a:lvl4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4pPr>
      <a:lvl5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5pPr>
      <a:lvl6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6pPr>
      <a:lvl7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7pPr>
      <a:lvl8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8pPr>
      <a:lvl9pPr marL="0" marR="0" indent="0" algn="r" defTabSz="93274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 Semi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 idx="4294967295"/>
          </p:nvPr>
        </p:nvSpPr>
        <p:spPr>
          <a:xfrm>
            <a:off x="274736" y="636105"/>
            <a:ext cx="11883829" cy="1549252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en-US" sz="7300" dirty="0"/>
              <a:t>dbatools</a:t>
            </a:r>
            <a:br>
              <a:rPr lang="en-US" sz="6600" dirty="0"/>
            </a:br>
            <a:r>
              <a:rPr lang="en-US" sz="4900" dirty="0"/>
              <a:t>PowerShell e SQL Server </a:t>
            </a:r>
            <a:r>
              <a:rPr lang="en-US" sz="4900" dirty="0" err="1"/>
              <a:t>juntos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891" y="2808617"/>
            <a:ext cx="2197518" cy="19952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39323" y="546382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Presented by Cláudio 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7307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 idx="4294967295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Sobre</a:t>
            </a:r>
            <a:endParaRPr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H="1">
            <a:off x="266249" y="1114230"/>
            <a:ext cx="10515600" cy="4988396"/>
          </a:xfrm>
          <a:prstGeom prst="rect">
            <a:avLst/>
          </a:prstGeom>
        </p:spPr>
        <p:txBody>
          <a:bodyPr/>
          <a:lstStyle>
            <a:lvl1pPr marL="232829" marR="0" indent="-232829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37291" marR="0" indent="-271633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57277" marR="0" indent="-325960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59153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224811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90469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156127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621786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87444" marR="0" indent="-362178" algn="l" defTabSz="931316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endParaRPr lang="de-DE" sz="4000" dirty="0">
              <a:solidFill>
                <a:schemeClr val="tx1"/>
              </a:solidFill>
            </a:endParaRPr>
          </a:p>
          <a:p>
            <a:pPr marL="0" indent="0" hangingPunct="1">
              <a:buNone/>
            </a:pPr>
            <a:r>
              <a:rPr lang="de-DE" sz="4000" dirty="0">
                <a:solidFill>
                  <a:schemeClr val="tx1"/>
                </a:solidFill>
              </a:rPr>
              <a:t>Cláudio Silva</a:t>
            </a:r>
          </a:p>
          <a:p>
            <a:pPr lvl="1" hangingPunct="1"/>
            <a:r>
              <a:rPr lang="de-DE" sz="3200" dirty="0">
                <a:solidFill>
                  <a:schemeClr val="tx1"/>
                </a:solidFill>
              </a:rPr>
              <a:t>PowerShell MVP</a:t>
            </a:r>
          </a:p>
          <a:p>
            <a:pPr lvl="1" hangingPunct="1"/>
            <a:r>
              <a:rPr lang="de-DE" sz="3200" dirty="0">
                <a:solidFill>
                  <a:schemeClr val="tx1"/>
                </a:solidFill>
              </a:rPr>
              <a:t>Primeiro contribuidor no dbatools.io</a:t>
            </a:r>
          </a:p>
          <a:p>
            <a:pPr lvl="1" hangingPunct="1"/>
            <a:r>
              <a:rPr lang="de-DE" sz="3200" dirty="0">
                <a:solidFill>
                  <a:schemeClr val="tx1"/>
                </a:solidFill>
              </a:rPr>
              <a:t>PASS Portuguese VG Co-lead</a:t>
            </a:r>
          </a:p>
          <a:p>
            <a:pPr lvl="1" hangingPunct="1"/>
            <a:r>
              <a:rPr lang="de-DE" sz="3200" dirty="0">
                <a:solidFill>
                  <a:schemeClr val="tx1"/>
                </a:solidFill>
              </a:rPr>
              <a:t>DBA e Data Architect na Redglue</a:t>
            </a:r>
          </a:p>
          <a:p>
            <a:pPr hangingPunct="1"/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4BBE0-7B56-4ADF-8A72-4C93A1B26B7D}"/>
              </a:ext>
            </a:extLst>
          </p:cNvPr>
          <p:cNvGrpSpPr/>
          <p:nvPr/>
        </p:nvGrpSpPr>
        <p:grpSpPr>
          <a:xfrm>
            <a:off x="868921" y="5616851"/>
            <a:ext cx="1903375" cy="485775"/>
            <a:chOff x="104209" y="5480224"/>
            <a:chExt cx="1941187" cy="485775"/>
          </a:xfrm>
        </p:grpSpPr>
        <p:pic>
          <p:nvPicPr>
            <p:cNvPr id="11" name="Picture 3" descr="twitter.png">
              <a:extLst>
                <a:ext uri="{FF2B5EF4-FFF2-40B4-BE49-F238E27FC236}">
                  <a16:creationId xmlns:a16="http://schemas.microsoft.com/office/drawing/2014/main" id="{877038E9-8B4C-40ED-AF03-2E37B1C4F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0A9EA9E-A228-48E2-A78C-1F6754ADE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09" y="5556912"/>
              <a:ext cx="1941187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          @claudioessilva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F2AF0F-AF7E-4CF5-966A-44B569515551}"/>
              </a:ext>
            </a:extLst>
          </p:cNvPr>
          <p:cNvGrpSpPr/>
          <p:nvPr/>
        </p:nvGrpSpPr>
        <p:grpSpPr>
          <a:xfrm>
            <a:off x="5529232" y="5590369"/>
            <a:ext cx="2233114" cy="501050"/>
            <a:chOff x="6646631" y="5472586"/>
            <a:chExt cx="2277476" cy="5010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76F7DC3-251A-4CF8-9F29-8AF7BAD10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6631" y="5472586"/>
              <a:ext cx="501050" cy="5010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DDCB17-30E3-4753-A75C-70CE11D6EC4F}"/>
                </a:ext>
              </a:extLst>
            </p:cNvPr>
            <p:cNvSpPr txBox="1"/>
            <p:nvPr/>
          </p:nvSpPr>
          <p:spPr>
            <a:xfrm>
              <a:off x="6646632" y="5576917"/>
              <a:ext cx="22774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300" dirty="0"/>
                <a:t>           redglue.eu/blog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33F4F4-0511-498D-BD6A-025C7E5AFD36}"/>
              </a:ext>
            </a:extLst>
          </p:cNvPr>
          <p:cNvGrpSpPr/>
          <p:nvPr/>
        </p:nvGrpSpPr>
        <p:grpSpPr>
          <a:xfrm>
            <a:off x="3292274" y="5598006"/>
            <a:ext cx="1716980" cy="485775"/>
            <a:chOff x="1980403" y="5480224"/>
            <a:chExt cx="1751089" cy="485775"/>
          </a:xfrm>
        </p:grpSpPr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EB0FB1EA-C9D7-413B-BFE5-FDB1366B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454" y="5567941"/>
              <a:ext cx="1732038" cy="310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          </a:t>
              </a:r>
              <a:r>
                <a:rPr lang="en-CA" sz="1300" dirty="0" err="1">
                  <a:cs typeface="Proxima Nova Light" charset="0"/>
                </a:rPr>
                <a:t>claudioessilva</a:t>
              </a:r>
              <a:endParaRPr lang="en-CA" sz="1300" dirty="0">
                <a:cs typeface="Proxima Nova Light" charset="0"/>
              </a:endParaRPr>
            </a:p>
          </p:txBody>
        </p:sp>
        <p:pic>
          <p:nvPicPr>
            <p:cNvPr id="18" name="Picture 17" descr="linkedin.png">
              <a:extLst>
                <a:ext uri="{FF2B5EF4-FFF2-40B4-BE49-F238E27FC236}">
                  <a16:creationId xmlns:a16="http://schemas.microsoft.com/office/drawing/2014/main" id="{C885668F-85D0-4FA6-AB45-7D17E894E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403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B4C4DD-20C3-4E0C-8891-F7EC7D70D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3699" y="3316955"/>
            <a:ext cx="2652262" cy="6471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D3272F-E714-4D41-A1FE-6D8A8651D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5981" y="4280604"/>
            <a:ext cx="1730401" cy="70745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F02CBA2-8A16-42AE-9050-12F39273F210}"/>
              </a:ext>
            </a:extLst>
          </p:cNvPr>
          <p:cNvSpPr/>
          <p:nvPr/>
        </p:nvSpPr>
        <p:spPr>
          <a:xfrm>
            <a:off x="8805981" y="520657"/>
            <a:ext cx="2659973" cy="2659973"/>
          </a:xfrm>
          <a:prstGeom prst="ellipse">
            <a:avLst/>
          </a:prstGeom>
          <a:blipFill>
            <a:blip r:embed="rId8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275988-2473-4181-AC8A-AF8AEF58A1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5271" y="4100432"/>
            <a:ext cx="800683" cy="10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6852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440"/>
          <p:cNvSpPr txBox="1">
            <a:spLocks/>
          </p:cNvSpPr>
          <p:nvPr/>
        </p:nvSpPr>
        <p:spPr>
          <a:xfrm>
            <a:off x="266249" y="265404"/>
            <a:ext cx="11883829" cy="94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32563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200" baseline="0">
                <a:ln>
                  <a:noFill/>
                </a:ln>
                <a:solidFill>
                  <a:schemeClr val="accent5"/>
                </a:solidFill>
                <a:uFillTx/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        </a:t>
            </a:r>
            <a:r>
              <a:rPr lang="en-US" dirty="0" err="1"/>
              <a:t>dbatools</a:t>
            </a:r>
            <a:endParaRPr lang="en-US" dirty="0"/>
          </a:p>
        </p:txBody>
      </p:sp>
      <p:pic>
        <p:nvPicPr>
          <p:cNvPr id="29" name="image19.png" descr="https://camo.githubusercontent.com/8c93ea16603184bd5a75fe4da5647891e23ed8e1/68747470733a2f2f626c6f672e6e65746e657264732e6e65742f77702d636f6e74656e742f75706c6f6164732f323031362f30352f646261746f6f6c732e706e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93" y="141827"/>
            <a:ext cx="1014859" cy="1014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58" y="1335126"/>
            <a:ext cx="9571546" cy="483828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 idx="4294967295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pt-PT" dirty="0"/>
              <a:t>R</a:t>
            </a:r>
            <a:r>
              <a:rPr lang="en-US" dirty="0" err="1"/>
              <a:t>equisítos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32101" y="1491732"/>
            <a:ext cx="512657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600" u="sng" dirty="0" err="1">
                <a:latin typeface="Gotham Medium" panose="02000604030000020004"/>
              </a:rPr>
              <a:t>Mínimos</a:t>
            </a:r>
            <a:br>
              <a:rPr lang="en-US" sz="3600" b="1" u="sng" dirty="0">
                <a:latin typeface="Gotham Medium" panose="02000604030000020004"/>
              </a:rPr>
            </a:br>
            <a:r>
              <a:rPr lang="en-US" b="1" u="sng" dirty="0">
                <a:latin typeface="Gotham Medium" panose="02000604030000020004"/>
              </a:rPr>
              <a:t> </a:t>
            </a:r>
            <a:endParaRPr lang="en-US" sz="3600" b="1" u="sng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Cliente</a:t>
            </a:r>
            <a:endParaRPr lang="en-US" sz="2000" dirty="0">
              <a:latin typeface="Gotham Medium" panose="020006040300000200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PowerShell v3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strike="sngStrike" dirty="0">
                <a:latin typeface="Gotham Medium" panose="02000604030000020004"/>
              </a:rPr>
              <a:t>SSMS / SMO 2008 R2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Servidor</a:t>
            </a:r>
            <a:endParaRPr lang="en-US" sz="2000" dirty="0">
              <a:latin typeface="Gotham Medium" panose="020006040300000200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SQL Server 2000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Não</a:t>
            </a:r>
            <a:r>
              <a:rPr lang="en-US" sz="2000" dirty="0">
                <a:latin typeface="Gotham Medium" panose="02000604030000020004"/>
              </a:rPr>
              <a:t> é </a:t>
            </a:r>
            <a:r>
              <a:rPr lang="en-US" sz="2000" dirty="0" err="1">
                <a:latin typeface="Gotham Medium" panose="02000604030000020004"/>
              </a:rPr>
              <a:t>preciso</a:t>
            </a:r>
            <a:r>
              <a:rPr lang="en-US" sz="2000" dirty="0">
                <a:latin typeface="Gotham Medium" panose="02000604030000020004"/>
              </a:rPr>
              <a:t> PowerShell para </a:t>
            </a:r>
            <a:r>
              <a:rPr lang="en-US" sz="2000" dirty="0" err="1">
                <a:latin typeface="Gotham Medium" panose="02000604030000020004"/>
              </a:rPr>
              <a:t>os</a:t>
            </a:r>
            <a:r>
              <a:rPr lang="en-US" sz="2000" dirty="0">
                <a:latin typeface="Gotham Medium" panose="02000604030000020004"/>
              </a:rPr>
              <a:t> </a:t>
            </a:r>
            <a:r>
              <a:rPr lang="en-US" sz="2000" dirty="0" err="1">
                <a:latin typeface="Gotham Medium" panose="02000604030000020004"/>
              </a:rPr>
              <a:t>comandos</a:t>
            </a:r>
            <a:r>
              <a:rPr lang="en-US" sz="2000" dirty="0">
                <a:latin typeface="Gotham Medium" panose="02000604030000020004"/>
              </a:rPr>
              <a:t> que </a:t>
            </a:r>
            <a:r>
              <a:rPr lang="en-US" sz="2000" dirty="0" err="1">
                <a:latin typeface="Gotham Medium" panose="02000604030000020004"/>
              </a:rPr>
              <a:t>lidam</a:t>
            </a:r>
            <a:r>
              <a:rPr lang="en-US" sz="2000" dirty="0">
                <a:latin typeface="Gotham Medium" panose="02000604030000020004"/>
              </a:rPr>
              <a:t> </a:t>
            </a:r>
            <a:r>
              <a:rPr lang="en-US" sz="2000" dirty="0" err="1">
                <a:latin typeface="Gotham Medium" panose="02000604030000020004"/>
              </a:rPr>
              <a:t>apenas</a:t>
            </a:r>
            <a:r>
              <a:rPr lang="en-US" sz="2000" dirty="0">
                <a:latin typeface="Gotham Medium" panose="02000604030000020004"/>
              </a:rPr>
              <a:t> com SQL.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PowerShell v2 para </a:t>
            </a:r>
            <a:r>
              <a:rPr lang="en-US" sz="2000" dirty="0" err="1">
                <a:latin typeface="Gotham Medium" panose="02000604030000020004"/>
              </a:rPr>
              <a:t>comandos</a:t>
            </a:r>
            <a:r>
              <a:rPr lang="en-US" sz="2000" dirty="0">
                <a:latin typeface="Gotham Medium" panose="02000604030000020004"/>
              </a:rPr>
              <a:t> de Windows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Remote PowerShell </a:t>
            </a:r>
            <a:r>
              <a:rPr lang="en-US" sz="2000" dirty="0" err="1">
                <a:latin typeface="Gotham Medium" panose="02000604030000020004"/>
              </a:rPr>
              <a:t>activo</a:t>
            </a:r>
            <a:r>
              <a:rPr lang="en-US" sz="2000" dirty="0">
                <a:latin typeface="Gotham Medium" panose="02000604030000020004"/>
              </a:rPr>
              <a:t> para </a:t>
            </a:r>
            <a:r>
              <a:rPr lang="en-US" sz="2000" dirty="0" err="1">
                <a:latin typeface="Gotham Medium" panose="02000604030000020004"/>
              </a:rPr>
              <a:t>os</a:t>
            </a:r>
            <a:r>
              <a:rPr lang="en-US" sz="2000" dirty="0">
                <a:latin typeface="Gotham Medium" panose="02000604030000020004"/>
              </a:rPr>
              <a:t> </a:t>
            </a:r>
            <a:r>
              <a:rPr lang="en-US" sz="2000" dirty="0" err="1">
                <a:latin typeface="Gotham Medium" panose="02000604030000020004"/>
              </a:rPr>
              <a:t>comandos</a:t>
            </a:r>
            <a:r>
              <a:rPr lang="en-US" sz="2000" dirty="0">
                <a:latin typeface="Gotham Medium" panose="02000604030000020004"/>
              </a:rPr>
              <a:t> Windows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83841" y="1451976"/>
            <a:ext cx="56346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600" u="sng" dirty="0" err="1">
                <a:latin typeface="Gotham Medium" panose="02000604030000020004"/>
              </a:rPr>
              <a:t>Recomendados</a:t>
            </a:r>
            <a:br>
              <a:rPr lang="en-US" sz="2000" b="1" u="sng" dirty="0">
                <a:latin typeface="Gotham Medium" panose="02000604030000020004"/>
              </a:rPr>
            </a:br>
            <a:endParaRPr lang="en-US" sz="2000" b="1" u="sng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Cliente</a:t>
            </a:r>
            <a:endParaRPr lang="en-US" sz="2000" dirty="0">
              <a:latin typeface="Gotham Medium" panose="020006040300000200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PowerShell v5.1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strike="sngStrike" dirty="0">
                <a:latin typeface="Gotham Medium" panose="02000604030000020004"/>
              </a:rPr>
              <a:t>SSMS / SMO 2016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 err="1">
                <a:latin typeface="Gotham Medium" panose="02000604030000020004"/>
              </a:rPr>
              <a:t>Servidor</a:t>
            </a:r>
            <a:endParaRPr lang="en-US" sz="2000" dirty="0">
              <a:latin typeface="Gotham Medium" panose="020006040300000200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000" dirty="0">
                <a:latin typeface="Gotham Medium" panose="02000604030000020004"/>
              </a:rPr>
              <a:t>SQL Server 2008R2+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>
              <a:latin typeface="Gotham Medium" panose="02000604030000020004"/>
            </a:endParaRPr>
          </a:p>
          <a:p>
            <a:pPr marL="342900" lvl="3" indent="-3429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59528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 idx="4294967295"/>
          </p:nvPr>
        </p:nvSpPr>
        <p:spPr>
          <a:xfrm>
            <a:off x="266249" y="265404"/>
            <a:ext cx="11883829" cy="946145"/>
          </a:xfrm>
          <a:prstGeom prst="rect">
            <a:avLst/>
          </a:prstGeom>
        </p:spPr>
        <p:txBody>
          <a:bodyPr lIns="0" tIns="0" rIns="0" bIns="0"/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r>
              <a:rPr lang="en-US" dirty="0" err="1"/>
              <a:t>Instalação</a:t>
            </a:r>
            <a:r>
              <a:rPr lang="en-US" dirty="0"/>
              <a:t> </a:t>
            </a:r>
            <a:r>
              <a:rPr lang="en-US" dirty="0" err="1"/>
              <a:t>fácil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532101" y="1491732"/>
            <a:ext cx="11116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/>
              <a:t>PowerShell Gallery</a:t>
            </a: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Install-Module </a:t>
            </a:r>
            <a:r>
              <a:rPr lang="en-US" sz="2400" dirty="0" err="1"/>
              <a:t>dbatools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Install-Module </a:t>
            </a:r>
            <a:r>
              <a:rPr lang="en-US" sz="2400" dirty="0" err="1"/>
              <a:t>dbatools</a:t>
            </a:r>
            <a:r>
              <a:rPr lang="en-US" sz="2400" dirty="0"/>
              <a:t> –Scope </a:t>
            </a:r>
            <a:r>
              <a:rPr lang="en-US" sz="2400" dirty="0" err="1"/>
              <a:t>CurrentUser</a:t>
            </a:r>
            <a:br>
              <a:rPr lang="en-US" sz="2000" dirty="0"/>
            </a:br>
            <a:endParaRPr lang="en-US" sz="2000" b="1" u="sng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3200" b="1" u="sng" dirty="0"/>
              <a:t>GitHub – dbatools.io/</a:t>
            </a:r>
            <a:r>
              <a:rPr lang="en-US" sz="3200" b="1" u="sng" dirty="0" err="1"/>
              <a:t>git</a:t>
            </a:r>
            <a:endParaRPr lang="en-US" sz="3200" b="1" u="sng" dirty="0"/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/>
              <a:t>Invoke-Expression (Invoke-</a:t>
            </a:r>
            <a:r>
              <a:rPr lang="en-US" sz="2400" dirty="0" err="1"/>
              <a:t>WebRequest</a:t>
            </a:r>
            <a:r>
              <a:rPr lang="en-US" sz="2400" dirty="0"/>
              <a:t> https://dbatools.io/</a:t>
            </a:r>
            <a:r>
              <a:rPr lang="en-US" sz="2400"/>
              <a:t>in)</a:t>
            </a:r>
            <a:br>
              <a:rPr lang="en-US" sz="2000" dirty="0"/>
            </a:b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20946979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440"/>
          <p:cNvSpPr txBox="1">
            <a:spLocks/>
          </p:cNvSpPr>
          <p:nvPr/>
        </p:nvSpPr>
        <p:spPr>
          <a:xfrm>
            <a:off x="266249" y="265404"/>
            <a:ext cx="11883829" cy="946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32563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200" baseline="0">
                <a:ln>
                  <a:noFill/>
                </a:ln>
                <a:solidFill>
                  <a:schemeClr val="accent5"/>
                </a:solidFill>
                <a:uFillTx/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        </a:t>
            </a:r>
            <a:r>
              <a:rPr lang="en-US" dirty="0" err="1"/>
              <a:t>Visite</a:t>
            </a:r>
            <a:r>
              <a:rPr lang="en-US" dirty="0"/>
              <a:t> o website</a:t>
            </a:r>
          </a:p>
        </p:txBody>
      </p:sp>
      <p:pic>
        <p:nvPicPr>
          <p:cNvPr id="29" name="image19.png" descr="https://camo.githubusercontent.com/8c93ea16603184bd5a75fe4da5647891e23ed8e1/68747470733a2f2f626c6f672e6e65746e657264732e6e65742f77702d636f6e74656e742f75706c6f6164732f323031362f30352f646261746f6f6c732e706e6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93" y="141827"/>
            <a:ext cx="1014859" cy="1014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58" y="1335126"/>
            <a:ext cx="9571546" cy="4838281"/>
          </a:xfrm>
          <a:prstGeom prst="rect">
            <a:avLst/>
          </a:prstGeom>
        </p:spPr>
      </p:pic>
      <p:sp>
        <p:nvSpPr>
          <p:cNvPr id="7" name="Shape 263"/>
          <p:cNvSpPr/>
          <p:nvPr/>
        </p:nvSpPr>
        <p:spPr>
          <a:xfrm>
            <a:off x="2647" y="6456414"/>
            <a:ext cx="12433828" cy="54840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146304" tIns="146304" rIns="146304" bIns="146304" anchor="ctr"/>
          <a:lstStyle/>
          <a:p>
            <a:pPr defTabSz="776329">
              <a:lnSpc>
                <a:spcPct val="90000"/>
              </a:lnSpc>
              <a:defRPr sz="2400">
                <a:ln w="9525"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</p:txBody>
      </p:sp>
      <p:sp>
        <p:nvSpPr>
          <p:cNvPr id="8" name="Shape 255"/>
          <p:cNvSpPr/>
          <p:nvPr/>
        </p:nvSpPr>
        <p:spPr>
          <a:xfrm>
            <a:off x="1" y="6583298"/>
            <a:ext cx="12433300" cy="299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 defTabSz="914400">
              <a:spcBef>
                <a:spcPts val="300"/>
              </a:spcBef>
              <a:defRPr sz="13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lang="en-US" dirty="0"/>
              <a:t>dbatools.io   |   dbareports.io   |   sqlps.io   |   sqlps.io/slack  |  dbatools.io/</a:t>
            </a:r>
            <a:r>
              <a:rPr lang="en-US" dirty="0" err="1"/>
              <a:t>youtube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9689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56"/>
          <p:cNvSpPr txBox="1">
            <a:spLocks/>
          </p:cNvSpPr>
          <p:nvPr/>
        </p:nvSpPr>
        <p:spPr>
          <a:xfrm>
            <a:off x="274736" y="636105"/>
            <a:ext cx="11883829" cy="1143267"/>
          </a:xfrm>
          <a:prstGeom prst="rect">
            <a:avLst/>
          </a:prstGeom>
        </p:spPr>
        <p:txBody>
          <a:bodyPr lIns="0" tIns="0" rIns="0" bIns="0" anchor="t">
            <a:normAutofit fontScale="97500"/>
          </a:bodyPr>
          <a:lstStyle>
            <a:lvl1pPr marL="0" marR="0" indent="0" algn="l" defTabSz="93138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200" baseline="0">
                <a:ln>
                  <a:noFill/>
                </a:ln>
                <a:solidFill>
                  <a:schemeClr val="accent5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egoe UI Light"/>
              </a:defRPr>
            </a:lvl1pPr>
            <a:lvl2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l" defTabSz="93131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274736" y="4854892"/>
            <a:ext cx="11887202" cy="133775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B47391-8B1E-4B95-BF41-EBA815E8DAB3}"/>
              </a:ext>
            </a:extLst>
          </p:cNvPr>
          <p:cNvGrpSpPr/>
          <p:nvPr/>
        </p:nvGrpSpPr>
        <p:grpSpPr>
          <a:xfrm>
            <a:off x="3858532" y="2165107"/>
            <a:ext cx="4716237" cy="1995292"/>
            <a:chOff x="3375108" y="2165107"/>
            <a:chExt cx="4716237" cy="1995292"/>
          </a:xfrm>
        </p:grpSpPr>
        <p:sp>
          <p:nvSpPr>
            <p:cNvPr id="15" name="Rectangle 14"/>
            <p:cNvSpPr/>
            <p:nvPr/>
          </p:nvSpPr>
          <p:spPr>
            <a:xfrm>
              <a:off x="6056814" y="2747255"/>
              <a:ext cx="20345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dirty="0"/>
                <a:t>demos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5108" y="2165107"/>
              <a:ext cx="2197518" cy="19952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89327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/>
          </p:cNvSpPr>
          <p:nvPr>
            <p:ph type="title" idx="4294967295"/>
          </p:nvPr>
        </p:nvSpPr>
        <p:spPr>
          <a:xfrm>
            <a:off x="274736" y="265405"/>
            <a:ext cx="11883829" cy="59275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4800" spc="-200">
                <a:solidFill>
                  <a:schemeClr val="accent5"/>
                </a:solidFill>
              </a:defRPr>
            </a:lvl1pPr>
          </a:lstStyle>
          <a:p>
            <a:pPr algn="ctr"/>
            <a:r>
              <a:rPr lang="pt-PT" sz="7200" dirty="0"/>
              <a:t>Questões</a:t>
            </a:r>
            <a:r>
              <a:rPr lang="en-US" sz="7200" dirty="0"/>
              <a:t>?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59324174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">
      <a:dk1>
        <a:srgbClr val="505050"/>
      </a:dk1>
      <a:lt1>
        <a:srgbClr val="FFFFFF"/>
      </a:lt1>
      <a:dk2>
        <a:srgbClr val="A7A7A7"/>
      </a:dk2>
      <a:lt2>
        <a:srgbClr val="535353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D7"/>
      </a:accent1>
      <a:accent2>
        <a:srgbClr val="002050"/>
      </a:accent2>
      <a:accent3>
        <a:srgbClr val="643BCD"/>
      </a:accent3>
      <a:accent4>
        <a:srgbClr val="ABABAB"/>
      </a:accent4>
      <a:accent5>
        <a:srgbClr val="505050"/>
      </a:accent5>
      <a:accent6>
        <a:srgbClr val="FFB9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146304" tIns="146304" rIns="146304" bIns="146304" numCol="1" spcCol="38100" rtlCol="0" anchor="t">
        <a:spAutoFit/>
      </a:bodyPr>
      <a:lstStyle>
        <a:defPPr marL="0" marR="0" indent="0" algn="l" defTabSz="93274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5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4749</TotalTime>
  <Words>246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Gotham Medium</vt:lpstr>
      <vt:lpstr>Helvetica</vt:lpstr>
      <vt:lpstr>Helvetica Neue</vt:lpstr>
      <vt:lpstr>Proxima Nova Light</vt:lpstr>
      <vt:lpstr>Segoe UI Light</vt:lpstr>
      <vt:lpstr>Segoe UI Semilight</vt:lpstr>
      <vt:lpstr>Default</vt:lpstr>
      <vt:lpstr>dbatools PowerShell e SQL Server juntos</vt:lpstr>
      <vt:lpstr>Sobre</vt:lpstr>
      <vt:lpstr>PowerPoint Presentation</vt:lpstr>
      <vt:lpstr>Requisítos</vt:lpstr>
      <vt:lpstr>Instalação fácil</vt:lpstr>
      <vt:lpstr>PowerPoint Presentation</vt:lpstr>
      <vt:lpstr> </vt:lpstr>
      <vt:lpstr>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DBA</dc:title>
  <dc:creator>ctrlb</dc:creator>
  <cp:lastModifiedBy>Cláudio Silva</cp:lastModifiedBy>
  <cp:revision>218</cp:revision>
  <dcterms:modified xsi:type="dcterms:W3CDTF">2017-07-23T15:49:38Z</dcterms:modified>
</cp:coreProperties>
</file>