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6" r:id="rId4"/>
  </p:sldMasterIdLst>
  <p:notesMasterIdLst>
    <p:notesMasterId r:id="rId22"/>
  </p:notesMasterIdLst>
  <p:handoutMasterIdLst>
    <p:handoutMasterId r:id="rId23"/>
  </p:handoutMasterIdLst>
  <p:sldIdLst>
    <p:sldId id="1477" r:id="rId5"/>
    <p:sldId id="1173" r:id="rId6"/>
    <p:sldId id="284" r:id="rId7"/>
    <p:sldId id="674" r:id="rId8"/>
    <p:sldId id="289" r:id="rId9"/>
    <p:sldId id="283" r:id="rId10"/>
    <p:sldId id="1480" r:id="rId11"/>
    <p:sldId id="298" r:id="rId12"/>
    <p:sldId id="299" r:id="rId13"/>
    <p:sldId id="300" r:id="rId14"/>
    <p:sldId id="1478" r:id="rId15"/>
    <p:sldId id="1479" r:id="rId16"/>
    <p:sldId id="1481" r:id="rId17"/>
    <p:sldId id="302" r:id="rId18"/>
    <p:sldId id="1476" r:id="rId19"/>
    <p:sldId id="286" r:id="rId20"/>
    <p:sldId id="28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262B185-7AAD-459D-877C-F3B14F3ADD3F}">
          <p14:sldIdLst>
            <p14:sldId id="1477"/>
            <p14:sldId id="1173"/>
            <p14:sldId id="284"/>
          </p14:sldIdLst>
        </p14:section>
        <p14:section name="Presentation Content" id="{D6D1ACB1-BBFC-4BCA-B7CA-12996F2AD32E}">
          <p14:sldIdLst>
            <p14:sldId id="674"/>
            <p14:sldId id="289"/>
            <p14:sldId id="283"/>
            <p14:sldId id="1480"/>
            <p14:sldId id="298"/>
            <p14:sldId id="299"/>
            <p14:sldId id="300"/>
            <p14:sldId id="1478"/>
            <p14:sldId id="1479"/>
            <p14:sldId id="1481"/>
            <p14:sldId id="302"/>
            <p14:sldId id="1476"/>
            <p14:sldId id="286"/>
            <p14:sldId id="28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41D"/>
    <a:srgbClr val="0D5EAF"/>
    <a:srgbClr val="00B191"/>
    <a:srgbClr val="00AE70"/>
    <a:srgbClr val="A2CE69"/>
    <a:srgbClr val="F7941E"/>
    <a:srgbClr val="0B5487"/>
    <a:srgbClr val="F1592A"/>
    <a:srgbClr val="5B9BD5"/>
    <a:srgbClr val="0F50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47" autoAdjust="0"/>
    <p:restoredTop sz="73684" autoAdjust="0"/>
  </p:normalViewPr>
  <p:slideViewPr>
    <p:cSldViewPr snapToGrid="0">
      <p:cViewPr varScale="1">
        <p:scale>
          <a:sx n="84" d="100"/>
          <a:sy n="84" d="100"/>
        </p:scale>
        <p:origin x="1908" y="9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5E5DB2-E983-4465-AD76-A4B7C5DBA6F7}" type="datetimeFigureOut">
              <a:rPr lang="en-CA" smtClean="0"/>
              <a:t>2019-10-03</a:t>
            </a:fld>
            <a:endParaRPr lang="en-C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BCFC40-15A5-4E26-A73B-978DD23074BD}" type="slidenum">
              <a:rPr lang="en-CA" smtClean="0"/>
              <a:t>‹#›</a:t>
            </a:fld>
            <a:endParaRPr lang="en-CA"/>
          </a:p>
        </p:txBody>
      </p:sp>
    </p:spTree>
    <p:extLst>
      <p:ext uri="{BB962C8B-B14F-4D97-AF65-F5344CB8AC3E}">
        <p14:creationId xmlns:p14="http://schemas.microsoft.com/office/powerpoint/2010/main" val="2945419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97A24F-08FC-476D-B555-E56870DD74FD}" type="datetimeFigureOut">
              <a:rPr lang="en-CA" smtClean="0"/>
              <a:t>2019-10-03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89DCAA-E612-4BC0-AA75-84621265B05F}" type="slidenum">
              <a:rPr lang="en-CA" smtClean="0"/>
              <a:t>‹#›</a:t>
            </a:fld>
            <a:endParaRPr lang="en-CA"/>
          </a:p>
        </p:txBody>
      </p:sp>
    </p:spTree>
    <p:extLst>
      <p:ext uri="{BB962C8B-B14F-4D97-AF65-F5344CB8AC3E}">
        <p14:creationId xmlns:p14="http://schemas.microsoft.com/office/powerpoint/2010/main" val="1811312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sql/linux/sql-server-linux-active-directory-authentication"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89DCAA-E612-4BC0-AA75-84621265B05F}" type="slidenum">
              <a:rPr lang="en-CA" smtClean="0"/>
              <a:t>1</a:t>
            </a:fld>
            <a:endParaRPr lang="en-CA"/>
          </a:p>
        </p:txBody>
      </p:sp>
    </p:spTree>
    <p:extLst>
      <p:ext uri="{BB962C8B-B14F-4D97-AF65-F5344CB8AC3E}">
        <p14:creationId xmlns:p14="http://schemas.microsoft.com/office/powerpoint/2010/main" val="2332005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err="1"/>
              <a:t>Write-DbaDbTableData</a:t>
            </a:r>
            <a:r>
              <a:rPr lang="pt-PT" dirty="0"/>
              <a:t> </a:t>
            </a:r>
            <a:r>
              <a:rPr lang="pt-PT" dirty="0" err="1"/>
              <a:t>has</a:t>
            </a:r>
            <a:r>
              <a:rPr lang="pt-PT" dirty="0"/>
              <a:t> </a:t>
            </a:r>
            <a:r>
              <a:rPr lang="pt-PT" dirty="0" err="1"/>
              <a:t>an</a:t>
            </a:r>
            <a:r>
              <a:rPr lang="pt-PT" dirty="0"/>
              <a:t> –</a:t>
            </a:r>
            <a:r>
              <a:rPr lang="pt-PT" dirty="0" err="1"/>
              <a:t>AutoGenerate</a:t>
            </a:r>
            <a:r>
              <a:rPr lang="pt-PT" dirty="0"/>
              <a:t> </a:t>
            </a:r>
            <a:r>
              <a:rPr lang="pt-PT" dirty="0" err="1"/>
              <a:t>paremeter</a:t>
            </a:r>
            <a:r>
              <a:rPr lang="pt-PT" dirty="0"/>
              <a:t> </a:t>
            </a:r>
            <a:r>
              <a:rPr lang="pt-PT" dirty="0" err="1"/>
              <a:t>that</a:t>
            </a:r>
            <a:r>
              <a:rPr lang="pt-PT" dirty="0"/>
              <a:t> </a:t>
            </a:r>
            <a:r>
              <a:rPr lang="pt-PT" dirty="0" err="1"/>
              <a:t>says</a:t>
            </a:r>
            <a:r>
              <a:rPr lang="pt-PT" dirty="0"/>
              <a:t>, </a:t>
            </a:r>
            <a:r>
              <a:rPr lang="pt-PT" dirty="0" err="1"/>
              <a:t>if</a:t>
            </a:r>
            <a:r>
              <a:rPr lang="pt-PT" dirty="0"/>
              <a:t> </a:t>
            </a:r>
            <a:r>
              <a:rPr lang="pt-PT" dirty="0" err="1"/>
              <a:t>the</a:t>
            </a:r>
            <a:r>
              <a:rPr lang="pt-PT" dirty="0"/>
              <a:t> </a:t>
            </a:r>
            <a:r>
              <a:rPr lang="pt-PT" dirty="0" err="1"/>
              <a:t>table</a:t>
            </a:r>
            <a:r>
              <a:rPr lang="pt-PT" dirty="0"/>
              <a:t> </a:t>
            </a:r>
            <a:r>
              <a:rPr lang="pt-PT" dirty="0" err="1"/>
              <a:t>don’t</a:t>
            </a:r>
            <a:r>
              <a:rPr lang="pt-PT" dirty="0"/>
              <a:t> </a:t>
            </a:r>
            <a:r>
              <a:rPr lang="pt-PT" dirty="0" err="1"/>
              <a:t>exists</a:t>
            </a:r>
            <a:r>
              <a:rPr lang="pt-PT" dirty="0"/>
              <a:t> </a:t>
            </a:r>
            <a:r>
              <a:rPr lang="pt-PT" dirty="0" err="1"/>
              <a:t>yet</a:t>
            </a:r>
            <a:r>
              <a:rPr lang="pt-PT" dirty="0"/>
              <a:t>, </a:t>
            </a:r>
            <a:r>
              <a:rPr lang="pt-PT" dirty="0" err="1"/>
              <a:t>infer</a:t>
            </a:r>
            <a:r>
              <a:rPr lang="pt-PT" dirty="0"/>
              <a:t> </a:t>
            </a:r>
            <a:r>
              <a:rPr lang="pt-PT" dirty="0" err="1"/>
              <a:t>the</a:t>
            </a:r>
            <a:r>
              <a:rPr lang="pt-PT" dirty="0"/>
              <a:t> data </a:t>
            </a:r>
            <a:r>
              <a:rPr lang="pt-PT" dirty="0" err="1"/>
              <a:t>types</a:t>
            </a:r>
            <a:r>
              <a:rPr lang="pt-PT" dirty="0"/>
              <a:t> </a:t>
            </a:r>
            <a:r>
              <a:rPr lang="pt-PT" dirty="0" err="1"/>
              <a:t>and</a:t>
            </a:r>
            <a:r>
              <a:rPr lang="pt-PT" dirty="0"/>
              <a:t> </a:t>
            </a:r>
            <a:r>
              <a:rPr lang="pt-PT" dirty="0" err="1"/>
              <a:t>create</a:t>
            </a:r>
            <a:r>
              <a:rPr lang="pt-PT" dirty="0"/>
              <a:t> </a:t>
            </a:r>
            <a:r>
              <a:rPr lang="pt-PT" dirty="0" err="1"/>
              <a:t>it</a:t>
            </a:r>
            <a:r>
              <a:rPr lang="pt-PT" dirty="0"/>
              <a:t>. </a:t>
            </a:r>
            <a:r>
              <a:rPr lang="pt-PT" dirty="0" err="1"/>
              <a:t>Howerver</a:t>
            </a:r>
            <a:r>
              <a:rPr lang="pt-PT" dirty="0"/>
              <a:t>, I </a:t>
            </a:r>
            <a:r>
              <a:rPr lang="pt-PT" dirty="0" err="1"/>
              <a:t>suggest</a:t>
            </a:r>
            <a:r>
              <a:rPr lang="pt-PT" dirty="0"/>
              <a:t> </a:t>
            </a:r>
            <a:r>
              <a:rPr lang="pt-PT" dirty="0" err="1"/>
              <a:t>tunning</a:t>
            </a:r>
            <a:r>
              <a:rPr lang="pt-PT" dirty="0"/>
              <a:t> </a:t>
            </a:r>
            <a:r>
              <a:rPr lang="pt-PT" dirty="0" err="1"/>
              <a:t>the</a:t>
            </a:r>
            <a:r>
              <a:rPr lang="pt-PT" dirty="0"/>
              <a:t> </a:t>
            </a:r>
            <a:r>
              <a:rPr lang="pt-PT" dirty="0" err="1"/>
              <a:t>datatypes</a:t>
            </a:r>
            <a:r>
              <a:rPr lang="pt-PT" dirty="0"/>
              <a:t> </a:t>
            </a:r>
            <a:r>
              <a:rPr lang="pt-PT" dirty="0" err="1"/>
              <a:t>after</a:t>
            </a:r>
            <a:endParaRPr lang="en-US" b="1" dirty="0"/>
          </a:p>
        </p:txBody>
      </p:sp>
      <p:sp>
        <p:nvSpPr>
          <p:cNvPr id="4" name="Slide Number Placeholder 3"/>
          <p:cNvSpPr>
            <a:spLocks noGrp="1"/>
          </p:cNvSpPr>
          <p:nvPr>
            <p:ph type="sldNum" sz="quarter" idx="5"/>
          </p:nvPr>
        </p:nvSpPr>
        <p:spPr/>
        <p:txBody>
          <a:bodyPr/>
          <a:lstStyle/>
          <a:p>
            <a:fld id="{8589DCAA-E612-4BC0-AA75-84621265B05F}" type="slidenum">
              <a:rPr lang="en-CA" smtClean="0"/>
              <a:t>12</a:t>
            </a:fld>
            <a:endParaRPr lang="en-CA"/>
          </a:p>
        </p:txBody>
      </p:sp>
    </p:spTree>
    <p:extLst>
      <p:ext uri="{BB962C8B-B14F-4D97-AF65-F5344CB8AC3E}">
        <p14:creationId xmlns:p14="http://schemas.microsoft.com/office/powerpoint/2010/main" val="2526796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err="1"/>
              <a:t>Write-DbaDbTableData</a:t>
            </a:r>
            <a:r>
              <a:rPr lang="pt-PT" dirty="0"/>
              <a:t> </a:t>
            </a:r>
            <a:r>
              <a:rPr lang="pt-PT" dirty="0" err="1"/>
              <a:t>has</a:t>
            </a:r>
            <a:r>
              <a:rPr lang="pt-PT" dirty="0"/>
              <a:t> </a:t>
            </a:r>
            <a:r>
              <a:rPr lang="pt-PT" dirty="0" err="1"/>
              <a:t>an</a:t>
            </a:r>
            <a:r>
              <a:rPr lang="pt-PT" dirty="0"/>
              <a:t> –</a:t>
            </a:r>
            <a:r>
              <a:rPr lang="pt-PT" dirty="0" err="1"/>
              <a:t>AutoGenerate</a:t>
            </a:r>
            <a:r>
              <a:rPr lang="pt-PT" dirty="0"/>
              <a:t> </a:t>
            </a:r>
            <a:r>
              <a:rPr lang="pt-PT" dirty="0" err="1"/>
              <a:t>paremeter</a:t>
            </a:r>
            <a:r>
              <a:rPr lang="pt-PT" dirty="0"/>
              <a:t> </a:t>
            </a:r>
            <a:r>
              <a:rPr lang="pt-PT" dirty="0" err="1"/>
              <a:t>that</a:t>
            </a:r>
            <a:r>
              <a:rPr lang="pt-PT" dirty="0"/>
              <a:t> </a:t>
            </a:r>
            <a:r>
              <a:rPr lang="pt-PT" dirty="0" err="1"/>
              <a:t>says</a:t>
            </a:r>
            <a:r>
              <a:rPr lang="pt-PT" dirty="0"/>
              <a:t>, </a:t>
            </a:r>
            <a:r>
              <a:rPr lang="pt-PT" dirty="0" err="1"/>
              <a:t>if</a:t>
            </a:r>
            <a:r>
              <a:rPr lang="pt-PT" dirty="0"/>
              <a:t> </a:t>
            </a:r>
            <a:r>
              <a:rPr lang="pt-PT" dirty="0" err="1"/>
              <a:t>the</a:t>
            </a:r>
            <a:r>
              <a:rPr lang="pt-PT" dirty="0"/>
              <a:t> </a:t>
            </a:r>
            <a:r>
              <a:rPr lang="pt-PT" dirty="0" err="1"/>
              <a:t>table</a:t>
            </a:r>
            <a:r>
              <a:rPr lang="pt-PT" dirty="0"/>
              <a:t> </a:t>
            </a:r>
            <a:r>
              <a:rPr lang="pt-PT" dirty="0" err="1"/>
              <a:t>don’t</a:t>
            </a:r>
            <a:r>
              <a:rPr lang="pt-PT" dirty="0"/>
              <a:t> </a:t>
            </a:r>
            <a:r>
              <a:rPr lang="pt-PT" dirty="0" err="1"/>
              <a:t>exists</a:t>
            </a:r>
            <a:r>
              <a:rPr lang="pt-PT" dirty="0"/>
              <a:t> </a:t>
            </a:r>
            <a:r>
              <a:rPr lang="pt-PT" dirty="0" err="1"/>
              <a:t>yet</a:t>
            </a:r>
            <a:r>
              <a:rPr lang="pt-PT" dirty="0"/>
              <a:t>, </a:t>
            </a:r>
            <a:r>
              <a:rPr lang="pt-PT" dirty="0" err="1"/>
              <a:t>infer</a:t>
            </a:r>
            <a:r>
              <a:rPr lang="pt-PT" dirty="0"/>
              <a:t> </a:t>
            </a:r>
            <a:r>
              <a:rPr lang="pt-PT" dirty="0" err="1"/>
              <a:t>the</a:t>
            </a:r>
            <a:r>
              <a:rPr lang="pt-PT" dirty="0"/>
              <a:t> data </a:t>
            </a:r>
            <a:r>
              <a:rPr lang="pt-PT" dirty="0" err="1"/>
              <a:t>types</a:t>
            </a:r>
            <a:r>
              <a:rPr lang="pt-PT" dirty="0"/>
              <a:t> </a:t>
            </a:r>
            <a:r>
              <a:rPr lang="pt-PT" dirty="0" err="1"/>
              <a:t>and</a:t>
            </a:r>
            <a:r>
              <a:rPr lang="pt-PT" dirty="0"/>
              <a:t> </a:t>
            </a:r>
            <a:r>
              <a:rPr lang="pt-PT" dirty="0" err="1"/>
              <a:t>create</a:t>
            </a:r>
            <a:r>
              <a:rPr lang="pt-PT" dirty="0"/>
              <a:t> </a:t>
            </a:r>
            <a:r>
              <a:rPr lang="pt-PT" dirty="0" err="1"/>
              <a:t>it</a:t>
            </a:r>
            <a:r>
              <a:rPr lang="pt-PT" dirty="0"/>
              <a:t>. </a:t>
            </a:r>
            <a:r>
              <a:rPr lang="pt-PT" dirty="0" err="1"/>
              <a:t>Howerver</a:t>
            </a:r>
            <a:r>
              <a:rPr lang="pt-PT" dirty="0"/>
              <a:t>, I </a:t>
            </a:r>
            <a:r>
              <a:rPr lang="pt-PT" dirty="0" err="1"/>
              <a:t>suggest</a:t>
            </a:r>
            <a:r>
              <a:rPr lang="pt-PT" dirty="0"/>
              <a:t> </a:t>
            </a:r>
            <a:r>
              <a:rPr lang="pt-PT" dirty="0" err="1"/>
              <a:t>tunning</a:t>
            </a:r>
            <a:r>
              <a:rPr lang="pt-PT" dirty="0"/>
              <a:t> </a:t>
            </a:r>
            <a:r>
              <a:rPr lang="pt-PT" dirty="0" err="1"/>
              <a:t>the</a:t>
            </a:r>
            <a:r>
              <a:rPr lang="pt-PT" dirty="0"/>
              <a:t> </a:t>
            </a:r>
            <a:r>
              <a:rPr lang="pt-PT" dirty="0" err="1"/>
              <a:t>datatypes</a:t>
            </a:r>
            <a:r>
              <a:rPr lang="pt-PT" dirty="0"/>
              <a:t> </a:t>
            </a:r>
            <a:r>
              <a:rPr lang="pt-PT" dirty="0" err="1"/>
              <a:t>after</a:t>
            </a:r>
            <a:endParaRPr lang="en-US" b="1" dirty="0"/>
          </a:p>
        </p:txBody>
      </p:sp>
      <p:sp>
        <p:nvSpPr>
          <p:cNvPr id="4" name="Slide Number Placeholder 3"/>
          <p:cNvSpPr>
            <a:spLocks noGrp="1"/>
          </p:cNvSpPr>
          <p:nvPr>
            <p:ph type="sldNum" sz="quarter" idx="5"/>
          </p:nvPr>
        </p:nvSpPr>
        <p:spPr/>
        <p:txBody>
          <a:bodyPr/>
          <a:lstStyle/>
          <a:p>
            <a:fld id="{8589DCAA-E612-4BC0-AA75-84621265B05F}" type="slidenum">
              <a:rPr lang="en-CA" smtClean="0"/>
              <a:t>13</a:t>
            </a:fld>
            <a:endParaRPr lang="en-CA"/>
          </a:p>
        </p:txBody>
      </p:sp>
    </p:spTree>
    <p:extLst>
      <p:ext uri="{BB962C8B-B14F-4D97-AF65-F5344CB8AC3E}">
        <p14:creationId xmlns:p14="http://schemas.microsoft.com/office/powerpoint/2010/main" val="2911705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“What if…I don’t have a initial list of servers?”</a:t>
            </a:r>
          </a:p>
          <a:p>
            <a:r>
              <a:rPr lang="en-US" sz="1400" b="1" dirty="0"/>
              <a:t>	</a:t>
            </a:r>
            <a:r>
              <a:rPr lang="en-US" dirty="0"/>
              <a:t>You can leverage on Find-</a:t>
            </a:r>
            <a:r>
              <a:rPr lang="en-US" dirty="0" err="1"/>
              <a:t>DbaInstance</a:t>
            </a:r>
            <a:r>
              <a:rPr lang="en-US" dirty="0"/>
              <a:t>. Read the help carefully. This command can raise some flags by the security team.</a:t>
            </a:r>
          </a:p>
          <a:p>
            <a:endParaRPr lang="en-US" sz="1400" b="1" dirty="0"/>
          </a:p>
          <a:p>
            <a:r>
              <a:rPr lang="en-US" sz="1400" b="1" dirty="0"/>
              <a:t>“I have dozens of instances…” - Bigger environments  / Multiple domains</a:t>
            </a:r>
          </a:p>
          <a:p>
            <a:r>
              <a:rPr lang="en-US" sz="1400" dirty="0"/>
              <a:t>	Use </a:t>
            </a:r>
            <a:r>
              <a:rPr lang="en-US" dirty="0" err="1">
                <a:solidFill>
                  <a:srgbClr val="222222"/>
                </a:solidFill>
                <a:latin typeface="Arial" panose="020B0604020202020204" pitchFamily="34" charset="0"/>
              </a:rPr>
              <a:t>PoshRsJob</a:t>
            </a:r>
            <a:r>
              <a:rPr lang="en-US" dirty="0">
                <a:solidFill>
                  <a:srgbClr val="222222"/>
                </a:solidFill>
                <a:latin typeface="Arial" panose="020B0604020202020204" pitchFamily="34" charset="0"/>
              </a:rPr>
              <a:t> module from </a:t>
            </a:r>
            <a:r>
              <a:rPr lang="en-US" dirty="0" err="1">
                <a:solidFill>
                  <a:srgbClr val="222222"/>
                </a:solidFill>
                <a:latin typeface="Arial" panose="020B0604020202020204" pitchFamily="34" charset="0"/>
              </a:rPr>
              <a:t>Boe</a:t>
            </a:r>
            <a:r>
              <a:rPr lang="en-US" dirty="0">
                <a:solidFill>
                  <a:srgbClr val="222222"/>
                </a:solidFill>
                <a:latin typeface="Arial" panose="020B0604020202020204" pitchFamily="34" charset="0"/>
              </a:rPr>
              <a:t> </a:t>
            </a:r>
            <a:r>
              <a:rPr lang="en-US" dirty="0" err="1">
                <a:solidFill>
                  <a:srgbClr val="222222"/>
                </a:solidFill>
                <a:latin typeface="Arial" panose="020B0604020202020204" pitchFamily="34" charset="0"/>
              </a:rPr>
              <a:t>Prox</a:t>
            </a:r>
            <a:r>
              <a:rPr lang="en-US" dirty="0">
                <a:solidFill>
                  <a:srgbClr val="222222"/>
                </a:solidFill>
                <a:latin typeface="Arial" panose="020B0604020202020204" pitchFamily="34" charset="0"/>
              </a:rPr>
              <a:t> for multi-thread / throttling.</a:t>
            </a:r>
          </a:p>
          <a:p>
            <a:r>
              <a:rPr lang="en-US" dirty="0">
                <a:solidFill>
                  <a:srgbClr val="222222"/>
                </a:solidFill>
                <a:latin typeface="Arial" panose="020B0604020202020204" pitchFamily="34" charset="0"/>
              </a:rPr>
              <a:t>		</a:t>
            </a:r>
          </a:p>
          <a:p>
            <a:r>
              <a:rPr lang="en-US" sz="1400" b="1" dirty="0">
                <a:solidFill>
                  <a:srgbClr val="222222"/>
                </a:solidFill>
                <a:latin typeface="Arial" panose="020B0604020202020204" pitchFamily="34" charset="0"/>
              </a:rPr>
              <a:t>“Does it just work with Windows Authentication?”</a:t>
            </a:r>
          </a:p>
          <a:p>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The current way it is build yes. It fits for my needs so I started from there. </a:t>
            </a:r>
          </a:p>
          <a:p>
            <a:endParaRPr lang="en-US" b="1" dirty="0">
              <a:solidFill>
                <a:srgbClr val="222222"/>
              </a:solidFill>
              <a:latin typeface="Arial" panose="020B0604020202020204" pitchFamily="34" charset="0"/>
            </a:endParaRPr>
          </a:p>
          <a:p>
            <a:r>
              <a:rPr lang="en-US" b="1" dirty="0">
                <a:solidFill>
                  <a:srgbClr val="222222"/>
                </a:solidFill>
                <a:latin typeface="Arial" panose="020B0604020202020204" pitchFamily="34" charset="0"/>
              </a:rPr>
              <a:t>“But…what if I have a SQL Server running on a Linux host?”</a:t>
            </a:r>
            <a:r>
              <a:rPr lang="en-US" dirty="0">
                <a:solidFill>
                  <a:srgbClr val="222222"/>
                </a:solidFill>
                <a:latin typeface="Arial" panose="020B0604020202020204" pitchFamily="34" charset="0"/>
              </a:rPr>
              <a:t> </a:t>
            </a:r>
          </a:p>
          <a:p>
            <a:r>
              <a:rPr lang="en-US" dirty="0">
                <a:solidFill>
                  <a:srgbClr val="222222"/>
                </a:solidFill>
                <a:latin typeface="Arial" panose="020B0604020202020204" pitchFamily="34" charset="0"/>
              </a:rPr>
              <a:t>	It is already possible: </a:t>
            </a:r>
            <a:r>
              <a:rPr lang="en-US" dirty="0">
                <a:hlinkClick r:id="rId3"/>
              </a:rPr>
              <a:t>https://docs.microsoft.com/en-us/sql/linux/sql-server-linux-active-directory-authentication</a:t>
            </a:r>
            <a:endParaRPr lang="en-US" dirty="0">
              <a:solidFill>
                <a:srgbClr val="222222"/>
              </a:solidFill>
              <a:latin typeface="Arial" panose="020B0604020202020204" pitchFamily="34" charset="0"/>
            </a:endParaRPr>
          </a:p>
          <a:p>
            <a:endParaRPr lang="en-US" b="1" dirty="0">
              <a:solidFill>
                <a:srgbClr val="222222"/>
              </a:solidFill>
              <a:latin typeface="Arial" panose="020B0604020202020204" pitchFamily="34" charset="0"/>
            </a:endParaRPr>
          </a:p>
          <a:p>
            <a:r>
              <a:rPr lang="en-US" sz="1400" b="1" dirty="0">
                <a:latin typeface="Arial" panose="020B0604020202020204" pitchFamily="34" charset="0"/>
                <a:cs typeface="Arial" panose="020B0604020202020204" pitchFamily="34" charset="0"/>
              </a:rPr>
              <a:t>“What about maintenance? New versions of dbatools?”</a:t>
            </a:r>
          </a:p>
          <a:p>
            <a:r>
              <a:rPr lang="en-US" sz="1600"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 Save new version and copy or use Install-Module –Name dbatools –Force</a:t>
            </a:r>
          </a:p>
          <a:p>
            <a:r>
              <a:rPr lang="en-US" dirty="0">
                <a:solidFill>
                  <a:srgbClr val="222222"/>
                </a:solidFill>
                <a:latin typeface="Arial" panose="020B0604020202020204" pitchFamily="34" charset="0"/>
              </a:rPr>
              <a:t>	- Test it!</a:t>
            </a:r>
          </a:p>
          <a:p>
            <a:endParaRPr lang="en-US" dirty="0">
              <a:solidFill>
                <a:srgbClr val="222222"/>
              </a:solidFill>
              <a:latin typeface="Arial" panose="020B0604020202020204" pitchFamily="34" charset="0"/>
            </a:endParaRPr>
          </a:p>
          <a:p>
            <a:r>
              <a:rPr lang="en-US" dirty="0">
                <a:solidFill>
                  <a:srgbClr val="222222"/>
                </a:solidFill>
                <a:latin typeface="Arial" panose="020B0604020202020204" pitchFamily="34" charset="0"/>
              </a:rPr>
              <a:t>Multi-thread</a:t>
            </a:r>
          </a:p>
          <a:p>
            <a:pPr marL="171450" indent="-171450">
              <a:buFontTx/>
              <a:buChar char="-"/>
            </a:pPr>
            <a:r>
              <a:rPr lang="en-US" dirty="0">
                <a:solidFill>
                  <a:srgbClr val="222222"/>
                </a:solidFill>
                <a:latin typeface="Arial" panose="020B0604020202020204" pitchFamily="34" charset="0"/>
              </a:rPr>
              <a:t>It </a:t>
            </a:r>
            <a:r>
              <a:rPr lang="en-US" dirty="0" err="1">
                <a:solidFill>
                  <a:srgbClr val="222222"/>
                </a:solidFill>
                <a:latin typeface="Arial" panose="020B0604020202020204" pitchFamily="34" charset="0"/>
              </a:rPr>
              <a:t>cann</a:t>
            </a:r>
            <a:r>
              <a:rPr lang="en-US" dirty="0">
                <a:solidFill>
                  <a:srgbClr val="222222"/>
                </a:solidFill>
                <a:latin typeface="Arial" panose="020B0604020202020204" pitchFamily="34" charset="0"/>
              </a:rPr>
              <a:t> be by Environment</a:t>
            </a:r>
          </a:p>
          <a:p>
            <a:pPr marL="0" indent="0">
              <a:buFontTx/>
              <a:buNone/>
            </a:pPr>
            <a:r>
              <a:rPr lang="en-US" dirty="0">
                <a:solidFill>
                  <a:srgbClr val="222222"/>
                </a:solidFill>
                <a:latin typeface="Arial" panose="020B0604020202020204" pitchFamily="34" charset="0"/>
              </a:rPr>
              <a:t>	- Example:</a:t>
            </a:r>
          </a:p>
          <a:p>
            <a:r>
              <a:rPr lang="en-US" dirty="0">
                <a:solidFill>
                  <a:srgbClr val="222222"/>
                </a:solidFill>
                <a:latin typeface="Arial" panose="020B0604020202020204" pitchFamily="34" charset="0"/>
              </a:rPr>
              <a:t>		- Get-</a:t>
            </a:r>
            <a:r>
              <a:rPr lang="en-US" dirty="0" err="1">
                <a:solidFill>
                  <a:srgbClr val="222222"/>
                </a:solidFill>
                <a:latin typeface="Arial" panose="020B0604020202020204" pitchFamily="34" charset="0"/>
              </a:rPr>
              <a:t>DbaComputerSystem</a:t>
            </a:r>
            <a:r>
              <a:rPr lang="en-US" dirty="0">
                <a:solidFill>
                  <a:srgbClr val="222222"/>
                </a:solidFill>
                <a:latin typeface="Arial" panose="020B0604020202020204" pitchFamily="34" charset="0"/>
              </a:rPr>
              <a:t> -&gt; Can be all at once (1 row per instance)</a:t>
            </a:r>
          </a:p>
          <a:p>
            <a:r>
              <a:rPr lang="en-US" sz="1400" dirty="0">
                <a:solidFill>
                  <a:srgbClr val="222222"/>
                </a:solidFill>
                <a:latin typeface="Arial" panose="020B0604020202020204" pitchFamily="34" charset="0"/>
              </a:rPr>
              <a:t>		</a:t>
            </a:r>
            <a:r>
              <a:rPr lang="en-US" dirty="0">
                <a:solidFill>
                  <a:srgbClr val="222222"/>
                </a:solidFill>
                <a:latin typeface="Arial" panose="020B0604020202020204" pitchFamily="34" charset="0"/>
              </a:rPr>
              <a:t>- Get-</a:t>
            </a:r>
            <a:r>
              <a:rPr lang="en-US" dirty="0" err="1">
                <a:solidFill>
                  <a:srgbClr val="222222"/>
                </a:solidFill>
                <a:latin typeface="Arial" panose="020B0604020202020204" pitchFamily="34" charset="0"/>
              </a:rPr>
              <a:t>DbaDbTable</a:t>
            </a:r>
            <a:r>
              <a:rPr lang="en-US" dirty="0">
                <a:solidFill>
                  <a:srgbClr val="222222"/>
                </a:solidFill>
                <a:latin typeface="Arial" panose="020B0604020202020204" pitchFamily="34" charset="0"/>
              </a:rPr>
              <a:t> -&gt; Throttling by database (maybe the heavier we have)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“What about maintenance? New versions of dbatools?”</a:t>
            </a:r>
          </a:p>
          <a:p>
            <a:r>
              <a:rPr lang="en-US" b="0" dirty="0"/>
              <a:t>- You want to have a stable environment running. Even we don’t introduce a lot of breaking changes, for this scripts a breaking change can appear in a different way. Example: Not filtering the data or selecting the columns and the new version output more columns</a:t>
            </a:r>
          </a:p>
        </p:txBody>
      </p:sp>
      <p:sp>
        <p:nvSpPr>
          <p:cNvPr id="4" name="Slide Number Placeholder 3"/>
          <p:cNvSpPr>
            <a:spLocks noGrp="1"/>
          </p:cNvSpPr>
          <p:nvPr>
            <p:ph type="sldNum" sz="quarter" idx="5"/>
          </p:nvPr>
        </p:nvSpPr>
        <p:spPr/>
        <p:txBody>
          <a:bodyPr/>
          <a:lstStyle/>
          <a:p>
            <a:fld id="{8589DCAA-E612-4BC0-AA75-84621265B05F}" type="slidenum">
              <a:rPr lang="en-CA" smtClean="0"/>
              <a:t>14</a:t>
            </a:fld>
            <a:endParaRPr lang="en-CA"/>
          </a:p>
        </p:txBody>
      </p:sp>
    </p:spTree>
    <p:extLst>
      <p:ext uri="{BB962C8B-B14F-4D97-AF65-F5344CB8AC3E}">
        <p14:creationId xmlns:p14="http://schemas.microsoft.com/office/powerpoint/2010/main" val="190600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add this slide at the end </a:t>
            </a:r>
            <a:r>
              <a:rPr lang="en-US" baseline="0" dirty="0"/>
              <a:t>of your presentation</a:t>
            </a:r>
            <a:endParaRPr lang="en-US" dirty="0"/>
          </a:p>
          <a:p>
            <a:endParaRPr lang="en-US" dirty="0"/>
          </a:p>
        </p:txBody>
      </p:sp>
      <p:sp>
        <p:nvSpPr>
          <p:cNvPr id="4" name="Slide Number Placeholder 3"/>
          <p:cNvSpPr>
            <a:spLocks noGrp="1"/>
          </p:cNvSpPr>
          <p:nvPr>
            <p:ph type="sldNum" sz="quarter" idx="10"/>
          </p:nvPr>
        </p:nvSpPr>
        <p:spPr/>
        <p:txBody>
          <a:bodyPr/>
          <a:lstStyle/>
          <a:p>
            <a:fld id="{3DFDD6A5-53DA-4FDF-9C19-FE949ADEE870}" type="slidenum">
              <a:rPr lang="en-US" smtClean="0"/>
              <a:t>16</a:t>
            </a:fld>
            <a:endParaRPr lang="en-US"/>
          </a:p>
        </p:txBody>
      </p:sp>
    </p:spTree>
    <p:extLst>
      <p:ext uri="{BB962C8B-B14F-4D97-AF65-F5344CB8AC3E}">
        <p14:creationId xmlns:p14="http://schemas.microsoft.com/office/powerpoint/2010/main" val="2269303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add this slide at the end </a:t>
            </a:r>
            <a:r>
              <a:rPr lang="en-US" baseline="0" dirty="0"/>
              <a:t>of your presentation too if you are the last session of the day (16:00 to 16:45)</a:t>
            </a:r>
            <a:endParaRPr lang="en-US" dirty="0"/>
          </a:p>
          <a:p>
            <a:endParaRPr lang="en-US" dirty="0"/>
          </a:p>
        </p:txBody>
      </p:sp>
      <p:sp>
        <p:nvSpPr>
          <p:cNvPr id="4" name="Slide Number Placeholder 3"/>
          <p:cNvSpPr>
            <a:spLocks noGrp="1"/>
          </p:cNvSpPr>
          <p:nvPr>
            <p:ph type="sldNum" sz="quarter" idx="10"/>
          </p:nvPr>
        </p:nvSpPr>
        <p:spPr/>
        <p:txBody>
          <a:bodyPr/>
          <a:lstStyle/>
          <a:p>
            <a:fld id="{3DFDD6A5-53DA-4FDF-9C19-FE949ADEE870}" type="slidenum">
              <a:rPr lang="en-US" smtClean="0"/>
              <a:t>17</a:t>
            </a:fld>
            <a:endParaRPr lang="en-US"/>
          </a:p>
        </p:txBody>
      </p:sp>
    </p:spTree>
    <p:extLst>
      <p:ext uri="{BB962C8B-B14F-4D97-AF65-F5344CB8AC3E}">
        <p14:creationId xmlns:p14="http://schemas.microsoft.com/office/powerpoint/2010/main" val="63318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9DCAA-E612-4BC0-AA75-84621265B05F}" type="slidenum">
              <a:rPr lang="en-CA" smtClean="0"/>
              <a:t>2</a:t>
            </a:fld>
            <a:endParaRPr lang="en-CA" dirty="0"/>
          </a:p>
        </p:txBody>
      </p:sp>
    </p:spTree>
    <p:extLst>
      <p:ext uri="{BB962C8B-B14F-4D97-AF65-F5344CB8AC3E}">
        <p14:creationId xmlns:p14="http://schemas.microsoft.com/office/powerpoint/2010/main" val="1092743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add this slide at the beginning</a:t>
            </a:r>
            <a:r>
              <a:rPr lang="en-US" baseline="0" dirty="0"/>
              <a:t> of your presentation</a:t>
            </a:r>
            <a:endParaRPr lang="en-US" dirty="0"/>
          </a:p>
        </p:txBody>
      </p:sp>
      <p:sp>
        <p:nvSpPr>
          <p:cNvPr id="4" name="Slide Number Placeholder 3"/>
          <p:cNvSpPr>
            <a:spLocks noGrp="1"/>
          </p:cNvSpPr>
          <p:nvPr>
            <p:ph type="sldNum" sz="quarter" idx="10"/>
          </p:nvPr>
        </p:nvSpPr>
        <p:spPr/>
        <p:txBody>
          <a:bodyPr/>
          <a:lstStyle/>
          <a:p>
            <a:fld id="{3DFDD6A5-53DA-4FDF-9C19-FE949ADEE870}" type="slidenum">
              <a:rPr lang="en-US" smtClean="0"/>
              <a:t>3</a:t>
            </a:fld>
            <a:endParaRPr lang="en-US"/>
          </a:p>
        </p:txBody>
      </p:sp>
    </p:spTree>
    <p:extLst>
      <p:ext uri="{BB962C8B-B14F-4D97-AF65-F5344CB8AC3E}">
        <p14:creationId xmlns:p14="http://schemas.microsoft.com/office/powerpoint/2010/main" val="3533020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DD81A89D-8738-4ED5-BF6E-F438F4965D3F}" type="slidenum">
              <a:rPr lang="en-US" smtClean="0"/>
              <a:t>4</a:t>
            </a:fld>
            <a:endParaRPr lang="en-US" dirty="0"/>
          </a:p>
        </p:txBody>
      </p:sp>
    </p:spTree>
    <p:extLst>
      <p:ext uri="{BB962C8B-B14F-4D97-AF65-F5344CB8AC3E}">
        <p14:creationId xmlns:p14="http://schemas.microsoft.com/office/powerpoint/2010/main" val="1196158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Dbatools module:</a:t>
            </a:r>
          </a:p>
          <a:p>
            <a:r>
              <a:rPr lang="en-US" dirty="0"/>
              <a:t>- Minimum PS v3.0 recommended PS 5.1</a:t>
            </a:r>
          </a:p>
          <a:p>
            <a:r>
              <a:rPr lang="en-US" sz="1200" dirty="0">
                <a:solidFill>
                  <a:srgbClr val="222222"/>
                </a:solidFill>
                <a:latin typeface="Arial" panose="020B0604020202020204" pitchFamily="34" charset="0"/>
              </a:rPr>
              <a:t>- Copy it to</a:t>
            </a:r>
          </a:p>
          <a:p>
            <a:r>
              <a:rPr lang="en-US" sz="1200" dirty="0">
                <a:solidFill>
                  <a:srgbClr val="222222"/>
                </a:solidFill>
                <a:latin typeface="Arial" panose="020B0604020202020204" pitchFamily="34" charset="0"/>
              </a:rPr>
              <a:t>	- PowerShell module directory (recommended and we will see why later): </a:t>
            </a:r>
          </a:p>
          <a:p>
            <a:r>
              <a:rPr lang="en-US" sz="1200" dirty="0">
                <a:solidFill>
                  <a:srgbClr val="222222"/>
                </a:solidFill>
                <a:latin typeface="Arial" panose="020B0604020202020204" pitchFamily="34" charset="0"/>
              </a:rPr>
              <a:t>		- C:\Program Files (x86)\</a:t>
            </a:r>
            <a:r>
              <a:rPr lang="en-US" sz="1200" dirty="0" err="1">
                <a:solidFill>
                  <a:srgbClr val="222222"/>
                </a:solidFill>
                <a:latin typeface="Arial" panose="020B0604020202020204" pitchFamily="34" charset="0"/>
              </a:rPr>
              <a:t>WindowsPowerShell</a:t>
            </a:r>
            <a:r>
              <a:rPr lang="en-US" sz="1200" dirty="0">
                <a:solidFill>
                  <a:srgbClr val="222222"/>
                </a:solidFill>
                <a:latin typeface="Arial" panose="020B0604020202020204" pitchFamily="34" charset="0"/>
              </a:rPr>
              <a:t>\Modules\</a:t>
            </a:r>
          </a:p>
          <a:p>
            <a:r>
              <a:rPr lang="en-US" sz="1200" dirty="0">
                <a:solidFill>
                  <a:srgbClr val="222222"/>
                </a:solidFill>
                <a:latin typeface="Arial" panose="020B0604020202020204" pitchFamily="34" charset="0"/>
              </a:rPr>
              <a:t>	- Or, if you want just for a single account copy to:</a:t>
            </a:r>
          </a:p>
          <a:p>
            <a:r>
              <a:rPr lang="en-US" sz="1200" dirty="0">
                <a:solidFill>
                  <a:srgbClr val="222222"/>
                </a:solidFill>
                <a:latin typeface="Arial" panose="020B0604020202020204" pitchFamily="34" charset="0"/>
              </a:rPr>
              <a:t>		- C:\Users\&lt;account name&gt;\Documents\</a:t>
            </a:r>
            <a:r>
              <a:rPr lang="en-US" sz="1200" dirty="0" err="1">
                <a:solidFill>
                  <a:srgbClr val="222222"/>
                </a:solidFill>
                <a:latin typeface="Arial" panose="020B0604020202020204" pitchFamily="34" charset="0"/>
              </a:rPr>
              <a:t>WindowsPowerShell</a:t>
            </a:r>
            <a:r>
              <a:rPr lang="en-US" sz="1200" dirty="0">
                <a:solidFill>
                  <a:srgbClr val="222222"/>
                </a:solidFill>
                <a:latin typeface="Arial" panose="020B0604020202020204" pitchFamily="34" charset="0"/>
              </a:rPr>
              <a:t>\Modules</a:t>
            </a:r>
            <a:endParaRPr lang="en-US" dirty="0"/>
          </a:p>
          <a:p>
            <a:endParaRPr lang="en-US" dirty="0"/>
          </a:p>
          <a:p>
            <a:r>
              <a:rPr lang="en-US" dirty="0"/>
              <a:t>Power BI Desktop</a:t>
            </a:r>
          </a:p>
          <a:p>
            <a:r>
              <a:rPr lang="en-US" dirty="0"/>
              <a:t> - It can be on your laptop. As long as you can reach the SQL Server central instance it’s ok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22222"/>
                </a:solidFill>
                <a:effectLst/>
                <a:latin typeface="Arial" panose="020B0604020202020204" pitchFamily="34" charset="0"/>
              </a:rPr>
              <a:t>You can als</a:t>
            </a:r>
            <a:r>
              <a:rPr lang="en-US" sz="1200" dirty="0">
                <a:solidFill>
                  <a:srgbClr val="222222"/>
                </a:solidFill>
                <a:latin typeface="Arial" panose="020B0604020202020204" pitchFamily="34" charset="0"/>
              </a:rPr>
              <a:t>o leverage on SQL Server Power BI Report Server if you already have on in place (be aware because can have costs depending on your licensing)</a:t>
            </a:r>
            <a:endParaRPr lang="en-US" sz="1200" b="0" i="0" dirty="0">
              <a:solidFill>
                <a:srgbClr val="222222"/>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8589DCAA-E612-4BC0-AA75-84621265B05F}" type="slidenum">
              <a:rPr lang="en-CA" smtClean="0"/>
              <a:t>6</a:t>
            </a:fld>
            <a:endParaRPr lang="en-CA"/>
          </a:p>
        </p:txBody>
      </p:sp>
    </p:spTree>
    <p:extLst>
      <p:ext uri="{BB962C8B-B14F-4D97-AF65-F5344CB8AC3E}">
        <p14:creationId xmlns:p14="http://schemas.microsoft.com/office/powerpoint/2010/main" val="2389561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Central server where scripts run</a:t>
            </a:r>
          </a:p>
          <a:p>
            <a:r>
              <a:rPr lang="en-US" dirty="0"/>
              <a:t>Collect data from instances</a:t>
            </a:r>
          </a:p>
          <a:p>
            <a:r>
              <a:rPr lang="en-US" dirty="0"/>
              <a:t>Power BI to visualize data</a:t>
            </a:r>
          </a:p>
        </p:txBody>
      </p:sp>
      <p:sp>
        <p:nvSpPr>
          <p:cNvPr id="4" name="Slide Number Placeholder 3"/>
          <p:cNvSpPr>
            <a:spLocks noGrp="1"/>
          </p:cNvSpPr>
          <p:nvPr>
            <p:ph type="sldNum" sz="quarter" idx="5"/>
          </p:nvPr>
        </p:nvSpPr>
        <p:spPr/>
        <p:txBody>
          <a:bodyPr/>
          <a:lstStyle/>
          <a:p>
            <a:fld id="{8589DCAA-E612-4BC0-AA75-84621265B05F}" type="slidenum">
              <a:rPr lang="en-CA" smtClean="0"/>
              <a:t>7</a:t>
            </a:fld>
            <a:endParaRPr lang="en-CA"/>
          </a:p>
        </p:txBody>
      </p:sp>
    </p:spTree>
    <p:extLst>
      <p:ext uri="{BB962C8B-B14F-4D97-AF65-F5344CB8AC3E}">
        <p14:creationId xmlns:p14="http://schemas.microsoft.com/office/powerpoint/2010/main" val="180393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Dbatools has more than 500 commands and it leverage on:</a:t>
            </a:r>
          </a:p>
          <a:p>
            <a:r>
              <a:rPr lang="en-US" dirty="0"/>
              <a:t> - SQL Server</a:t>
            </a:r>
          </a:p>
          <a:p>
            <a:r>
              <a:rPr lang="en-US" dirty="0"/>
              <a:t> - PS Remoting</a:t>
            </a:r>
          </a:p>
          <a:p>
            <a:r>
              <a:rPr lang="en-US" dirty="0"/>
              <a:t> - WMI/CMI (for computer management) </a:t>
            </a:r>
          </a:p>
          <a:p>
            <a:r>
              <a:rPr lang="en-US" dirty="0"/>
              <a:t> - Registry</a:t>
            </a:r>
          </a:p>
          <a:p>
            <a:endParaRPr lang="en-US" dirty="0"/>
          </a:p>
          <a:p>
            <a:r>
              <a:rPr lang="en-US" dirty="0"/>
              <a:t>I work on a restricted environment where, by default when a new server born and SQL Server is installed there, my central instance don’t have access to it. To fix this I need to request the Firewall team to add my new IP (new SQL Server installation) to the group of rules where others already exists.</a:t>
            </a:r>
          </a:p>
          <a:p>
            <a:endParaRPr lang="en-US" dirty="0"/>
          </a:p>
          <a:p>
            <a:r>
              <a:rPr lang="en-US" dirty="0"/>
              <a:t>Different credential: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222222"/>
                </a:solidFill>
                <a:latin typeface="Arial" panose="020B0604020202020204" pitchFamily="34" charset="0"/>
              </a:rPr>
              <a:t> - Example: Ask for an AD account and add it to your SQL Server administration group that has access to your estate.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222222"/>
                </a:solidFill>
                <a:latin typeface="Arial" panose="020B0604020202020204" pitchFamily="34" charset="0"/>
              </a:rPr>
              <a:t>NOTE: Account must have logon privileges to be able to launch PS processes to run the scripts</a:t>
            </a:r>
          </a:p>
          <a:p>
            <a:endParaRPr lang="en-US" dirty="0"/>
          </a:p>
        </p:txBody>
      </p:sp>
      <p:sp>
        <p:nvSpPr>
          <p:cNvPr id="4" name="Slide Number Placeholder 3"/>
          <p:cNvSpPr>
            <a:spLocks noGrp="1"/>
          </p:cNvSpPr>
          <p:nvPr>
            <p:ph type="sldNum" sz="quarter" idx="5"/>
          </p:nvPr>
        </p:nvSpPr>
        <p:spPr/>
        <p:txBody>
          <a:bodyPr/>
          <a:lstStyle/>
          <a:p>
            <a:fld id="{8589DCAA-E612-4BC0-AA75-84621265B05F}" type="slidenum">
              <a:rPr lang="en-CA" smtClean="0"/>
              <a:t>8</a:t>
            </a:fld>
            <a:endParaRPr lang="en-CA"/>
          </a:p>
        </p:txBody>
      </p:sp>
    </p:spTree>
    <p:extLst>
      <p:ext uri="{BB962C8B-B14F-4D97-AF65-F5344CB8AC3E}">
        <p14:creationId xmlns:p14="http://schemas.microsoft.com/office/powerpoint/2010/main" val="3905510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determine which dbatools commands we will use to gather information</a:t>
            </a:r>
          </a:p>
          <a:p>
            <a:endParaRPr lang="en-US" dirty="0"/>
          </a:p>
          <a:p>
            <a:r>
              <a:rPr lang="en-US" b="1" dirty="0"/>
              <a:t>Both</a:t>
            </a:r>
            <a:endParaRPr lang="en-US" b="0" dirty="0"/>
          </a:p>
          <a:p>
            <a:r>
              <a:rPr lang="en-US" b="0" dirty="0"/>
              <a:t> - Because it returns data related with both server and instance</a:t>
            </a:r>
            <a:endParaRPr lang="en-US" b="1" dirty="0"/>
          </a:p>
        </p:txBody>
      </p:sp>
      <p:sp>
        <p:nvSpPr>
          <p:cNvPr id="4" name="Slide Number Placeholder 3"/>
          <p:cNvSpPr>
            <a:spLocks noGrp="1"/>
          </p:cNvSpPr>
          <p:nvPr>
            <p:ph type="sldNum" sz="quarter" idx="5"/>
          </p:nvPr>
        </p:nvSpPr>
        <p:spPr/>
        <p:txBody>
          <a:bodyPr/>
          <a:lstStyle/>
          <a:p>
            <a:fld id="{8589DCAA-E612-4BC0-AA75-84621265B05F}" type="slidenum">
              <a:rPr lang="en-CA" smtClean="0"/>
              <a:t>9</a:t>
            </a:fld>
            <a:endParaRPr lang="en-CA"/>
          </a:p>
        </p:txBody>
      </p:sp>
    </p:spTree>
    <p:extLst>
      <p:ext uri="{BB962C8B-B14F-4D97-AF65-F5344CB8AC3E}">
        <p14:creationId xmlns:p14="http://schemas.microsoft.com/office/powerpoint/2010/main" val="3600435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Answering the question…how it runs?</a:t>
            </a:r>
          </a:p>
          <a:p>
            <a:endParaRPr lang="en-US" dirty="0"/>
          </a:p>
          <a:p>
            <a:r>
              <a:rPr lang="en-US" dirty="0"/>
              <a:t>The account with permissions on all instances can belong to the custom admin group. That will be easier.</a:t>
            </a:r>
          </a:p>
          <a:p>
            <a:endParaRPr lang="en-US" dirty="0"/>
          </a:p>
          <a:p>
            <a:r>
              <a:rPr lang="en-US" b="1" dirty="0"/>
              <a:t>Suggestion</a:t>
            </a:r>
          </a:p>
          <a:p>
            <a:r>
              <a:rPr lang="en-US" b="1" dirty="0"/>
              <a:t> </a:t>
            </a:r>
            <a:r>
              <a:rPr lang="pt-PT" sz="1200" dirty="0" err="1"/>
              <a:t>Or</a:t>
            </a:r>
            <a:r>
              <a:rPr lang="pt-PT" sz="1200" dirty="0"/>
              <a:t> </a:t>
            </a:r>
            <a:r>
              <a:rPr lang="pt-PT" sz="1200" dirty="0" err="1"/>
              <a:t>create</a:t>
            </a:r>
            <a:r>
              <a:rPr lang="pt-PT" sz="1200" dirty="0"/>
              <a:t> a </a:t>
            </a:r>
            <a:r>
              <a:rPr lang="pt-PT" sz="1200" dirty="0" err="1"/>
              <a:t>new</a:t>
            </a:r>
            <a:r>
              <a:rPr lang="pt-PT" sz="1200" dirty="0"/>
              <a:t> script </a:t>
            </a:r>
            <a:r>
              <a:rPr lang="pt-PT" sz="1200" dirty="0" err="1"/>
              <a:t>that</a:t>
            </a:r>
            <a:r>
              <a:rPr lang="pt-PT" sz="1200" dirty="0"/>
              <a:t> </a:t>
            </a:r>
            <a:r>
              <a:rPr lang="pt-PT" sz="1200" dirty="0" err="1"/>
              <a:t>will</a:t>
            </a:r>
            <a:r>
              <a:rPr lang="pt-PT" sz="1200" dirty="0"/>
              <a:t> </a:t>
            </a:r>
            <a:r>
              <a:rPr lang="pt-PT" sz="1200" dirty="0" err="1"/>
              <a:t>be</a:t>
            </a:r>
            <a:r>
              <a:rPr lang="pt-PT" sz="1200" dirty="0"/>
              <a:t> </a:t>
            </a:r>
            <a:r>
              <a:rPr lang="pt-PT" sz="1200" dirty="0" err="1"/>
              <a:t>responsible</a:t>
            </a:r>
            <a:r>
              <a:rPr lang="pt-PT" sz="1200" dirty="0"/>
              <a:t> to </a:t>
            </a:r>
            <a:r>
              <a:rPr lang="pt-PT" sz="1200" dirty="0" err="1"/>
              <a:t>split</a:t>
            </a:r>
            <a:r>
              <a:rPr lang="pt-PT" sz="1200" dirty="0"/>
              <a:t> </a:t>
            </a:r>
            <a:r>
              <a:rPr lang="pt-PT" sz="1200" dirty="0" err="1"/>
              <a:t>the</a:t>
            </a:r>
            <a:r>
              <a:rPr lang="pt-PT" sz="1200" dirty="0"/>
              <a:t> </a:t>
            </a:r>
            <a:r>
              <a:rPr lang="pt-PT" sz="1200" dirty="0" err="1"/>
              <a:t>work</a:t>
            </a:r>
            <a:r>
              <a:rPr lang="pt-PT" sz="1200" dirty="0"/>
              <a:t>. </a:t>
            </a:r>
            <a:r>
              <a:rPr lang="pt-PT" sz="1200" dirty="0" err="1"/>
              <a:t>The</a:t>
            </a:r>
            <a:r>
              <a:rPr lang="pt-PT" sz="1200" dirty="0"/>
              <a:t> 1st </a:t>
            </a:r>
            <a:r>
              <a:rPr lang="pt-PT" sz="1200" dirty="0" err="1"/>
              <a:t>approach</a:t>
            </a:r>
            <a:r>
              <a:rPr lang="pt-PT" sz="1200" dirty="0"/>
              <a:t> </a:t>
            </a:r>
            <a:r>
              <a:rPr lang="pt-PT" sz="1200" dirty="0" err="1"/>
              <a:t>is</a:t>
            </a:r>
            <a:r>
              <a:rPr lang="pt-PT" sz="1200" dirty="0"/>
              <a:t> </a:t>
            </a:r>
            <a:r>
              <a:rPr lang="pt-PT" sz="1200" dirty="0" err="1"/>
              <a:t>nicer</a:t>
            </a:r>
            <a:r>
              <a:rPr lang="pt-PT" sz="1200" dirty="0"/>
              <a:t> </a:t>
            </a:r>
            <a:r>
              <a:rPr lang="pt-PT" sz="1200" dirty="0" err="1"/>
              <a:t>if</a:t>
            </a:r>
            <a:r>
              <a:rPr lang="pt-PT" sz="1200" dirty="0"/>
              <a:t> </a:t>
            </a:r>
            <a:r>
              <a:rPr lang="pt-PT" sz="1200" dirty="0" err="1"/>
              <a:t>we</a:t>
            </a:r>
            <a:r>
              <a:rPr lang="pt-PT" sz="1200" dirty="0"/>
              <a:t> </a:t>
            </a:r>
            <a:r>
              <a:rPr lang="pt-PT" sz="1200" dirty="0" err="1"/>
              <a:t>want</a:t>
            </a:r>
            <a:r>
              <a:rPr lang="pt-PT" sz="1200" dirty="0"/>
              <a:t> to </a:t>
            </a:r>
            <a:r>
              <a:rPr lang="pt-PT" sz="1200" dirty="0" err="1"/>
              <a:t>leverage</a:t>
            </a:r>
            <a:r>
              <a:rPr lang="pt-PT" sz="1200" dirty="0"/>
              <a:t> </a:t>
            </a:r>
            <a:r>
              <a:rPr lang="pt-PT" sz="1200" dirty="0" err="1"/>
              <a:t>on</a:t>
            </a:r>
            <a:r>
              <a:rPr lang="pt-PT" sz="1200" dirty="0"/>
              <a:t> </a:t>
            </a:r>
            <a:r>
              <a:rPr lang="pt-PT" sz="1200" dirty="0" err="1"/>
              <a:t>Agent</a:t>
            </a:r>
            <a:r>
              <a:rPr lang="pt-PT" sz="1200" dirty="0"/>
              <a:t> Job log</a:t>
            </a:r>
            <a:endParaRPr lang="en-US" b="1" dirty="0"/>
          </a:p>
        </p:txBody>
      </p:sp>
      <p:sp>
        <p:nvSpPr>
          <p:cNvPr id="4" name="Slide Number Placeholder 3"/>
          <p:cNvSpPr>
            <a:spLocks noGrp="1"/>
          </p:cNvSpPr>
          <p:nvPr>
            <p:ph type="sldNum" sz="quarter" idx="5"/>
          </p:nvPr>
        </p:nvSpPr>
        <p:spPr/>
        <p:txBody>
          <a:bodyPr/>
          <a:lstStyle/>
          <a:p>
            <a:fld id="{8589DCAA-E612-4BC0-AA75-84621265B05F}" type="slidenum">
              <a:rPr lang="en-CA" smtClean="0"/>
              <a:t>11</a:t>
            </a:fld>
            <a:endParaRPr lang="en-CA"/>
          </a:p>
        </p:txBody>
      </p:sp>
    </p:spTree>
    <p:extLst>
      <p:ext uri="{BB962C8B-B14F-4D97-AF65-F5344CB8AC3E}">
        <p14:creationId xmlns:p14="http://schemas.microsoft.com/office/powerpoint/2010/main" val="1641485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4" name="Title 1"/>
          <p:cNvSpPr>
            <a:spLocks noGrp="1"/>
          </p:cNvSpPr>
          <p:nvPr>
            <p:ph type="ctrTitle" hasCustomPrompt="1"/>
          </p:nvPr>
        </p:nvSpPr>
        <p:spPr>
          <a:xfrm>
            <a:off x="863095" y="3338057"/>
            <a:ext cx="8157883" cy="1196928"/>
          </a:xfrm>
        </p:spPr>
        <p:txBody>
          <a:bodyPr anchor="b">
            <a:normAutofit/>
          </a:bodyPr>
          <a:lstStyle>
            <a:lvl1pPr marL="0" algn="l" defTabSz="914400" rtl="0" eaLnBrk="1" latinLnBrk="0" hangingPunct="1">
              <a:lnSpc>
                <a:spcPct val="90000"/>
              </a:lnSpc>
              <a:spcBef>
                <a:spcPct val="0"/>
              </a:spcBef>
              <a:buNone/>
              <a:defRPr lang="en-CA" sz="3600" b="0" i="0" kern="1200" baseline="0" dirty="0">
                <a:solidFill>
                  <a:srgbClr val="00AE70"/>
                </a:solidFill>
                <a:latin typeface="+mj-lt"/>
                <a:ea typeface="Gotham Book" charset="0"/>
                <a:cs typeface="Gotham Book" charset="0"/>
              </a:defRPr>
            </a:lvl1pPr>
          </a:lstStyle>
          <a:p>
            <a:r>
              <a:rPr lang="en-US" dirty="0"/>
              <a:t>SET TITLE IN 36PT, GOTHAM </a:t>
            </a:r>
            <a:br>
              <a:rPr lang="en-US" dirty="0"/>
            </a:br>
            <a:r>
              <a:rPr lang="en-US" dirty="0"/>
              <a:t>REGULAR, MAX 2 LINES</a:t>
            </a:r>
            <a:endParaRPr lang="en-CA" dirty="0"/>
          </a:p>
        </p:txBody>
      </p:sp>
      <p:sp>
        <p:nvSpPr>
          <p:cNvPr id="3" name="Text Placeholder 2"/>
          <p:cNvSpPr>
            <a:spLocks noGrp="1"/>
          </p:cNvSpPr>
          <p:nvPr>
            <p:ph type="body" sz="quarter" idx="12" hasCustomPrompt="1"/>
          </p:nvPr>
        </p:nvSpPr>
        <p:spPr>
          <a:xfrm>
            <a:off x="863256" y="4770963"/>
            <a:ext cx="8158162" cy="720725"/>
          </a:xfrm>
        </p:spPr>
        <p:txBody>
          <a:bodyPr>
            <a:normAutofit/>
          </a:bodyPr>
          <a:lstStyle>
            <a:lvl1pPr marL="0" indent="0">
              <a:buNone/>
              <a:defRPr sz="2000" b="0" i="0" baseline="0">
                <a:solidFill>
                  <a:srgbClr val="00AE70"/>
                </a:solidFill>
                <a:latin typeface="+mn-lt"/>
                <a:ea typeface="Gotham Medium" charset="0"/>
                <a:cs typeface="Gotham Medium" charset="0"/>
              </a:defRPr>
            </a:lvl1pPr>
          </a:lstStyle>
          <a:p>
            <a:pPr lvl="0"/>
            <a:r>
              <a:rPr lang="en-US" dirty="0"/>
              <a:t>[SPEAKER], [SPEAKER TITLE]</a:t>
            </a:r>
          </a:p>
        </p:txBody>
      </p:sp>
      <p:sp>
        <p:nvSpPr>
          <p:cNvPr id="4" name="Rectangle 3"/>
          <p:cNvSpPr/>
          <p:nvPr/>
        </p:nvSpPr>
        <p:spPr>
          <a:xfrm>
            <a:off x="0" y="6113480"/>
            <a:ext cx="12192000" cy="744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0" y="6113480"/>
            <a:ext cx="12192000" cy="744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Break - White">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932592" y="2638005"/>
            <a:ext cx="5176896" cy="1581992"/>
          </a:xfrm>
        </p:spPr>
        <p:txBody>
          <a:bodyPr anchor="ctr">
            <a:normAutofit/>
          </a:bodyPr>
          <a:lstStyle>
            <a:lvl1pPr>
              <a:defRPr sz="4000" b="0" i="0">
                <a:solidFill>
                  <a:srgbClr val="00B191"/>
                </a:solidFill>
                <a:latin typeface="+mj-lt"/>
                <a:ea typeface="Gotham Book" charset="0"/>
                <a:cs typeface="Gotham Book" charset="0"/>
              </a:defRPr>
            </a:lvl1pPr>
          </a:lstStyle>
          <a:p>
            <a:r>
              <a:rPr lang="en-US" dirty="0"/>
              <a:t>SECTION BREAK</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lvl1pPr>
              <a:defRPr>
                <a:solidFill>
                  <a:srgbClr val="00B191"/>
                </a:solidFill>
              </a:defRPr>
            </a:lvl1pPr>
          </a:lstStyle>
          <a:p>
            <a:r>
              <a:rPr lang="en-US" dirty="0"/>
              <a:t>Click to edit Master title style</a:t>
            </a:r>
            <a:endParaRPr lang="en-CA"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estions - Image">
    <p:spTree>
      <p:nvGrpSpPr>
        <p:cNvPr id="1" name=""/>
        <p:cNvGrpSpPr/>
        <p:nvPr/>
      </p:nvGrpSpPr>
      <p:grpSpPr>
        <a:xfrm>
          <a:off x="0" y="0"/>
          <a:ext cx="0" cy="0"/>
          <a:chOff x="0" y="0"/>
          <a:chExt cx="0" cy="0"/>
        </a:xfrm>
      </p:grpSpPr>
      <p:sp>
        <p:nvSpPr>
          <p:cNvPr id="3" name="TextBox 2"/>
          <p:cNvSpPr txBox="1"/>
          <p:nvPr/>
        </p:nvSpPr>
        <p:spPr>
          <a:xfrm>
            <a:off x="927888" y="3105835"/>
            <a:ext cx="5181600" cy="646331"/>
          </a:xfrm>
          <a:prstGeom prst="rect">
            <a:avLst/>
          </a:prstGeom>
          <a:noFill/>
        </p:spPr>
        <p:txBody>
          <a:bodyPr wrap="square" rtlCol="0">
            <a:spAutoFit/>
          </a:bodyPr>
          <a:lstStyle/>
          <a:p>
            <a:pPr algn="l" defTabSz="914400" rtl="0" eaLnBrk="1" latinLnBrk="0" hangingPunct="1">
              <a:lnSpc>
                <a:spcPct val="90000"/>
              </a:lnSpc>
              <a:spcBef>
                <a:spcPct val="0"/>
              </a:spcBef>
              <a:buNone/>
            </a:pPr>
            <a:r>
              <a:rPr lang="en-US" sz="4000" b="0" i="0" kern="1200" cap="all" baseline="0" dirty="0">
                <a:solidFill>
                  <a:srgbClr val="00B191"/>
                </a:solidFill>
                <a:latin typeface="+mn-lt"/>
                <a:ea typeface="Gotham Book" charset="0"/>
                <a:cs typeface="Gotham Book" charset="0"/>
              </a:rPr>
              <a:t>Questions?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estions - White">
    <p:spTree>
      <p:nvGrpSpPr>
        <p:cNvPr id="1" name=""/>
        <p:cNvGrpSpPr/>
        <p:nvPr/>
      </p:nvGrpSpPr>
      <p:grpSpPr>
        <a:xfrm>
          <a:off x="0" y="0"/>
          <a:ext cx="0" cy="0"/>
          <a:chOff x="0" y="0"/>
          <a:chExt cx="0" cy="0"/>
        </a:xfrm>
      </p:grpSpPr>
      <p:sp>
        <p:nvSpPr>
          <p:cNvPr id="3" name="TextBox 2"/>
          <p:cNvSpPr txBox="1"/>
          <p:nvPr/>
        </p:nvSpPr>
        <p:spPr>
          <a:xfrm>
            <a:off x="927888" y="3105835"/>
            <a:ext cx="5181600" cy="646331"/>
          </a:xfrm>
          <a:prstGeom prst="rect">
            <a:avLst/>
          </a:prstGeom>
          <a:noFill/>
        </p:spPr>
        <p:txBody>
          <a:bodyPr wrap="square" rtlCol="0">
            <a:spAutoFit/>
          </a:bodyPr>
          <a:lstStyle/>
          <a:p>
            <a:pPr algn="l" defTabSz="914400" rtl="0" eaLnBrk="1" latinLnBrk="0" hangingPunct="1">
              <a:lnSpc>
                <a:spcPct val="90000"/>
              </a:lnSpc>
              <a:spcBef>
                <a:spcPct val="0"/>
              </a:spcBef>
              <a:buNone/>
            </a:pPr>
            <a:r>
              <a:rPr lang="en-US" sz="4000" b="0" i="0" kern="1200" cap="all" baseline="0" dirty="0">
                <a:solidFill>
                  <a:srgbClr val="00B191"/>
                </a:solidFill>
                <a:latin typeface="+mj-lt"/>
                <a:ea typeface="Gotham Book" charset="0"/>
                <a:cs typeface="Gotham Book" charset="0"/>
              </a:rPr>
              <a:t>Questions?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p:nvPr/>
        </p:nvSpPr>
        <p:spPr>
          <a:xfrm>
            <a:off x="927888" y="2828836"/>
            <a:ext cx="5181600" cy="1200329"/>
          </a:xfrm>
          <a:prstGeom prst="rect">
            <a:avLst/>
          </a:prstGeom>
          <a:noFill/>
        </p:spPr>
        <p:txBody>
          <a:bodyPr wrap="square" rtlCol="0">
            <a:spAutoFit/>
          </a:bodyPr>
          <a:lstStyle/>
          <a:p>
            <a:pPr algn="l" defTabSz="914400" rtl="0" eaLnBrk="1" latinLnBrk="0" hangingPunct="1">
              <a:lnSpc>
                <a:spcPct val="90000"/>
              </a:lnSpc>
              <a:spcBef>
                <a:spcPct val="0"/>
              </a:spcBef>
              <a:buNone/>
            </a:pPr>
            <a:r>
              <a:rPr lang="en-US" sz="4000" b="0" i="0" kern="1200" dirty="0">
                <a:solidFill>
                  <a:schemeClr val="bg2"/>
                </a:solidFill>
                <a:latin typeface="+mj-lt"/>
                <a:ea typeface="Gotham Book" charset="0"/>
                <a:cs typeface="Gotham Book" charset="0"/>
              </a:rPr>
              <a:t>OBRIGADO POR PARTICIPAREM</a:t>
            </a: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0405" t="38832" r="10405" b="38807"/>
          <a:stretch/>
        </p:blipFill>
        <p:spPr>
          <a:xfrm>
            <a:off x="7375088" y="619208"/>
            <a:ext cx="4283512" cy="1209592"/>
          </a:xfrm>
          <a:prstGeom prst="rect">
            <a:avLst/>
          </a:prstGeom>
        </p:spPr>
      </p:pic>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10405" t="38832" r="10405" b="38807"/>
          <a:stretch/>
        </p:blipFill>
        <p:spPr>
          <a:xfrm>
            <a:off x="7375088" y="619208"/>
            <a:ext cx="4283512" cy="1209592"/>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Agenda">
    <p:bg>
      <p:bgRef idx="1001">
        <a:schemeClr val="bg2"/>
      </p:bgRef>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0"/>
            <a:ext cx="12192000" cy="685800"/>
          </a:xfrm>
          <a:prstGeom prst="rect">
            <a:avLst/>
          </a:prstGeom>
          <a:solidFill>
            <a:srgbClr val="F7941D"/>
          </a:solidFill>
        </p:spPr>
        <p:txBody>
          <a:bodyPr anchor="ctr"/>
          <a:lstStyle>
            <a:lvl1pPr algn="ctr">
              <a:defRPr sz="2800" b="1" kern="2400" cap="all" spc="540" baseline="0">
                <a:solidFill>
                  <a:schemeClr val="bg2"/>
                </a:solidFill>
                <a:latin typeface="+mj-lt"/>
                <a:cs typeface="Segoe UI Semibold" panose="020B0702040204020203" pitchFamily="34" charset="0"/>
              </a:defRPr>
            </a:lvl1pPr>
          </a:lstStyle>
          <a:p>
            <a:r>
              <a:rPr lang="en-US" dirty="0"/>
              <a:t>Presentation Content</a:t>
            </a:r>
          </a:p>
        </p:txBody>
      </p:sp>
      <p:sp>
        <p:nvSpPr>
          <p:cNvPr id="10" name="Text Placeholder 7"/>
          <p:cNvSpPr>
            <a:spLocks noGrp="1"/>
          </p:cNvSpPr>
          <p:nvPr>
            <p:ph type="body" sz="quarter" idx="11" hasCustomPrompt="1"/>
          </p:nvPr>
        </p:nvSpPr>
        <p:spPr>
          <a:xfrm>
            <a:off x="292963" y="720537"/>
            <a:ext cx="11613091" cy="5662508"/>
          </a:xfrm>
          <a:prstGeom prst="rect">
            <a:avLst/>
          </a:prstGeom>
          <a:noFill/>
        </p:spPr>
        <p:txBody>
          <a:bodyPr lIns="216000" tIns="72000" rIns="216000" bIns="72000" anchor="ctr"/>
          <a:lstStyle>
            <a:lvl1pPr marL="457200" indent="-457200">
              <a:lnSpc>
                <a:spcPct val="100000"/>
              </a:lnSpc>
              <a:buClr>
                <a:srgbClr val="F7941D"/>
              </a:buClr>
              <a:buSzPct val="100000"/>
              <a:buFont typeface="Arial" panose="020B0604020202020204" pitchFamily="34" charset="0"/>
              <a:buChar char="•"/>
              <a:defRPr sz="2520" b="0" baseline="0">
                <a:solidFill>
                  <a:schemeClr val="tx1"/>
                </a:solidFill>
                <a:latin typeface="+mn-lt"/>
                <a:cs typeface="Segoe UI Light" panose="020B0502040204020203" pitchFamily="34" charset="0"/>
              </a:defRPr>
            </a:lvl1pPr>
            <a:lvl2pPr marL="180531" indent="0">
              <a:lnSpc>
                <a:spcPct val="100000"/>
              </a:lnSpc>
              <a:buClr>
                <a:schemeClr val="tx1">
                  <a:lumMod val="85000"/>
                  <a:lumOff val="15000"/>
                </a:schemeClr>
              </a:buClr>
              <a:buSzPct val="100000"/>
              <a:buFontTx/>
              <a:buNone/>
              <a:defRPr>
                <a:solidFill>
                  <a:schemeClr val="tx1">
                    <a:lumMod val="85000"/>
                    <a:lumOff val="15000"/>
                  </a:schemeClr>
                </a:solidFill>
              </a:defRPr>
            </a:lvl2pPr>
            <a:lvl3pPr marL="340200" indent="0">
              <a:lnSpc>
                <a:spcPct val="100000"/>
              </a:lnSpc>
              <a:buClr>
                <a:schemeClr val="tx1">
                  <a:lumMod val="85000"/>
                  <a:lumOff val="15000"/>
                </a:schemeClr>
              </a:buClr>
              <a:buSzPct val="100000"/>
              <a:buFontTx/>
              <a:buNone/>
              <a:defRPr>
                <a:solidFill>
                  <a:schemeClr val="tx1">
                    <a:lumMod val="85000"/>
                    <a:lumOff val="15000"/>
                  </a:schemeClr>
                </a:solidFill>
              </a:defRPr>
            </a:lvl3pPr>
            <a:lvl4pPr marL="486000" indent="0">
              <a:lnSpc>
                <a:spcPct val="100000"/>
              </a:lnSpc>
              <a:buClr>
                <a:schemeClr val="tx1">
                  <a:lumMod val="85000"/>
                  <a:lumOff val="15000"/>
                </a:schemeClr>
              </a:buClr>
              <a:buSzPct val="100000"/>
              <a:buFontTx/>
              <a:buNone/>
              <a:defRPr>
                <a:solidFill>
                  <a:schemeClr val="tx1">
                    <a:lumMod val="85000"/>
                    <a:lumOff val="15000"/>
                  </a:schemeClr>
                </a:solidFill>
              </a:defRPr>
            </a:lvl4pPr>
            <a:lvl5pPr marL="607500" indent="0">
              <a:lnSpc>
                <a:spcPct val="100000"/>
              </a:lnSpc>
              <a:buClr>
                <a:schemeClr val="tx1">
                  <a:lumMod val="85000"/>
                  <a:lumOff val="15000"/>
                </a:schemeClr>
              </a:buClr>
              <a:buSzPct val="100000"/>
              <a:buFontTx/>
              <a:buNone/>
              <a:defRPr>
                <a:solidFill>
                  <a:schemeClr val="tx1">
                    <a:lumMod val="85000"/>
                    <a:lumOff val="15000"/>
                  </a:schemeClr>
                </a:solidFill>
              </a:defRPr>
            </a:lvl5pPr>
          </a:lstStyle>
          <a:p>
            <a:pPr lvl="0"/>
            <a:r>
              <a:rPr lang="en-US" dirty="0"/>
              <a:t>Topic 1</a:t>
            </a:r>
          </a:p>
        </p:txBody>
      </p:sp>
      <p:sp>
        <p:nvSpPr>
          <p:cNvPr id="42" name="Rectangle 41">
            <a:extLst>
              <a:ext uri="{FF2B5EF4-FFF2-40B4-BE49-F238E27FC236}">
                <a16:creationId xmlns:a16="http://schemas.microsoft.com/office/drawing/2014/main" id="{5A5EB465-0C06-4E86-A1A1-5DDA31061B51}"/>
              </a:ext>
            </a:extLst>
          </p:cNvPr>
          <p:cNvSpPr/>
          <p:nvPr userDrawn="1"/>
        </p:nvSpPr>
        <p:spPr>
          <a:xfrm>
            <a:off x="0" y="6373217"/>
            <a:ext cx="12192000" cy="495300"/>
          </a:xfrm>
          <a:prstGeom prst="rect">
            <a:avLst/>
          </a:prstGeom>
          <a:solidFill>
            <a:sysClr val="window" lastClr="FFFFFF">
              <a:lumMod val="95000"/>
            </a:sysClr>
          </a:solidFill>
          <a:ln w="1270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Data Saturday Holland 2019   | 	     claudioessilva              @claudioessilva             claudioessilva.eu</a:t>
            </a:r>
          </a:p>
        </p:txBody>
      </p:sp>
      <p:grpSp>
        <p:nvGrpSpPr>
          <p:cNvPr id="3" name="Group 2">
            <a:extLst>
              <a:ext uri="{FF2B5EF4-FFF2-40B4-BE49-F238E27FC236}">
                <a16:creationId xmlns:a16="http://schemas.microsoft.com/office/drawing/2014/main" id="{A749F141-F1AF-4C50-A92F-0C82AAA1CD71}"/>
              </a:ext>
            </a:extLst>
          </p:cNvPr>
          <p:cNvGrpSpPr/>
          <p:nvPr userDrawn="1"/>
        </p:nvGrpSpPr>
        <p:grpSpPr>
          <a:xfrm>
            <a:off x="4762992" y="6499080"/>
            <a:ext cx="3915873" cy="240117"/>
            <a:chOff x="4446792" y="6499080"/>
            <a:chExt cx="3915873" cy="240117"/>
          </a:xfrm>
        </p:grpSpPr>
        <p:grpSp>
          <p:nvGrpSpPr>
            <p:cNvPr id="43" name="Group 42">
              <a:extLst>
                <a:ext uri="{FF2B5EF4-FFF2-40B4-BE49-F238E27FC236}">
                  <a16:creationId xmlns:a16="http://schemas.microsoft.com/office/drawing/2014/main" id="{7AD28802-2C41-4C2A-B57C-BD513489C49B}"/>
                </a:ext>
              </a:extLst>
            </p:cNvPr>
            <p:cNvGrpSpPr/>
            <p:nvPr userDrawn="1"/>
          </p:nvGrpSpPr>
          <p:grpSpPr>
            <a:xfrm>
              <a:off x="6227270" y="6509597"/>
              <a:ext cx="229600" cy="229600"/>
              <a:chOff x="5748537" y="5146675"/>
              <a:chExt cx="353831" cy="353832"/>
            </a:xfrm>
          </p:grpSpPr>
          <p:sp>
            <p:nvSpPr>
              <p:cNvPr id="44" name="Freeform 383">
                <a:extLst>
                  <a:ext uri="{FF2B5EF4-FFF2-40B4-BE49-F238E27FC236}">
                    <a16:creationId xmlns:a16="http://schemas.microsoft.com/office/drawing/2014/main" id="{E043D995-9441-43B6-A1B8-E6AC6932E013}"/>
                  </a:ext>
                </a:extLst>
              </p:cNvPr>
              <p:cNvSpPr>
                <a:spLocks/>
              </p:cNvSpPr>
              <p:nvPr/>
            </p:nvSpPr>
            <p:spPr bwMode="auto">
              <a:xfrm>
                <a:off x="5852153" y="5257801"/>
                <a:ext cx="159335" cy="137931"/>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rgbClr val="E7E6E6">
                  <a:lumMod val="50000"/>
                </a:srgb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45" name="Rounded Rectangle 92">
                <a:extLst>
                  <a:ext uri="{FF2B5EF4-FFF2-40B4-BE49-F238E27FC236}">
                    <a16:creationId xmlns:a16="http://schemas.microsoft.com/office/drawing/2014/main" id="{67D9650E-A181-4C65-91E7-08AA0BADC118}"/>
                  </a:ext>
                </a:extLst>
              </p:cNvPr>
              <p:cNvSpPr/>
              <p:nvPr/>
            </p:nvSpPr>
            <p:spPr>
              <a:xfrm>
                <a:off x="5748537" y="5146675"/>
                <a:ext cx="353831" cy="353832"/>
              </a:xfrm>
              <a:prstGeom prst="roundRect">
                <a:avLst/>
              </a:prstGeom>
              <a:noFill/>
              <a:ln w="19050" cap="flat" cmpd="sng" algn="ctr">
                <a:solidFill>
                  <a:srgbClr val="E7E6E6">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46" name="Group 45">
              <a:extLst>
                <a:ext uri="{FF2B5EF4-FFF2-40B4-BE49-F238E27FC236}">
                  <a16:creationId xmlns:a16="http://schemas.microsoft.com/office/drawing/2014/main" id="{B56DDCB0-B608-47B7-8771-54D3EA51DEC3}"/>
                </a:ext>
              </a:extLst>
            </p:cNvPr>
            <p:cNvGrpSpPr/>
            <p:nvPr userDrawn="1"/>
          </p:nvGrpSpPr>
          <p:grpSpPr>
            <a:xfrm>
              <a:off x="4446792" y="6509597"/>
              <a:ext cx="229600" cy="229600"/>
              <a:chOff x="3348740" y="4138863"/>
              <a:chExt cx="229600" cy="229600"/>
            </a:xfrm>
          </p:grpSpPr>
          <p:sp>
            <p:nvSpPr>
              <p:cNvPr id="47" name="Rounded Rectangle 94">
                <a:extLst>
                  <a:ext uri="{FF2B5EF4-FFF2-40B4-BE49-F238E27FC236}">
                    <a16:creationId xmlns:a16="http://schemas.microsoft.com/office/drawing/2014/main" id="{B59C3D9B-038C-4ABD-B846-596173B0D97A}"/>
                  </a:ext>
                </a:extLst>
              </p:cNvPr>
              <p:cNvSpPr/>
              <p:nvPr/>
            </p:nvSpPr>
            <p:spPr>
              <a:xfrm>
                <a:off x="3348740" y="4138863"/>
                <a:ext cx="229600" cy="229600"/>
              </a:xfrm>
              <a:prstGeom prst="roundRect">
                <a:avLst/>
              </a:prstGeom>
              <a:noFill/>
              <a:ln w="19050" cap="flat" cmpd="sng" algn="ctr">
                <a:solidFill>
                  <a:srgbClr val="E7E6E6">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48" name="Group 1216">
                <a:extLst>
                  <a:ext uri="{FF2B5EF4-FFF2-40B4-BE49-F238E27FC236}">
                    <a16:creationId xmlns:a16="http://schemas.microsoft.com/office/drawing/2014/main" id="{8747DD90-4197-42F5-B0CA-4EA4B837F967}"/>
                  </a:ext>
                </a:extLst>
              </p:cNvPr>
              <p:cNvGrpSpPr>
                <a:grpSpLocks/>
              </p:cNvGrpSpPr>
              <p:nvPr/>
            </p:nvGrpSpPr>
            <p:grpSpPr bwMode="auto">
              <a:xfrm>
                <a:off x="3416339" y="4197351"/>
                <a:ext cx="101584" cy="101580"/>
                <a:chOff x="8400256" y="3573016"/>
                <a:chExt cx="423871" cy="422275"/>
              </a:xfrm>
              <a:solidFill>
                <a:sysClr val="windowText" lastClr="000000"/>
              </a:solidFill>
            </p:grpSpPr>
            <p:sp>
              <p:nvSpPr>
                <p:cNvPr id="49" name="Oval 315">
                  <a:extLst>
                    <a:ext uri="{FF2B5EF4-FFF2-40B4-BE49-F238E27FC236}">
                      <a16:creationId xmlns:a16="http://schemas.microsoft.com/office/drawing/2014/main" id="{0D3EEBFF-3732-4ABE-B71C-223BC04CAAC9}"/>
                    </a:ext>
                  </a:extLst>
                </p:cNvPr>
                <p:cNvSpPr>
                  <a:spLocks noChangeArrowheads="1"/>
                </p:cNvSpPr>
                <p:nvPr/>
              </p:nvSpPr>
              <p:spPr bwMode="auto">
                <a:xfrm>
                  <a:off x="8400256" y="3573016"/>
                  <a:ext cx="103188" cy="101600"/>
                </a:xfrm>
                <a:prstGeom prst="ellipse">
                  <a:avLst/>
                </a:prstGeom>
                <a:solidFill>
                  <a:srgbClr val="E7E6E6">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altLang="x-none" sz="1800" b="0" i="0" u="none" strike="noStrike" kern="0" cap="none" spc="0" normalizeH="0" baseline="0" noProof="0">
                    <a:ln>
                      <a:noFill/>
                    </a:ln>
                    <a:solidFill>
                      <a:prstClr val="black"/>
                    </a:solidFill>
                    <a:effectLst/>
                    <a:uLnTx/>
                    <a:uFillTx/>
                    <a:latin typeface="Open Sans" charset="0"/>
                  </a:endParaRPr>
                </a:p>
              </p:txBody>
            </p:sp>
            <p:sp>
              <p:nvSpPr>
                <p:cNvPr id="50" name="Rectangle 316">
                  <a:extLst>
                    <a:ext uri="{FF2B5EF4-FFF2-40B4-BE49-F238E27FC236}">
                      <a16:creationId xmlns:a16="http://schemas.microsoft.com/office/drawing/2014/main" id="{F99C6606-BBB5-4ED6-A613-6C0096A02CAC}"/>
                    </a:ext>
                  </a:extLst>
                </p:cNvPr>
                <p:cNvSpPr>
                  <a:spLocks noChangeArrowheads="1"/>
                </p:cNvSpPr>
                <p:nvPr/>
              </p:nvSpPr>
              <p:spPr bwMode="auto">
                <a:xfrm>
                  <a:off x="8408194" y="3714304"/>
                  <a:ext cx="87313" cy="280987"/>
                </a:xfrm>
                <a:prstGeom prst="rect">
                  <a:avLst/>
                </a:prstGeom>
                <a:solidFill>
                  <a:srgbClr val="E7E6E6">
                    <a:lumMod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altLang="x-none" sz="1800" b="0" i="0" u="none" strike="noStrike" kern="0" cap="none" spc="0" normalizeH="0" baseline="0" noProof="0">
                    <a:ln>
                      <a:noFill/>
                    </a:ln>
                    <a:solidFill>
                      <a:prstClr val="black"/>
                    </a:solidFill>
                    <a:effectLst/>
                    <a:uLnTx/>
                    <a:uFillTx/>
                    <a:latin typeface="Open Sans" charset="0"/>
                  </a:endParaRPr>
                </a:p>
              </p:txBody>
            </p:sp>
            <p:sp>
              <p:nvSpPr>
                <p:cNvPr id="51" name="Freeform 317">
                  <a:extLst>
                    <a:ext uri="{FF2B5EF4-FFF2-40B4-BE49-F238E27FC236}">
                      <a16:creationId xmlns:a16="http://schemas.microsoft.com/office/drawing/2014/main" id="{68F8A43B-6B57-499A-8FF0-B76125583181}"/>
                    </a:ext>
                  </a:extLst>
                </p:cNvPr>
                <p:cNvSpPr>
                  <a:spLocks/>
                </p:cNvSpPr>
                <p:nvPr/>
              </p:nvSpPr>
              <p:spPr bwMode="auto">
                <a:xfrm>
                  <a:off x="8551075" y="3706366"/>
                  <a:ext cx="273052"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rgbClr val="E7E6E6">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grpSp>
        <p:pic>
          <p:nvPicPr>
            <p:cNvPr id="52" name="Picture 3" descr="Resultado de imagem para web icon">
              <a:extLst>
                <a:ext uri="{FF2B5EF4-FFF2-40B4-BE49-F238E27FC236}">
                  <a16:creationId xmlns:a16="http://schemas.microsoft.com/office/drawing/2014/main" id="{D746C1BD-A9A0-44C6-A62C-7D74ACC62E5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22548" y="6499080"/>
              <a:ext cx="240117" cy="240117"/>
            </a:xfrm>
            <a:prstGeom prst="rect">
              <a:avLst/>
            </a:prstGeom>
            <a:noFill/>
            <a:extLst>
              <a:ext uri="{909E8E84-426E-40DD-AFC4-6F175D3DCCD1}">
                <a14:hiddenFill xmlns:a14="http://schemas.microsoft.com/office/drawing/2010/main">
                  <a:solidFill>
                    <a:srgbClr val="FFFFFF"/>
                  </a:solidFill>
                </a14:hiddenFill>
              </a:ext>
            </a:extLst>
          </p:spPr>
        </p:pic>
      </p:grpSp>
      <p:pic>
        <p:nvPicPr>
          <p:cNvPr id="5" name="Picture 4">
            <a:extLst>
              <a:ext uri="{FF2B5EF4-FFF2-40B4-BE49-F238E27FC236}">
                <a16:creationId xmlns:a16="http://schemas.microsoft.com/office/drawing/2014/main" id="{D95B1053-7B7E-4731-8A1B-A1CDE1B5077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23556" y="6423449"/>
            <a:ext cx="467952" cy="388868"/>
          </a:xfrm>
          <a:prstGeom prst="rect">
            <a:avLst/>
          </a:prstGeom>
        </p:spPr>
      </p:pic>
    </p:spTree>
    <p:extLst>
      <p:ext uri="{BB962C8B-B14F-4D97-AF65-F5344CB8AC3E}">
        <p14:creationId xmlns:p14="http://schemas.microsoft.com/office/powerpoint/2010/main" val="35450608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Presenter">
    <p:bg>
      <p:bgRef idx="1001">
        <a:schemeClr val="bg2"/>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360A443-A386-4DD2-A401-435C0C749BE5}"/>
              </a:ext>
            </a:extLst>
          </p:cNvPr>
          <p:cNvPicPr>
            <a:picLocks noChangeAspect="1"/>
          </p:cNvPicPr>
          <p:nvPr userDrawn="1"/>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harpenSoften amount="25000"/>
                    </a14:imgEffect>
                    <a14:imgEffect>
                      <a14:saturation sat="400000"/>
                    </a14:imgEffect>
                    <a14:imgEffect>
                      <a14:brightnessContrast bright="20000" contrast="40000"/>
                    </a14:imgEffect>
                  </a14:imgLayer>
                </a14:imgProps>
              </a:ext>
            </a:extLst>
          </a:blip>
          <a:stretch>
            <a:fillRect/>
          </a:stretch>
        </p:blipFill>
        <p:spPr>
          <a:xfrm>
            <a:off x="6534068" y="0"/>
            <a:ext cx="5657932" cy="6885922"/>
          </a:xfrm>
          <a:prstGeom prst="rect">
            <a:avLst/>
          </a:prstGeom>
          <a:solidFill>
            <a:schemeClr val="bg1"/>
          </a:solidFill>
        </p:spPr>
      </p:pic>
      <p:sp>
        <p:nvSpPr>
          <p:cNvPr id="9" name="Title 1"/>
          <p:cNvSpPr>
            <a:spLocks noGrp="1"/>
          </p:cNvSpPr>
          <p:nvPr>
            <p:ph type="ctrTitle" hasCustomPrompt="1"/>
          </p:nvPr>
        </p:nvSpPr>
        <p:spPr>
          <a:xfrm>
            <a:off x="0" y="0"/>
            <a:ext cx="12192000" cy="640080"/>
          </a:xfrm>
          <a:prstGeom prst="rect">
            <a:avLst/>
          </a:prstGeom>
          <a:solidFill>
            <a:srgbClr val="F7941D"/>
          </a:solidFill>
        </p:spPr>
        <p:txBody>
          <a:bodyPr lIns="180000" rIns="180000" anchor="ctr"/>
          <a:lstStyle>
            <a:lvl1pPr algn="ctr">
              <a:defRPr sz="2800" cap="all" spc="320" baseline="0">
                <a:solidFill>
                  <a:schemeClr val="bg2"/>
                </a:solidFill>
                <a:latin typeface="+mj-lt"/>
                <a:ea typeface="Open Sans Semibold" panose="020B0706030804020204" pitchFamily="34" charset="0"/>
                <a:cs typeface="Open Sans Semibold" panose="020B0706030804020204" pitchFamily="34" charset="0"/>
              </a:defRPr>
            </a:lvl1pPr>
          </a:lstStyle>
          <a:p>
            <a:r>
              <a:rPr lang="en-US" dirty="0"/>
              <a:t>Presenter info</a:t>
            </a:r>
          </a:p>
        </p:txBody>
      </p:sp>
      <p:cxnSp>
        <p:nvCxnSpPr>
          <p:cNvPr id="5" name="Straight Connector 4">
            <a:extLst>
              <a:ext uri="{FF2B5EF4-FFF2-40B4-BE49-F238E27FC236}">
                <a16:creationId xmlns:a16="http://schemas.microsoft.com/office/drawing/2014/main" id="{C91725A2-C07F-4F67-93F2-C1B01B911547}"/>
              </a:ext>
            </a:extLst>
          </p:cNvPr>
          <p:cNvCxnSpPr/>
          <p:nvPr userDrawn="1"/>
        </p:nvCxnSpPr>
        <p:spPr>
          <a:xfrm>
            <a:off x="4384640"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8" name="Picture Placeholder 38">
            <a:extLst>
              <a:ext uri="{FF2B5EF4-FFF2-40B4-BE49-F238E27FC236}">
                <a16:creationId xmlns:a16="http://schemas.microsoft.com/office/drawing/2014/main" id="{EC10BD19-D6A7-4CD7-A3FA-9F23D7925498}"/>
              </a:ext>
            </a:extLst>
          </p:cNvPr>
          <p:cNvSpPr>
            <a:spLocks noGrp="1"/>
          </p:cNvSpPr>
          <p:nvPr>
            <p:ph type="pic" sz="quarter" idx="16"/>
          </p:nvPr>
        </p:nvSpPr>
        <p:spPr>
          <a:xfrm>
            <a:off x="1075568" y="886744"/>
            <a:ext cx="2671763" cy="2671762"/>
          </a:xfrm>
        </p:spPr>
        <p:txBody>
          <a:bodyPr anchor="ctr">
            <a:normAutofit/>
          </a:bodyPr>
          <a:lstStyle>
            <a:lvl1pPr marL="0" indent="0" algn="ctr">
              <a:buNone/>
              <a:defRPr sz="1600"/>
            </a:lvl1pPr>
          </a:lstStyle>
          <a:p>
            <a:r>
              <a:rPr lang="en-US"/>
              <a:t>Drag picture to placeholder or click icon to add</a:t>
            </a:r>
            <a:endParaRPr lang="en-US" dirty="0"/>
          </a:p>
        </p:txBody>
      </p:sp>
      <p:grpSp>
        <p:nvGrpSpPr>
          <p:cNvPr id="24" name="Group 23">
            <a:extLst>
              <a:ext uri="{FF2B5EF4-FFF2-40B4-BE49-F238E27FC236}">
                <a16:creationId xmlns:a16="http://schemas.microsoft.com/office/drawing/2014/main" id="{B7090C82-3371-46EC-B8FF-32C901713E2F}"/>
              </a:ext>
            </a:extLst>
          </p:cNvPr>
          <p:cNvGrpSpPr/>
          <p:nvPr userDrawn="1"/>
        </p:nvGrpSpPr>
        <p:grpSpPr>
          <a:xfrm>
            <a:off x="0" y="6373217"/>
            <a:ext cx="12192000" cy="495300"/>
            <a:chOff x="0" y="6373217"/>
            <a:chExt cx="12192000" cy="495300"/>
          </a:xfrm>
        </p:grpSpPr>
        <p:sp>
          <p:nvSpPr>
            <p:cNvPr id="25" name="Rectangle 24">
              <a:extLst>
                <a:ext uri="{FF2B5EF4-FFF2-40B4-BE49-F238E27FC236}">
                  <a16:creationId xmlns:a16="http://schemas.microsoft.com/office/drawing/2014/main" id="{257534D9-8F22-462C-829F-CDBEC4E67B44}"/>
                </a:ext>
              </a:extLst>
            </p:cNvPr>
            <p:cNvSpPr/>
            <p:nvPr userDrawn="1"/>
          </p:nvSpPr>
          <p:spPr>
            <a:xfrm>
              <a:off x="0" y="6373217"/>
              <a:ext cx="12192000" cy="495300"/>
            </a:xfrm>
            <a:prstGeom prst="rect">
              <a:avLst/>
            </a:prstGeom>
            <a:solidFill>
              <a:sysClr val="window" lastClr="FFFFFF">
                <a:lumMod val="95000"/>
              </a:sysClr>
            </a:solidFill>
            <a:ln w="1270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prstClr val="black"/>
                  </a:solidFill>
                  <a:effectLst/>
                  <a:uLnTx/>
                  <a:uFillTx/>
                  <a:latin typeface="Calibri" panose="020F0502020204030204"/>
                  <a:ea typeface="+mn-ea"/>
                  <a:cs typeface="+mn-cs"/>
                </a:rPr>
                <a:t>DataGrillen</a:t>
              </a: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 2019       |            claudioessilva              @claudioessilva             claudioessilva.eu</a:t>
              </a:r>
            </a:p>
          </p:txBody>
        </p:sp>
        <p:grpSp>
          <p:nvGrpSpPr>
            <p:cNvPr id="26" name="Group 25">
              <a:extLst>
                <a:ext uri="{FF2B5EF4-FFF2-40B4-BE49-F238E27FC236}">
                  <a16:creationId xmlns:a16="http://schemas.microsoft.com/office/drawing/2014/main" id="{0118D787-4609-443C-A0E1-8452582428E6}"/>
                </a:ext>
              </a:extLst>
            </p:cNvPr>
            <p:cNvGrpSpPr/>
            <p:nvPr userDrawn="1"/>
          </p:nvGrpSpPr>
          <p:grpSpPr>
            <a:xfrm>
              <a:off x="6227270" y="6509597"/>
              <a:ext cx="229600" cy="229600"/>
              <a:chOff x="5748554" y="5146675"/>
              <a:chExt cx="353832" cy="353832"/>
            </a:xfrm>
          </p:grpSpPr>
          <p:sp>
            <p:nvSpPr>
              <p:cNvPr id="35" name="Freeform 383">
                <a:extLst>
                  <a:ext uri="{FF2B5EF4-FFF2-40B4-BE49-F238E27FC236}">
                    <a16:creationId xmlns:a16="http://schemas.microsoft.com/office/drawing/2014/main" id="{2B81B323-524D-4191-B09E-64F7770E7CD1}"/>
                  </a:ext>
                </a:extLst>
              </p:cNvPr>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rgbClr val="E7E6E6">
                  <a:lumMod val="50000"/>
                </a:srgb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36" name="Rounded Rectangle 92">
                <a:extLst>
                  <a:ext uri="{FF2B5EF4-FFF2-40B4-BE49-F238E27FC236}">
                    <a16:creationId xmlns:a16="http://schemas.microsoft.com/office/drawing/2014/main" id="{B3ECA6D8-98A5-4BA0-9F1D-0932A66E8D96}"/>
                  </a:ext>
                </a:extLst>
              </p:cNvPr>
              <p:cNvSpPr/>
              <p:nvPr/>
            </p:nvSpPr>
            <p:spPr>
              <a:xfrm>
                <a:off x="5748554" y="5146675"/>
                <a:ext cx="353832" cy="353832"/>
              </a:xfrm>
              <a:prstGeom prst="roundRect">
                <a:avLst/>
              </a:prstGeom>
              <a:noFill/>
              <a:ln w="19050" cap="flat" cmpd="sng" algn="ctr">
                <a:solidFill>
                  <a:srgbClr val="E7E6E6">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7" name="Group 26">
              <a:extLst>
                <a:ext uri="{FF2B5EF4-FFF2-40B4-BE49-F238E27FC236}">
                  <a16:creationId xmlns:a16="http://schemas.microsoft.com/office/drawing/2014/main" id="{231A815D-6E84-4F8C-9A16-28912BE1C4E0}"/>
                </a:ext>
              </a:extLst>
            </p:cNvPr>
            <p:cNvGrpSpPr/>
            <p:nvPr userDrawn="1"/>
          </p:nvGrpSpPr>
          <p:grpSpPr>
            <a:xfrm>
              <a:off x="4446792" y="6509597"/>
              <a:ext cx="229600" cy="229600"/>
              <a:chOff x="3348740" y="4138863"/>
              <a:chExt cx="229600" cy="229600"/>
            </a:xfrm>
          </p:grpSpPr>
          <p:sp>
            <p:nvSpPr>
              <p:cNvPr id="30" name="Rounded Rectangle 94">
                <a:extLst>
                  <a:ext uri="{FF2B5EF4-FFF2-40B4-BE49-F238E27FC236}">
                    <a16:creationId xmlns:a16="http://schemas.microsoft.com/office/drawing/2014/main" id="{BEABF299-41BC-4CE8-A406-83BD8E70F2F9}"/>
                  </a:ext>
                </a:extLst>
              </p:cNvPr>
              <p:cNvSpPr/>
              <p:nvPr/>
            </p:nvSpPr>
            <p:spPr>
              <a:xfrm>
                <a:off x="3348740" y="4138863"/>
                <a:ext cx="229600" cy="229600"/>
              </a:xfrm>
              <a:prstGeom prst="roundRect">
                <a:avLst/>
              </a:prstGeom>
              <a:noFill/>
              <a:ln w="19050" cap="flat" cmpd="sng" algn="ctr">
                <a:solidFill>
                  <a:srgbClr val="E7E6E6">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31" name="Group 1216">
                <a:extLst>
                  <a:ext uri="{FF2B5EF4-FFF2-40B4-BE49-F238E27FC236}">
                    <a16:creationId xmlns:a16="http://schemas.microsoft.com/office/drawing/2014/main" id="{BBAE572C-1B55-40CC-B57B-0097EC508489}"/>
                  </a:ext>
                </a:extLst>
              </p:cNvPr>
              <p:cNvGrpSpPr>
                <a:grpSpLocks/>
              </p:cNvGrpSpPr>
              <p:nvPr/>
            </p:nvGrpSpPr>
            <p:grpSpPr bwMode="auto">
              <a:xfrm>
                <a:off x="3416337" y="4197351"/>
                <a:ext cx="101582" cy="101580"/>
                <a:chOff x="8400256" y="3573016"/>
                <a:chExt cx="423863" cy="422275"/>
              </a:xfrm>
              <a:solidFill>
                <a:sysClr val="windowText" lastClr="000000"/>
              </a:solidFill>
            </p:grpSpPr>
            <p:sp>
              <p:nvSpPr>
                <p:cNvPr id="32" name="Oval 315">
                  <a:extLst>
                    <a:ext uri="{FF2B5EF4-FFF2-40B4-BE49-F238E27FC236}">
                      <a16:creationId xmlns:a16="http://schemas.microsoft.com/office/drawing/2014/main" id="{8AB77C86-95CF-4497-8733-30877A346C68}"/>
                    </a:ext>
                  </a:extLst>
                </p:cNvPr>
                <p:cNvSpPr>
                  <a:spLocks noChangeArrowheads="1"/>
                </p:cNvSpPr>
                <p:nvPr/>
              </p:nvSpPr>
              <p:spPr bwMode="auto">
                <a:xfrm>
                  <a:off x="8400256" y="3573016"/>
                  <a:ext cx="103188" cy="101600"/>
                </a:xfrm>
                <a:prstGeom prst="ellipse">
                  <a:avLst/>
                </a:prstGeom>
                <a:solidFill>
                  <a:srgbClr val="E7E6E6">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altLang="x-none" sz="1800" b="0" i="0" u="none" strike="noStrike" kern="0" cap="none" spc="0" normalizeH="0" baseline="0" noProof="0">
                    <a:ln>
                      <a:noFill/>
                    </a:ln>
                    <a:solidFill>
                      <a:prstClr val="black"/>
                    </a:solidFill>
                    <a:effectLst/>
                    <a:uLnTx/>
                    <a:uFillTx/>
                    <a:latin typeface="Open Sans" charset="0"/>
                  </a:endParaRPr>
                </a:p>
              </p:txBody>
            </p:sp>
            <p:sp>
              <p:nvSpPr>
                <p:cNvPr id="33" name="Rectangle 316">
                  <a:extLst>
                    <a:ext uri="{FF2B5EF4-FFF2-40B4-BE49-F238E27FC236}">
                      <a16:creationId xmlns:a16="http://schemas.microsoft.com/office/drawing/2014/main" id="{089F80E0-B36B-48CF-87A9-9C151C577290}"/>
                    </a:ext>
                  </a:extLst>
                </p:cNvPr>
                <p:cNvSpPr>
                  <a:spLocks noChangeArrowheads="1"/>
                </p:cNvSpPr>
                <p:nvPr/>
              </p:nvSpPr>
              <p:spPr bwMode="auto">
                <a:xfrm>
                  <a:off x="8408194" y="3714304"/>
                  <a:ext cx="87313" cy="280987"/>
                </a:xfrm>
                <a:prstGeom prst="rect">
                  <a:avLst/>
                </a:prstGeom>
                <a:solidFill>
                  <a:srgbClr val="E7E6E6">
                    <a:lumMod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altLang="x-none" sz="1800" b="0" i="0" u="none" strike="noStrike" kern="0" cap="none" spc="0" normalizeH="0" baseline="0" noProof="0">
                    <a:ln>
                      <a:noFill/>
                    </a:ln>
                    <a:solidFill>
                      <a:prstClr val="black"/>
                    </a:solidFill>
                    <a:effectLst/>
                    <a:uLnTx/>
                    <a:uFillTx/>
                    <a:latin typeface="Open Sans" charset="0"/>
                  </a:endParaRPr>
                </a:p>
              </p:txBody>
            </p:sp>
            <p:sp>
              <p:nvSpPr>
                <p:cNvPr id="34" name="Freeform 317">
                  <a:extLst>
                    <a:ext uri="{FF2B5EF4-FFF2-40B4-BE49-F238E27FC236}">
                      <a16:creationId xmlns:a16="http://schemas.microsoft.com/office/drawing/2014/main" id="{D6F1C7AC-5E0B-4191-A511-CDBC9BC2D51B}"/>
                    </a:ext>
                  </a:extLst>
                </p:cNvPr>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rgbClr val="E7E6E6">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grpSp>
        <p:pic>
          <p:nvPicPr>
            <p:cNvPr id="28" name="Picture 3" descr="Resultado de imagem para web icon">
              <a:extLst>
                <a:ext uri="{FF2B5EF4-FFF2-40B4-BE49-F238E27FC236}">
                  <a16:creationId xmlns:a16="http://schemas.microsoft.com/office/drawing/2014/main" id="{4C5CF3CE-91FA-4EA8-90C4-A5D72304EF20}"/>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122548" y="6499080"/>
              <a:ext cx="240117" cy="24011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https://2ighm2957p436ogud2b18sv1-wpengine.netdna-ssl.com/wp-content/uploads/2018/08/Grillen_Orange.png">
              <a:extLst>
                <a:ext uri="{FF2B5EF4-FFF2-40B4-BE49-F238E27FC236}">
                  <a16:creationId xmlns:a16="http://schemas.microsoft.com/office/drawing/2014/main" id="{37CFC6CC-9A6E-4375-B1C1-5880F400DE54}"/>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057987" y="6453673"/>
              <a:ext cx="229600" cy="357156"/>
            </a:xfrm>
            <a:prstGeom prst="rect">
              <a:avLst/>
            </a:prstGeom>
            <a:solidFill>
              <a:schemeClr val="accent3">
                <a:lumMod val="95000"/>
              </a:schemeClr>
            </a:solidFill>
          </p:spPr>
        </p:pic>
      </p:grpSp>
    </p:spTree>
    <p:extLst>
      <p:ext uri="{BB962C8B-B14F-4D97-AF65-F5344CB8AC3E}">
        <p14:creationId xmlns:p14="http://schemas.microsoft.com/office/powerpoint/2010/main" val="37601950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0_Event Titl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29727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extLst>
    <p:ext uri="{DCECCB84-F9BA-43D5-87BE-67443E8EF086}">
      <p15:sldGuideLst xmlns:p15="http://schemas.microsoft.com/office/powerpoint/2012/main">
        <p15:guide id="1" orient="horz" pos="2700">
          <p15:clr>
            <a:srgbClr val="FBAE40"/>
          </p15:clr>
        </p15:guide>
        <p15:guide id="2" pos="43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iography">
    <p:spTree>
      <p:nvGrpSpPr>
        <p:cNvPr id="1" name=""/>
        <p:cNvGrpSpPr/>
        <p:nvPr/>
      </p:nvGrpSpPr>
      <p:grpSpPr>
        <a:xfrm>
          <a:off x="0" y="0"/>
          <a:ext cx="0" cy="0"/>
          <a:chOff x="0" y="0"/>
          <a:chExt cx="0" cy="0"/>
        </a:xfrm>
      </p:grpSpPr>
      <p:pic>
        <p:nvPicPr>
          <p:cNvPr id="27" name="Picture 3" descr="Resultado de imagem para web icon">
            <a:extLst>
              <a:ext uri="{FF2B5EF4-FFF2-40B4-BE49-F238E27FC236}">
                <a16:creationId xmlns:a16="http://schemas.microsoft.com/office/drawing/2014/main" id="{DB33E531-0964-4194-9D1F-BE7624722232}"/>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0965" y="4077014"/>
            <a:ext cx="329899" cy="329899"/>
          </a:xfrm>
          <a:prstGeom prst="rect">
            <a:avLst/>
          </a:prstGeom>
          <a:noFill/>
          <a:extLst>
            <a:ext uri="{909E8E84-426E-40DD-AFC4-6F175D3DCCD1}">
              <a14:hiddenFill xmlns:a14="http://schemas.microsoft.com/office/drawing/2010/main">
                <a:solidFill>
                  <a:srgbClr val="FFFFFF"/>
                </a:solidFill>
              </a14:hiddenFill>
            </a:ext>
          </a:extLst>
        </p:spPr>
      </p:pic>
      <p:sp>
        <p:nvSpPr>
          <p:cNvPr id="36" name="Text Placeholder 30"/>
          <p:cNvSpPr>
            <a:spLocks noGrp="1"/>
          </p:cNvSpPr>
          <p:nvPr>
            <p:ph type="body" sz="quarter" idx="14" hasCustomPrompt="1"/>
          </p:nvPr>
        </p:nvSpPr>
        <p:spPr>
          <a:xfrm>
            <a:off x="5218113" y="4962877"/>
            <a:ext cx="5697537" cy="390525"/>
          </a:xfrm>
        </p:spPr>
        <p:txBody>
          <a:bodyPr>
            <a:noAutofit/>
          </a:bodyPr>
          <a:lstStyle>
            <a:lvl1pPr marL="0" indent="0" algn="l" defTabSz="914400" rtl="0" eaLnBrk="1" latinLnBrk="0" hangingPunct="1">
              <a:lnSpc>
                <a:spcPct val="90000"/>
              </a:lnSpc>
              <a:spcBef>
                <a:spcPct val="0"/>
              </a:spcBef>
              <a:buNone/>
              <a:defRPr lang="en-US" sz="2000" b="1" i="0" kern="1200" dirty="0">
                <a:solidFill>
                  <a:srgbClr val="00B191"/>
                </a:solidFill>
                <a:latin typeface="Segoe UI Light" panose="020B0502040204020203" pitchFamily="34" charset="0"/>
                <a:ea typeface="+mn-ea"/>
                <a:cs typeface="Segoe UI Light" panose="020B0502040204020203" pitchFamily="34" charset="0"/>
              </a:defRPr>
            </a:lvl1pPr>
          </a:lstStyle>
          <a:p>
            <a:pPr lvl="0"/>
            <a:r>
              <a:rPr lang="en-US" dirty="0"/>
              <a:t>CLICK TO EDIT MASTER TEXT STYLES</a:t>
            </a:r>
          </a:p>
        </p:txBody>
      </p:sp>
      <p:sp>
        <p:nvSpPr>
          <p:cNvPr id="37" name="Text Placeholder 32"/>
          <p:cNvSpPr>
            <a:spLocks noGrp="1"/>
          </p:cNvSpPr>
          <p:nvPr>
            <p:ph type="body" sz="quarter" idx="15"/>
          </p:nvPr>
        </p:nvSpPr>
        <p:spPr>
          <a:xfrm>
            <a:off x="5218113" y="5353599"/>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Click to edit Master text styles</a:t>
            </a:r>
          </a:p>
        </p:txBody>
      </p:sp>
      <p:sp>
        <p:nvSpPr>
          <p:cNvPr id="2" name="Title 1"/>
          <p:cNvSpPr>
            <a:spLocks noGrp="1"/>
          </p:cNvSpPr>
          <p:nvPr>
            <p:ph type="title" hasCustomPrompt="1"/>
          </p:nvPr>
        </p:nvSpPr>
        <p:spPr>
          <a:xfrm>
            <a:off x="5178903" y="1014184"/>
            <a:ext cx="5737253" cy="664889"/>
          </a:xfrm>
        </p:spPr>
        <p:txBody>
          <a:bodyPr/>
          <a:lstStyle>
            <a:lvl1pPr>
              <a:defRPr lang="en-US" sz="4800" b="1" kern="1200" dirty="0">
                <a:solidFill>
                  <a:srgbClr val="00B191"/>
                </a:solidFill>
                <a:latin typeface="Segoe UI Light" panose="020B0502040204020203" pitchFamily="34" charset="0"/>
                <a:ea typeface="+mn-ea"/>
                <a:cs typeface="Segoe UI Light" panose="020B0502040204020203" pitchFamily="34" charset="0"/>
              </a:defRPr>
            </a:lvl1pPr>
          </a:lstStyle>
          <a:p>
            <a:r>
              <a:rPr lang="en-US" dirty="0"/>
              <a:t>[Speaker]</a:t>
            </a:r>
          </a:p>
        </p:txBody>
      </p:sp>
      <p:grpSp>
        <p:nvGrpSpPr>
          <p:cNvPr id="10" name="Group 9"/>
          <p:cNvGrpSpPr/>
          <p:nvPr/>
        </p:nvGrpSpPr>
        <p:grpSpPr>
          <a:xfrm>
            <a:off x="820965" y="4760173"/>
            <a:ext cx="353832" cy="353832"/>
            <a:chOff x="5748554" y="5146675"/>
            <a:chExt cx="353832" cy="353832"/>
          </a:xfrm>
        </p:grpSpPr>
        <p:sp>
          <p:nvSpPr>
            <p:cNvPr id="11" name="Freeform 383"/>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endParaRPr lang="en-US"/>
            </a:p>
          </p:txBody>
        </p:sp>
        <p:sp>
          <p:nvSpPr>
            <p:cNvPr id="12" name="Rounded Rectangle 11"/>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820965" y="5440724"/>
            <a:ext cx="353832" cy="353832"/>
            <a:chOff x="6866055" y="5146675"/>
            <a:chExt cx="353832" cy="353832"/>
          </a:xfrm>
        </p:grpSpPr>
        <p:sp>
          <p:nvSpPr>
            <p:cNvPr id="14" name="Rounded Rectangle 13"/>
            <p:cNvSpPr/>
            <p:nvPr/>
          </p:nvSpPr>
          <p:spPr>
            <a:xfrm>
              <a:off x="6866055"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216"/>
            <p:cNvGrpSpPr>
              <a:grpSpLocks/>
            </p:cNvGrpSpPr>
            <p:nvPr/>
          </p:nvGrpSpPr>
          <p:grpSpPr bwMode="auto">
            <a:xfrm>
              <a:off x="6985002" y="5246689"/>
              <a:ext cx="126998" cy="126996"/>
              <a:chOff x="8400256" y="3573016"/>
              <a:chExt cx="423863" cy="422275"/>
            </a:xfrm>
            <a:solidFill>
              <a:schemeClr val="tx1"/>
            </a:solidFill>
          </p:grpSpPr>
          <p:sp>
            <p:nvSpPr>
              <p:cNvPr id="16" name="Oval 315"/>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17" name="Rectangle 316"/>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18" name="Freeform 317"/>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cxnSp>
        <p:nvCxnSpPr>
          <p:cNvPr id="19" name="Straight Connector 18"/>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30"/>
          <p:cNvSpPr>
            <a:spLocks noGrp="1"/>
          </p:cNvSpPr>
          <p:nvPr>
            <p:ph type="body" sz="quarter" idx="10" hasCustomPrompt="1"/>
          </p:nvPr>
        </p:nvSpPr>
        <p:spPr>
          <a:xfrm>
            <a:off x="5218113" y="2222978"/>
            <a:ext cx="5697537" cy="390525"/>
          </a:xfrm>
        </p:spPr>
        <p:txBody>
          <a:bodyPr>
            <a:noAutofit/>
          </a:bodyPr>
          <a:lstStyle>
            <a:lvl1pPr marL="0" indent="0" algn="l" defTabSz="914400" rtl="0" eaLnBrk="1" latinLnBrk="0" hangingPunct="1">
              <a:lnSpc>
                <a:spcPct val="90000"/>
              </a:lnSpc>
              <a:spcBef>
                <a:spcPct val="0"/>
              </a:spcBef>
              <a:buNone/>
              <a:defRPr lang="en-US" sz="2000" b="1" i="0" kern="1200" dirty="0">
                <a:solidFill>
                  <a:srgbClr val="00B191"/>
                </a:solidFill>
                <a:latin typeface="Segoe UI Light" panose="020B0502040204020203" pitchFamily="34" charset="0"/>
                <a:ea typeface="+mn-ea"/>
                <a:cs typeface="Segoe UI Light" panose="020B0502040204020203" pitchFamily="34" charset="0"/>
              </a:defRPr>
            </a:lvl1pPr>
          </a:lstStyle>
          <a:p>
            <a:pPr lvl="0"/>
            <a:r>
              <a:rPr lang="en-US" dirty="0"/>
              <a:t>CLICK TO EDIT MASTER TEXT STYLES</a:t>
            </a:r>
          </a:p>
        </p:txBody>
      </p:sp>
      <p:sp>
        <p:nvSpPr>
          <p:cNvPr id="33" name="Text Placeholder 32"/>
          <p:cNvSpPr>
            <a:spLocks noGrp="1"/>
          </p:cNvSpPr>
          <p:nvPr>
            <p:ph type="body" sz="quarter" idx="11"/>
          </p:nvPr>
        </p:nvSpPr>
        <p:spPr>
          <a:xfrm>
            <a:off x="5218113" y="2613700"/>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Click to edit Master text styles</a:t>
            </a:r>
          </a:p>
        </p:txBody>
      </p:sp>
      <p:sp>
        <p:nvSpPr>
          <p:cNvPr id="34" name="Text Placeholder 30"/>
          <p:cNvSpPr>
            <a:spLocks noGrp="1"/>
          </p:cNvSpPr>
          <p:nvPr>
            <p:ph type="body" sz="quarter" idx="12" hasCustomPrompt="1"/>
          </p:nvPr>
        </p:nvSpPr>
        <p:spPr>
          <a:xfrm>
            <a:off x="5218113" y="3588276"/>
            <a:ext cx="5697537" cy="390525"/>
          </a:xfrm>
        </p:spPr>
        <p:txBody>
          <a:bodyPr>
            <a:noAutofit/>
          </a:bodyPr>
          <a:lstStyle>
            <a:lvl1pPr marL="0" indent="0" algn="l" defTabSz="914400" rtl="0" eaLnBrk="1" latinLnBrk="0" hangingPunct="1">
              <a:lnSpc>
                <a:spcPct val="90000"/>
              </a:lnSpc>
              <a:spcBef>
                <a:spcPct val="0"/>
              </a:spcBef>
              <a:buNone/>
              <a:defRPr lang="en-US" sz="2000" b="1" i="0" kern="1200" dirty="0">
                <a:solidFill>
                  <a:srgbClr val="00B191"/>
                </a:solidFill>
                <a:latin typeface="Segoe UI Light" panose="020B0502040204020203" pitchFamily="34" charset="0"/>
                <a:ea typeface="+mn-ea"/>
                <a:cs typeface="Segoe UI Light" panose="020B0502040204020203" pitchFamily="34" charset="0"/>
              </a:defRPr>
            </a:lvl1pPr>
          </a:lstStyle>
          <a:p>
            <a:pPr lvl="0"/>
            <a:r>
              <a:rPr lang="en-US" dirty="0"/>
              <a:t>CLICK TO EDIT MASTER TEXT STYLES</a:t>
            </a:r>
          </a:p>
        </p:txBody>
      </p:sp>
      <p:sp>
        <p:nvSpPr>
          <p:cNvPr id="35" name="Text Placeholder 32"/>
          <p:cNvSpPr>
            <a:spLocks noGrp="1"/>
          </p:cNvSpPr>
          <p:nvPr>
            <p:ph type="body" sz="quarter" idx="13"/>
          </p:nvPr>
        </p:nvSpPr>
        <p:spPr>
          <a:xfrm>
            <a:off x="5218113" y="3978998"/>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Click to edit Master text styles</a:t>
            </a:r>
          </a:p>
        </p:txBody>
      </p:sp>
      <p:sp>
        <p:nvSpPr>
          <p:cNvPr id="40" name="Picture Placeholder 38"/>
          <p:cNvSpPr>
            <a:spLocks noGrp="1"/>
          </p:cNvSpPr>
          <p:nvPr>
            <p:ph type="pic" sz="quarter" idx="16"/>
          </p:nvPr>
        </p:nvSpPr>
        <p:spPr>
          <a:xfrm>
            <a:off x="723900" y="963613"/>
            <a:ext cx="2671763" cy="2671762"/>
          </a:xfrm>
        </p:spPr>
        <p:txBody>
          <a:bodyPr anchor="ctr">
            <a:normAutofit/>
          </a:bodyPr>
          <a:lstStyle>
            <a:lvl1pPr marL="0" indent="0" algn="ctr">
              <a:buNone/>
              <a:defRPr sz="1600"/>
            </a:lvl1pPr>
          </a:lstStyle>
          <a:p>
            <a:r>
              <a:rPr lang="en-US"/>
              <a:t>Drag picture to placeholder or click icon to add</a:t>
            </a:r>
            <a:endParaRPr lang="en-US" dirty="0"/>
          </a:p>
        </p:txBody>
      </p:sp>
      <p:sp>
        <p:nvSpPr>
          <p:cNvPr id="42" name="Text Placeholder 41"/>
          <p:cNvSpPr>
            <a:spLocks noGrp="1"/>
          </p:cNvSpPr>
          <p:nvPr>
            <p:ph type="body" sz="quarter" idx="17" hasCustomPrompt="1"/>
          </p:nvPr>
        </p:nvSpPr>
        <p:spPr>
          <a:xfrm>
            <a:off x="1236663" y="4065588"/>
            <a:ext cx="2159000" cy="354012"/>
          </a:xfrm>
        </p:spPr>
        <p:txBody>
          <a:bodyPr>
            <a:noAutofit/>
          </a:bodyPr>
          <a:lstStyle>
            <a:lvl1pPr marL="0" indent="0">
              <a:buNone/>
              <a:defRPr lang="en-US" sz="1600" b="0" i="0" kern="1200" dirty="0">
                <a:solidFill>
                  <a:schemeClr val="accent1"/>
                </a:solidFill>
                <a:latin typeface="+mn-lt"/>
                <a:ea typeface="Gotham Book" charset="0"/>
                <a:cs typeface="Gotham Book" charset="0"/>
              </a:defRPr>
            </a:lvl1pPr>
          </a:lstStyle>
          <a:p>
            <a:pPr lvl="0"/>
            <a:r>
              <a:rPr lang="en-US" dirty="0" err="1"/>
              <a:t>url</a:t>
            </a:r>
            <a:endParaRPr lang="en-US" dirty="0"/>
          </a:p>
        </p:txBody>
      </p:sp>
      <p:sp>
        <p:nvSpPr>
          <p:cNvPr id="43" name="Text Placeholder 41"/>
          <p:cNvSpPr>
            <a:spLocks noGrp="1"/>
          </p:cNvSpPr>
          <p:nvPr>
            <p:ph type="body" sz="quarter" idx="18" hasCustomPrompt="1"/>
          </p:nvPr>
        </p:nvSpPr>
        <p:spPr>
          <a:xfrm>
            <a:off x="1236663" y="4760173"/>
            <a:ext cx="2159000" cy="354012"/>
          </a:xfrm>
        </p:spPr>
        <p:txBody>
          <a:bodyPr>
            <a:noAutofit/>
          </a:bodyPr>
          <a:lstStyle>
            <a:lvl1pPr marL="0" indent="0">
              <a:buNone/>
              <a:defRPr lang="en-US" sz="1600" b="0" i="0" kern="1200" dirty="0">
                <a:solidFill>
                  <a:schemeClr val="accent1"/>
                </a:solidFill>
                <a:latin typeface="+mn-lt"/>
                <a:ea typeface="Gotham Book" charset="0"/>
                <a:cs typeface="Gotham Book" charset="0"/>
              </a:defRPr>
            </a:lvl1pPr>
          </a:lstStyle>
          <a:p>
            <a:pPr lvl="0"/>
            <a:r>
              <a:rPr lang="en-US" dirty="0" err="1"/>
              <a:t>url</a:t>
            </a:r>
            <a:endParaRPr lang="en-US" dirty="0"/>
          </a:p>
        </p:txBody>
      </p:sp>
      <p:sp>
        <p:nvSpPr>
          <p:cNvPr id="44" name="Text Placeholder 41"/>
          <p:cNvSpPr>
            <a:spLocks noGrp="1"/>
          </p:cNvSpPr>
          <p:nvPr>
            <p:ph type="body" sz="quarter" idx="19" hasCustomPrompt="1"/>
          </p:nvPr>
        </p:nvSpPr>
        <p:spPr>
          <a:xfrm>
            <a:off x="1236663" y="5432470"/>
            <a:ext cx="2159000" cy="354012"/>
          </a:xfrm>
        </p:spPr>
        <p:txBody>
          <a:bodyPr>
            <a:noAutofit/>
          </a:bodyPr>
          <a:lstStyle>
            <a:lvl1pPr marL="0" indent="0">
              <a:buNone/>
              <a:defRPr lang="en-US" sz="1600" b="0" i="0" kern="1200" dirty="0">
                <a:solidFill>
                  <a:schemeClr val="accent1"/>
                </a:solidFill>
                <a:latin typeface="+mn-lt"/>
                <a:ea typeface="Gotham Book" charset="0"/>
                <a:cs typeface="Gotham Book" charset="0"/>
              </a:defRPr>
            </a:lvl1pPr>
          </a:lstStyle>
          <a:p>
            <a:pPr lvl="0"/>
            <a:r>
              <a:rPr lang="en-US" dirty="0" err="1"/>
              <a:t>url</a:t>
            </a:r>
            <a:endParaRPr lang="en-US" dirty="0"/>
          </a:p>
        </p:txBody>
      </p:sp>
      <p:cxnSp>
        <p:nvCxnSpPr>
          <p:cNvPr id="48" name="Straight Connector 47"/>
          <p:cNvCxnSpPr/>
          <p:nvPr userDrawn="1"/>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Image">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27990" y="413678"/>
            <a:ext cx="6639293" cy="664889"/>
          </a:xfrm>
          <a:prstGeom prst="rect">
            <a:avLst/>
          </a:prstGeom>
        </p:spPr>
        <p:txBody>
          <a:bodyPr vert="horz" lIns="91440" tIns="45720" rIns="91440" bIns="45720" rtlCol="0" anchor="b">
            <a:normAutofit/>
          </a:bodyPr>
          <a:lstStyle>
            <a:lvl1pPr>
              <a:defRPr>
                <a:solidFill>
                  <a:srgbClr val="00B191"/>
                </a:solidFill>
                <a:latin typeface="+mj-lt"/>
              </a:defRPr>
            </a:lvl1pPr>
          </a:lstStyle>
          <a:p>
            <a:r>
              <a:rPr lang="en-US" dirty="0"/>
              <a:t>Click to edit Master title style</a:t>
            </a:r>
            <a:endParaRPr lang="en-CA" dirty="0"/>
          </a:p>
        </p:txBody>
      </p:sp>
      <p:sp>
        <p:nvSpPr>
          <p:cNvPr id="10" name="Text Placeholder 30"/>
          <p:cNvSpPr>
            <a:spLocks noGrp="1"/>
          </p:cNvSpPr>
          <p:nvPr>
            <p:ph type="body" sz="quarter" idx="10" hasCustomPrompt="1"/>
          </p:nvPr>
        </p:nvSpPr>
        <p:spPr>
          <a:xfrm>
            <a:off x="544175" y="1947849"/>
            <a:ext cx="6623108" cy="390525"/>
          </a:xfrm>
        </p:spPr>
        <p:txBody>
          <a:bodyPr anchor="b">
            <a:normAutofit/>
          </a:bodyPr>
          <a:lstStyle>
            <a:lvl1pPr marL="0" indent="0" algn="l" defTabSz="914400" rtl="0" eaLnBrk="1" latinLnBrk="0" hangingPunct="1">
              <a:buNone/>
              <a:defRPr lang="en-US" sz="2000" kern="1200" dirty="0" smtClean="0">
                <a:solidFill>
                  <a:srgbClr val="00B191"/>
                </a:solidFill>
                <a:latin typeface="+mn-lt"/>
                <a:ea typeface="Gotham Book" charset="0"/>
                <a:cs typeface="Gotham Book" charset="0"/>
              </a:defRPr>
            </a:lvl1pPr>
          </a:lstStyle>
          <a:p>
            <a:pPr lvl="0"/>
            <a:r>
              <a:rPr lang="en-US" dirty="0"/>
              <a:t>HEADING ONE</a:t>
            </a:r>
          </a:p>
        </p:txBody>
      </p:sp>
      <p:sp>
        <p:nvSpPr>
          <p:cNvPr id="11" name="Text Placeholder 32"/>
          <p:cNvSpPr>
            <a:spLocks noGrp="1"/>
          </p:cNvSpPr>
          <p:nvPr>
            <p:ph type="body" sz="quarter" idx="11"/>
          </p:nvPr>
        </p:nvSpPr>
        <p:spPr>
          <a:xfrm>
            <a:off x="544175" y="2354755"/>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Click to edit Master text styles</a:t>
            </a:r>
          </a:p>
        </p:txBody>
      </p:sp>
      <p:sp>
        <p:nvSpPr>
          <p:cNvPr id="12" name="Text Placeholder 30"/>
          <p:cNvSpPr>
            <a:spLocks noGrp="1"/>
          </p:cNvSpPr>
          <p:nvPr>
            <p:ph type="body" sz="quarter" idx="12" hasCustomPrompt="1"/>
          </p:nvPr>
        </p:nvSpPr>
        <p:spPr>
          <a:xfrm>
            <a:off x="544175" y="3313147"/>
            <a:ext cx="6623108" cy="390525"/>
          </a:xfrm>
        </p:spPr>
        <p:txBody>
          <a:bodyPr anchor="b">
            <a:normAutofit/>
          </a:bodyPr>
          <a:lstStyle>
            <a:lvl1pPr marL="0" indent="0" algn="l" defTabSz="914400" rtl="0" eaLnBrk="1" latinLnBrk="0" hangingPunct="1">
              <a:buNone/>
              <a:defRPr lang="en-US" sz="1800" kern="1200" dirty="0" smtClean="0">
                <a:solidFill>
                  <a:srgbClr val="00B191"/>
                </a:solidFill>
                <a:latin typeface="+mn-lt"/>
                <a:ea typeface="Gotham Book" charset="0"/>
                <a:cs typeface="Gotham Book" charset="0"/>
              </a:defRPr>
            </a:lvl1pPr>
          </a:lstStyle>
          <a:p>
            <a:pPr lvl="0"/>
            <a:r>
              <a:rPr lang="en-US" dirty="0"/>
              <a:t>Heading Two</a:t>
            </a:r>
          </a:p>
        </p:txBody>
      </p:sp>
      <p:sp>
        <p:nvSpPr>
          <p:cNvPr id="13" name="Text Placeholder 32"/>
          <p:cNvSpPr>
            <a:spLocks noGrp="1"/>
          </p:cNvSpPr>
          <p:nvPr>
            <p:ph type="body" sz="quarter" idx="13"/>
          </p:nvPr>
        </p:nvSpPr>
        <p:spPr>
          <a:xfrm>
            <a:off x="544175" y="3720053"/>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Click to edit Master text styles</a:t>
            </a:r>
          </a:p>
        </p:txBody>
      </p:sp>
      <p:sp>
        <p:nvSpPr>
          <p:cNvPr id="14" name="Text Placeholder 30"/>
          <p:cNvSpPr>
            <a:spLocks noGrp="1"/>
          </p:cNvSpPr>
          <p:nvPr>
            <p:ph type="body" sz="quarter" idx="14" hasCustomPrompt="1"/>
          </p:nvPr>
        </p:nvSpPr>
        <p:spPr>
          <a:xfrm>
            <a:off x="544175" y="4687748"/>
            <a:ext cx="6623108" cy="390525"/>
          </a:xfrm>
        </p:spPr>
        <p:txBody>
          <a:bodyPr anchor="b">
            <a:normAutofit/>
          </a:bodyPr>
          <a:lstStyle>
            <a:lvl1pPr marL="0" indent="0" algn="l" defTabSz="914400" rtl="0" eaLnBrk="1" latinLnBrk="0" hangingPunct="1">
              <a:buNone/>
              <a:defRPr lang="en-US" sz="1600" b="0" i="0" kern="1200" dirty="0" smtClean="0">
                <a:solidFill>
                  <a:srgbClr val="00B191"/>
                </a:solidFill>
                <a:latin typeface="+mn-lt"/>
                <a:ea typeface="Gotham Light" charset="0"/>
                <a:cs typeface="Gotham Light" charset="0"/>
              </a:defRPr>
            </a:lvl1pPr>
          </a:lstStyle>
          <a:p>
            <a:pPr lvl="0"/>
            <a:r>
              <a:rPr lang="en-US" dirty="0"/>
              <a:t>Heading Three</a:t>
            </a:r>
          </a:p>
        </p:txBody>
      </p:sp>
      <p:sp>
        <p:nvSpPr>
          <p:cNvPr id="15" name="Text Placeholder 32"/>
          <p:cNvSpPr>
            <a:spLocks noGrp="1"/>
          </p:cNvSpPr>
          <p:nvPr>
            <p:ph type="body" sz="quarter" idx="15"/>
          </p:nvPr>
        </p:nvSpPr>
        <p:spPr>
          <a:xfrm>
            <a:off x="544175" y="5094654"/>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Click to edit Master text styles</a:t>
            </a:r>
          </a:p>
        </p:txBody>
      </p:sp>
      <p:sp>
        <p:nvSpPr>
          <p:cNvPr id="16" name="Picture Placeholder 5"/>
          <p:cNvSpPr>
            <a:spLocks noGrp="1"/>
          </p:cNvSpPr>
          <p:nvPr>
            <p:ph type="pic" sz="quarter" idx="16"/>
          </p:nvPr>
        </p:nvSpPr>
        <p:spPr>
          <a:xfrm>
            <a:off x="8323761" y="0"/>
            <a:ext cx="3868240" cy="6858000"/>
          </a:xfrm>
          <a:prstGeom prst="rect">
            <a:avLst/>
          </a:prstGeom>
          <a:solidFill>
            <a:schemeClr val="bg2">
              <a:lumMod val="95000"/>
            </a:schemeClr>
          </a:solidFill>
        </p:spPr>
        <p:txBody>
          <a:bodyPr>
            <a:normAutofit/>
          </a:bodyPr>
          <a:lstStyle>
            <a:lvl1pPr>
              <a:defRPr sz="1401">
                <a:latin typeface="+mn-lt"/>
              </a:defRPr>
            </a:lvl1pPr>
          </a:lstStyle>
          <a:p>
            <a:r>
              <a:rPr lang="en-US"/>
              <a:t>Drag picture to placeholder or click icon to add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 Subheadings">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lvl1pPr>
              <a:defRPr b="1">
                <a:solidFill>
                  <a:srgbClr val="00B191"/>
                </a:solidFill>
              </a:defRPr>
            </a:lvl1pPr>
          </a:lstStyle>
          <a:p>
            <a:r>
              <a:rPr lang="en-US" dirty="0"/>
              <a:t>Click to edit Master title style</a:t>
            </a:r>
            <a:endParaRPr lang="en-CA" dirty="0"/>
          </a:p>
        </p:txBody>
      </p:sp>
      <p:sp>
        <p:nvSpPr>
          <p:cNvPr id="8" name="Text Placeholder 30"/>
          <p:cNvSpPr>
            <a:spLocks noGrp="1"/>
          </p:cNvSpPr>
          <p:nvPr>
            <p:ph type="body" sz="quarter" idx="10" hasCustomPrompt="1"/>
          </p:nvPr>
        </p:nvSpPr>
        <p:spPr>
          <a:xfrm>
            <a:off x="657712" y="2890635"/>
            <a:ext cx="4620524" cy="390525"/>
          </a:xfrm>
        </p:spPr>
        <p:txBody>
          <a:bodyPr>
            <a:normAutofit/>
          </a:bodyPr>
          <a:lstStyle>
            <a:lvl1pPr marL="0" indent="0" algn="l" defTabSz="914400" rtl="0" eaLnBrk="1" latinLnBrk="0" hangingPunct="1">
              <a:buNone/>
              <a:defRPr lang="en-US" sz="2000" kern="1200" baseline="0" dirty="0" smtClean="0">
                <a:solidFill>
                  <a:srgbClr val="00B191"/>
                </a:solidFill>
                <a:latin typeface="+mn-lt"/>
                <a:ea typeface="Gotham Book" charset="0"/>
                <a:cs typeface="Gotham Book" charset="0"/>
              </a:defRPr>
            </a:lvl1pPr>
          </a:lstStyle>
          <a:p>
            <a:pPr lvl="0"/>
            <a:r>
              <a:rPr lang="en-US"/>
              <a:t>TITLE HERE</a:t>
            </a:r>
          </a:p>
        </p:txBody>
      </p:sp>
      <p:sp>
        <p:nvSpPr>
          <p:cNvPr id="9" name="Text Placeholder 30"/>
          <p:cNvSpPr>
            <a:spLocks noGrp="1"/>
          </p:cNvSpPr>
          <p:nvPr>
            <p:ph type="body" sz="quarter" idx="15" hasCustomPrompt="1"/>
          </p:nvPr>
        </p:nvSpPr>
        <p:spPr>
          <a:xfrm>
            <a:off x="6572988" y="2890635"/>
            <a:ext cx="4620524" cy="390525"/>
          </a:xfrm>
        </p:spPr>
        <p:txBody>
          <a:bodyPr>
            <a:normAutofit/>
          </a:bodyPr>
          <a:lstStyle>
            <a:lvl1pPr marL="0" indent="0" algn="l" defTabSz="914400" rtl="0" eaLnBrk="1" latinLnBrk="0" hangingPunct="1">
              <a:buNone/>
              <a:defRPr lang="en-US" sz="2000" kern="1200" baseline="0" dirty="0" smtClean="0">
                <a:solidFill>
                  <a:srgbClr val="00B191"/>
                </a:solidFill>
                <a:latin typeface="+mn-lt"/>
                <a:ea typeface="Gotham Book" charset="0"/>
                <a:cs typeface="Gotham Book" charset="0"/>
              </a:defRPr>
            </a:lvl1pPr>
          </a:lstStyle>
          <a:p>
            <a:pPr lvl="0"/>
            <a:r>
              <a:rPr lang="en-US"/>
              <a:t>TITLE HERE</a:t>
            </a:r>
          </a:p>
        </p:txBody>
      </p:sp>
      <p:sp>
        <p:nvSpPr>
          <p:cNvPr id="10" name="Text Placeholder 20"/>
          <p:cNvSpPr>
            <a:spLocks noGrp="1"/>
          </p:cNvSpPr>
          <p:nvPr>
            <p:ph type="body" sz="quarter" idx="13"/>
          </p:nvPr>
        </p:nvSpPr>
        <p:spPr>
          <a:xfrm>
            <a:off x="657711"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11" name="Text Placeholder 20"/>
          <p:cNvSpPr>
            <a:spLocks noGrp="1"/>
          </p:cNvSpPr>
          <p:nvPr>
            <p:ph type="body" sz="quarter" idx="14"/>
          </p:nvPr>
        </p:nvSpPr>
        <p:spPr>
          <a:xfrm>
            <a:off x="6572988"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 Icons">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lvl1pPr>
              <a:defRPr>
                <a:solidFill>
                  <a:srgbClr val="00B191"/>
                </a:solidFill>
              </a:defRPr>
            </a:lvl1pPr>
          </a:lstStyle>
          <a:p>
            <a:r>
              <a:rPr lang="en-US"/>
              <a:t>Click to edit Master title style</a:t>
            </a:r>
            <a:endParaRPr lang="en-CA" dirty="0"/>
          </a:p>
        </p:txBody>
      </p:sp>
      <p:cxnSp>
        <p:nvCxnSpPr>
          <p:cNvPr id="17" name="Straight Connector 16"/>
          <p:cNvCxnSpPr/>
          <p:nvPr/>
        </p:nvCxnSpPr>
        <p:spPr>
          <a:xfrm>
            <a:off x="733621" y="3221525"/>
            <a:ext cx="455047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20" name="Text Placeholder 20"/>
          <p:cNvSpPr>
            <a:spLocks noGrp="1"/>
          </p:cNvSpPr>
          <p:nvPr>
            <p:ph type="body" sz="quarter" idx="13"/>
          </p:nvPr>
        </p:nvSpPr>
        <p:spPr>
          <a:xfrm>
            <a:off x="657711"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cxnSp>
        <p:nvCxnSpPr>
          <p:cNvPr id="25" name="Straight Connector 24"/>
          <p:cNvCxnSpPr/>
          <p:nvPr/>
        </p:nvCxnSpPr>
        <p:spPr>
          <a:xfrm>
            <a:off x="6648898" y="3221525"/>
            <a:ext cx="455047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20"/>
          <p:cNvSpPr>
            <a:spLocks noGrp="1"/>
          </p:cNvSpPr>
          <p:nvPr>
            <p:ph type="body" sz="quarter" idx="14"/>
          </p:nvPr>
        </p:nvSpPr>
        <p:spPr>
          <a:xfrm>
            <a:off x="6572988"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cxnSp>
        <p:nvCxnSpPr>
          <p:cNvPr id="8" name="Straight Connector 7"/>
          <p:cNvCxnSpPr/>
          <p:nvPr userDrawn="1"/>
        </p:nvCxnSpPr>
        <p:spPr>
          <a:xfrm>
            <a:off x="733621" y="3221525"/>
            <a:ext cx="455047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648898" y="3221525"/>
            <a:ext cx="455047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ntent - Subheadings">
    <p:spTree>
      <p:nvGrpSpPr>
        <p:cNvPr id="1" name=""/>
        <p:cNvGrpSpPr/>
        <p:nvPr/>
      </p:nvGrpSpPr>
      <p:grpSpPr>
        <a:xfrm>
          <a:off x="0" y="0"/>
          <a:ext cx="0" cy="0"/>
          <a:chOff x="0" y="0"/>
          <a:chExt cx="0" cy="0"/>
        </a:xfrm>
      </p:grpSpPr>
      <p:sp>
        <p:nvSpPr>
          <p:cNvPr id="21" name="Text Placeholder 20"/>
          <p:cNvSpPr>
            <a:spLocks noGrp="1"/>
          </p:cNvSpPr>
          <p:nvPr>
            <p:ph type="body" sz="quarter" idx="13"/>
          </p:nvPr>
        </p:nvSpPr>
        <p:spPr>
          <a:xfrm>
            <a:off x="663575" y="3364672"/>
            <a:ext cx="2921138"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2" name="Text Placeholder 20"/>
          <p:cNvSpPr>
            <a:spLocks noGrp="1"/>
          </p:cNvSpPr>
          <p:nvPr>
            <p:ph type="body" sz="quarter" idx="14"/>
          </p:nvPr>
        </p:nvSpPr>
        <p:spPr>
          <a:xfrm>
            <a:off x="4584488" y="3364672"/>
            <a:ext cx="2930180"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3" name="Text Placeholder 20"/>
          <p:cNvSpPr>
            <a:spLocks noGrp="1"/>
          </p:cNvSpPr>
          <p:nvPr>
            <p:ph type="body" sz="quarter" idx="15"/>
          </p:nvPr>
        </p:nvSpPr>
        <p:spPr>
          <a:xfrm>
            <a:off x="8521148" y="3364672"/>
            <a:ext cx="2915479"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4"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lvl1pPr>
              <a:defRPr>
                <a:solidFill>
                  <a:srgbClr val="00B191"/>
                </a:solidFill>
              </a:defRPr>
            </a:lvl1pPr>
          </a:lstStyle>
          <a:p>
            <a:r>
              <a:rPr lang="en-US" dirty="0"/>
              <a:t>Click to edit Master title style</a:t>
            </a:r>
            <a:endParaRPr lang="en-CA" dirty="0"/>
          </a:p>
        </p:txBody>
      </p:sp>
      <p:sp>
        <p:nvSpPr>
          <p:cNvPr id="9" name="Text Placeholder 30"/>
          <p:cNvSpPr>
            <a:spLocks noGrp="1"/>
          </p:cNvSpPr>
          <p:nvPr>
            <p:ph type="body" sz="quarter" idx="10" hasCustomPrompt="1"/>
          </p:nvPr>
        </p:nvSpPr>
        <p:spPr>
          <a:xfrm>
            <a:off x="657711" y="2870757"/>
            <a:ext cx="2927533" cy="390525"/>
          </a:xfrm>
        </p:spPr>
        <p:txBody>
          <a:bodyPr>
            <a:normAutofit/>
          </a:bodyPr>
          <a:lstStyle>
            <a:lvl1pPr marL="0" indent="0" algn="l" defTabSz="914400" rtl="0" eaLnBrk="1" latinLnBrk="0" hangingPunct="1">
              <a:buNone/>
              <a:defRPr lang="en-US" sz="2000" kern="1200" baseline="0" dirty="0" smtClean="0">
                <a:solidFill>
                  <a:srgbClr val="00B191"/>
                </a:solidFill>
                <a:latin typeface="+mn-lt"/>
                <a:ea typeface="Gotham Book" charset="0"/>
                <a:cs typeface="Gotham Book" charset="0"/>
              </a:defRPr>
            </a:lvl1pPr>
          </a:lstStyle>
          <a:p>
            <a:pPr lvl="0"/>
            <a:r>
              <a:rPr lang="en-US" dirty="0"/>
              <a:t>TITLE HERE</a:t>
            </a:r>
          </a:p>
        </p:txBody>
      </p:sp>
      <p:sp>
        <p:nvSpPr>
          <p:cNvPr id="11" name="Text Placeholder 30"/>
          <p:cNvSpPr>
            <a:spLocks noGrp="1"/>
          </p:cNvSpPr>
          <p:nvPr>
            <p:ph type="body" sz="quarter" idx="16" hasCustomPrompt="1"/>
          </p:nvPr>
        </p:nvSpPr>
        <p:spPr>
          <a:xfrm>
            <a:off x="4584212" y="2870757"/>
            <a:ext cx="2936594" cy="390525"/>
          </a:xfrm>
        </p:spPr>
        <p:txBody>
          <a:bodyPr>
            <a:normAutofit/>
          </a:bodyPr>
          <a:lstStyle>
            <a:lvl1pPr marL="0" indent="0" algn="l" defTabSz="914400" rtl="0" eaLnBrk="1" latinLnBrk="0" hangingPunct="1">
              <a:buNone/>
              <a:defRPr lang="en-US" sz="2000" kern="1200" baseline="0" dirty="0" smtClean="0">
                <a:solidFill>
                  <a:srgbClr val="00B191"/>
                </a:solidFill>
                <a:latin typeface="+mn-lt"/>
                <a:ea typeface="Gotham Book" charset="0"/>
                <a:cs typeface="Gotham Book" charset="0"/>
              </a:defRPr>
            </a:lvl1pPr>
          </a:lstStyle>
          <a:p>
            <a:pPr lvl="0"/>
            <a:r>
              <a:rPr lang="en-US" dirty="0"/>
              <a:t>TITLE HERE</a:t>
            </a:r>
          </a:p>
        </p:txBody>
      </p:sp>
      <p:sp>
        <p:nvSpPr>
          <p:cNvPr id="12" name="Text Placeholder 30"/>
          <p:cNvSpPr>
            <a:spLocks noGrp="1"/>
          </p:cNvSpPr>
          <p:nvPr>
            <p:ph type="body" sz="quarter" idx="17" hasCustomPrompt="1"/>
          </p:nvPr>
        </p:nvSpPr>
        <p:spPr>
          <a:xfrm>
            <a:off x="8520726" y="2870757"/>
            <a:ext cx="2921860" cy="390525"/>
          </a:xfrm>
        </p:spPr>
        <p:txBody>
          <a:bodyPr>
            <a:normAutofit/>
          </a:bodyPr>
          <a:lstStyle>
            <a:lvl1pPr marL="0" indent="0" algn="l" defTabSz="914400" rtl="0" eaLnBrk="1" latinLnBrk="0" hangingPunct="1">
              <a:buNone/>
              <a:defRPr lang="en-US" sz="2000" kern="1200" baseline="0" dirty="0" smtClean="0">
                <a:solidFill>
                  <a:srgbClr val="00B191"/>
                </a:solidFill>
                <a:latin typeface="+mn-lt"/>
                <a:ea typeface="Gotham Book" charset="0"/>
                <a:cs typeface="Gotham Book" charset="0"/>
              </a:defRPr>
            </a:lvl1pPr>
          </a:lstStyle>
          <a:p>
            <a:pPr lvl="0"/>
            <a:r>
              <a:rPr lang="en-US" dirty="0"/>
              <a:t>TITLE HERE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ntent - Icons">
    <p:spTree>
      <p:nvGrpSpPr>
        <p:cNvPr id="1" name=""/>
        <p:cNvGrpSpPr/>
        <p:nvPr/>
      </p:nvGrpSpPr>
      <p:grpSpPr>
        <a:xfrm>
          <a:off x="0" y="0"/>
          <a:ext cx="0" cy="0"/>
          <a:chOff x="0" y="0"/>
          <a:chExt cx="0" cy="0"/>
        </a:xfrm>
      </p:grpSpPr>
      <p:cxnSp>
        <p:nvCxnSpPr>
          <p:cNvPr id="6" name="Straight Connector 5"/>
          <p:cNvCxnSpPr/>
          <p:nvPr/>
        </p:nvCxnSpPr>
        <p:spPr>
          <a:xfrm>
            <a:off x="733621" y="3228152"/>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764448" y="3228152"/>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795276" y="3228152"/>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0"/>
          <p:cNvSpPr>
            <a:spLocks noGrp="1"/>
          </p:cNvSpPr>
          <p:nvPr>
            <p:ph type="body" sz="quarter" idx="13"/>
          </p:nvPr>
        </p:nvSpPr>
        <p:spPr>
          <a:xfrm>
            <a:off x="663575" y="3397803"/>
            <a:ext cx="2678113"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2" name="Text Placeholder 20"/>
          <p:cNvSpPr>
            <a:spLocks noGrp="1"/>
          </p:cNvSpPr>
          <p:nvPr>
            <p:ph type="body" sz="quarter" idx="14"/>
          </p:nvPr>
        </p:nvSpPr>
        <p:spPr>
          <a:xfrm>
            <a:off x="4683332" y="3397803"/>
            <a:ext cx="2678113"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3" name="Text Placeholder 20"/>
          <p:cNvSpPr>
            <a:spLocks noGrp="1"/>
          </p:cNvSpPr>
          <p:nvPr>
            <p:ph type="body" sz="quarter" idx="15"/>
          </p:nvPr>
        </p:nvSpPr>
        <p:spPr>
          <a:xfrm>
            <a:off x="8714160" y="3397803"/>
            <a:ext cx="2678113"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4"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lvl1pPr>
              <a:defRPr>
                <a:solidFill>
                  <a:srgbClr val="00B191"/>
                </a:solidFill>
              </a:defRPr>
            </a:lvl1pPr>
          </a:lstStyle>
          <a:p>
            <a:r>
              <a:rPr lang="en-US" dirty="0"/>
              <a:t>Click to edit Master title style</a:t>
            </a:r>
            <a:endParaRPr lang="en-CA" dirty="0"/>
          </a:p>
        </p:txBody>
      </p:sp>
      <p:cxnSp>
        <p:nvCxnSpPr>
          <p:cNvPr id="9" name="Straight Connector 8"/>
          <p:cNvCxnSpPr/>
          <p:nvPr userDrawn="1"/>
        </p:nvCxnSpPr>
        <p:spPr>
          <a:xfrm>
            <a:off x="733621" y="3228152"/>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4764448" y="3228152"/>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95276" y="3228152"/>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rgbClr val="00B191"/>
                </a:solidFill>
              </a:defRPr>
            </a:lvl1pPr>
          </a:lstStyle>
          <a:p>
            <a:r>
              <a:rPr lang="en-US" dirty="0"/>
              <a:t>Click to edit Master title style</a:t>
            </a:r>
          </a:p>
        </p:txBody>
      </p:sp>
      <p:sp>
        <p:nvSpPr>
          <p:cNvPr id="21" name="Text Placeholder 19"/>
          <p:cNvSpPr>
            <a:spLocks noGrp="1"/>
          </p:cNvSpPr>
          <p:nvPr>
            <p:ph type="body" sz="quarter" idx="11"/>
          </p:nvPr>
        </p:nvSpPr>
        <p:spPr>
          <a:xfrm>
            <a:off x="845426"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2" name="Text Placeholder 19"/>
          <p:cNvSpPr>
            <a:spLocks noGrp="1"/>
          </p:cNvSpPr>
          <p:nvPr>
            <p:ph type="body" sz="quarter" idx="12"/>
          </p:nvPr>
        </p:nvSpPr>
        <p:spPr>
          <a:xfrm>
            <a:off x="4777256"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3" name="Text Placeholder 19"/>
          <p:cNvSpPr>
            <a:spLocks noGrp="1"/>
          </p:cNvSpPr>
          <p:nvPr>
            <p:ph type="body" sz="quarter" idx="13"/>
          </p:nvPr>
        </p:nvSpPr>
        <p:spPr>
          <a:xfrm>
            <a:off x="8554535"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7" name="Text Placeholder 19"/>
          <p:cNvSpPr>
            <a:spLocks noGrp="1"/>
          </p:cNvSpPr>
          <p:nvPr>
            <p:ph type="body" sz="quarter" idx="14"/>
          </p:nvPr>
        </p:nvSpPr>
        <p:spPr>
          <a:xfrm>
            <a:off x="845426"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8" name="Text Placeholder 19"/>
          <p:cNvSpPr>
            <a:spLocks noGrp="1"/>
          </p:cNvSpPr>
          <p:nvPr>
            <p:ph type="body" sz="quarter" idx="15"/>
          </p:nvPr>
        </p:nvSpPr>
        <p:spPr>
          <a:xfrm>
            <a:off x="4777256"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9" name="Text Placeholder 19"/>
          <p:cNvSpPr>
            <a:spLocks noGrp="1"/>
          </p:cNvSpPr>
          <p:nvPr>
            <p:ph type="body" sz="quarter" idx="16"/>
          </p:nvPr>
        </p:nvSpPr>
        <p:spPr>
          <a:xfrm>
            <a:off x="8554535"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Break -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2592" y="2638005"/>
            <a:ext cx="6141308" cy="1581992"/>
          </a:xfrm>
        </p:spPr>
        <p:txBody>
          <a:bodyPr anchor="ctr">
            <a:normAutofit/>
          </a:bodyPr>
          <a:lstStyle>
            <a:lvl1pPr>
              <a:defRPr sz="4000" b="0" i="0">
                <a:solidFill>
                  <a:srgbClr val="00B191"/>
                </a:solidFill>
                <a:latin typeface="+mj-lt"/>
                <a:ea typeface="Gotham Book" charset="0"/>
                <a:cs typeface="Gotham Book" charset="0"/>
              </a:defRPr>
            </a:lvl1pPr>
          </a:lstStyle>
          <a:p>
            <a:r>
              <a:rPr lang="en-US" dirty="0"/>
              <a:t>SECTION BREAK</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Autofit/>
          </a:bodyPr>
          <a:lstStyle/>
          <a:p>
            <a:r>
              <a:rPr lang="en-US" dirty="0"/>
              <a:t>Title of Slide in 44pt</a:t>
            </a:r>
            <a:endParaRPr lang="en-CA" dirty="0"/>
          </a:p>
        </p:txBody>
      </p:sp>
      <p:sp>
        <p:nvSpPr>
          <p:cNvPr id="8" name="Text Placeholder 2"/>
          <p:cNvSpPr>
            <a:spLocks noGrp="1"/>
          </p:cNvSpPr>
          <p:nvPr>
            <p:ph type="body" idx="1"/>
          </p:nvPr>
        </p:nvSpPr>
        <p:spPr>
          <a:xfrm>
            <a:off x="527990" y="1409303"/>
            <a:ext cx="11191043" cy="434394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val="117869640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4" r:id="rId17"/>
    <p:sldLayoutId id="2147483695" r:id="rId18"/>
  </p:sldLayoutIdLst>
  <p:hf hdr="0" ftr="0" dt="0"/>
  <p:txStyles>
    <p:titleStyle>
      <a:lvl1pPr algn="l" defTabSz="914400" rtl="0" eaLnBrk="1" latinLnBrk="0" hangingPunct="1">
        <a:lnSpc>
          <a:spcPct val="90000"/>
        </a:lnSpc>
        <a:spcBef>
          <a:spcPct val="0"/>
        </a:spcBef>
        <a:buNone/>
        <a:defRPr sz="4400" b="1" i="0" kern="1200">
          <a:solidFill>
            <a:srgbClr val="00AE70"/>
          </a:solidFill>
          <a:latin typeface="+mj-lt"/>
          <a:ea typeface="Gotham Light" charset="0"/>
          <a:cs typeface="Gotham Light"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mn-lt"/>
          <a:ea typeface="Gotham Light" charset="0"/>
          <a:cs typeface="Gotham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6.xml"/><Relationship Id="rId5" Type="http://schemas.openxmlformats.org/officeDocument/2006/relationships/image" Target="../media/image39.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hyperlink" Target="https://dbatools.io/agent/" TargetMode="External"/><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16.xml"/><Relationship Id="rId5" Type="http://schemas.openxmlformats.org/officeDocument/2006/relationships/image" Target="../media/image42.png"/><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3" Type="http://schemas.openxmlformats.org/officeDocument/2006/relationships/hyperlink" Target="https://www.sqlsaturday.com/779/Sessions/Details.aspx?sid=82701"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notesSlide" Target="../notesSlides/notesSlide3.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1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30.png"/><Relationship Id="rId5" Type="http://schemas.openxmlformats.org/officeDocument/2006/relationships/hyperlink" Target="http://dbachecks.io/" TargetMode="External"/><Relationship Id="rId4" Type="http://schemas.openxmlformats.org/officeDocument/2006/relationships/hyperlink" Target="http://dbatools.i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hyperlink" Target="https://www.microsoft.com/en-us/download/details.aspx?id=45331" TargetMode="External"/><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slides/_rels/slide8.xml.rels><?xml version="1.0" encoding="UTF-8" standalone="yes"?>
<Relationships xmlns="http://schemas.openxmlformats.org/package/2006/relationships"><Relationship Id="rId3" Type="http://schemas.openxmlformats.org/officeDocument/2006/relationships/hyperlink" Target="https://claudioessilva.eu/2019/08/20/more-powershell-remoting-coverage-in-dbatools/" TargetMode="External"/><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36.png"/></Relationships>
</file>

<file path=ppt/slides/_rels/slide9.xml.rels><?xml version="1.0" encoding="UTF-8" standalone="yes"?>
<Relationships xmlns="http://schemas.openxmlformats.org/package/2006/relationships"><Relationship Id="rId3" Type="http://schemas.openxmlformats.org/officeDocument/2006/relationships/hyperlink" Target="http://docs.dbatools.io/" TargetMode="External"/><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B326DA-CF2C-4D60-A6B6-96F326BAF21D}"/>
              </a:ext>
            </a:extLst>
          </p:cNvPr>
          <p:cNvSpPr>
            <a:spLocks noGrp="1"/>
          </p:cNvSpPr>
          <p:nvPr>
            <p:ph type="body" sz="quarter" idx="11"/>
          </p:nvPr>
        </p:nvSpPr>
        <p:spPr>
          <a:xfrm>
            <a:off x="292963" y="640080"/>
            <a:ext cx="11807161" cy="5742967"/>
          </a:xfrm>
        </p:spPr>
        <p:txBody>
          <a:bodyPr>
            <a:normAutofit fontScale="77500" lnSpcReduction="20000"/>
          </a:bodyPr>
          <a:lstStyle/>
          <a:p>
            <a:pPr marL="0" indent="0">
              <a:spcBef>
                <a:spcPts val="0"/>
              </a:spcBef>
              <a:buNone/>
            </a:pPr>
            <a:r>
              <a:rPr lang="en-US" dirty="0"/>
              <a:t>Going into a new shop and don't know the environments can be intimidating.</a:t>
            </a:r>
            <a:br>
              <a:rPr lang="en-US" dirty="0"/>
            </a:br>
            <a:r>
              <a:rPr lang="en-US" dirty="0"/>
              <a:t>The current DBA team/client just throws a list of instances where you should </a:t>
            </a:r>
          </a:p>
          <a:p>
            <a:pPr marL="0" indent="0">
              <a:spcBef>
                <a:spcPts val="0"/>
              </a:spcBef>
              <a:buNone/>
            </a:pPr>
            <a:r>
              <a:rPr lang="en-US" dirty="0"/>
              <a:t>have access and want you to do magic!</a:t>
            </a:r>
          </a:p>
          <a:p>
            <a:pPr marL="0" indent="0">
              <a:spcBef>
                <a:spcPts val="0"/>
              </a:spcBef>
              <a:buNone/>
            </a:pPr>
            <a:endParaRPr lang="en-US" dirty="0"/>
          </a:p>
          <a:p>
            <a:pPr marL="0" indent="0">
              <a:spcBef>
                <a:spcPts val="0"/>
              </a:spcBef>
              <a:buNone/>
            </a:pPr>
            <a:r>
              <a:rPr lang="en-US" dirty="0"/>
              <a:t>Fortunately we can leverage the dbatools PowerShell module to get whole bunch </a:t>
            </a:r>
          </a:p>
          <a:p>
            <a:pPr marL="0" indent="0">
              <a:spcBef>
                <a:spcPts val="0"/>
              </a:spcBef>
              <a:buNone/>
            </a:pPr>
            <a:r>
              <a:rPr lang="en-US" dirty="0"/>
              <a:t>of information that will give us a state of the art and help to answer some questions.</a:t>
            </a:r>
          </a:p>
          <a:p>
            <a:pPr marL="0" indent="0">
              <a:spcBef>
                <a:spcPts val="0"/>
              </a:spcBef>
              <a:buNone/>
            </a:pPr>
            <a:endParaRPr lang="en-US" dirty="0"/>
          </a:p>
          <a:p>
            <a:pPr>
              <a:spcBef>
                <a:spcPts val="0"/>
              </a:spcBef>
            </a:pPr>
            <a:r>
              <a:rPr lang="en-US" dirty="0"/>
              <a:t>Is this instance running on a virtual server or bare-metal? </a:t>
            </a:r>
          </a:p>
          <a:p>
            <a:pPr>
              <a:spcBef>
                <a:spcPts val="0"/>
              </a:spcBef>
            </a:pPr>
            <a:r>
              <a:rPr lang="en-US" dirty="0"/>
              <a:t>What resources (CPU/Memory) are allocated? </a:t>
            </a:r>
          </a:p>
          <a:p>
            <a:pPr>
              <a:spcBef>
                <a:spcPts val="0"/>
              </a:spcBef>
            </a:pPr>
            <a:r>
              <a:rPr lang="en-US" dirty="0"/>
              <a:t>Which version and edition is installed? </a:t>
            </a:r>
          </a:p>
          <a:p>
            <a:pPr>
              <a:spcBef>
                <a:spcPts val="0"/>
              </a:spcBef>
            </a:pPr>
            <a:r>
              <a:rPr lang="en-US" dirty="0"/>
              <a:t>What is the size evolution of my database, filegroup or table? </a:t>
            </a:r>
          </a:p>
          <a:p>
            <a:pPr>
              <a:spcBef>
                <a:spcPts val="0"/>
              </a:spcBef>
            </a:pPr>
            <a:r>
              <a:rPr lang="en-US" dirty="0"/>
              <a:t>Do you know how many records the biggest table is growing by every day? </a:t>
            </a:r>
          </a:p>
          <a:p>
            <a:pPr>
              <a:spcBef>
                <a:spcPts val="0"/>
              </a:spcBef>
            </a:pPr>
            <a:r>
              <a:rPr lang="en-US" dirty="0"/>
              <a:t>What will a forecast tell you about your database/file group/table size in 2 months? will you need more space?</a:t>
            </a:r>
          </a:p>
          <a:p>
            <a:pPr marL="0" indent="0">
              <a:spcBef>
                <a:spcPts val="0"/>
              </a:spcBef>
              <a:buNone/>
            </a:pPr>
            <a:endParaRPr lang="en-US" dirty="0"/>
          </a:p>
          <a:p>
            <a:pPr marL="0" indent="0">
              <a:spcBef>
                <a:spcPts val="0"/>
              </a:spcBef>
              <a:buNone/>
            </a:pPr>
            <a:r>
              <a:rPr lang="en-US" dirty="0"/>
              <a:t>I will show how you can save the information gathered by dbatools on a central database. On top of that, how can you leverage from a couple of Power BI dashboards that I have created. This dashboard will help you answer these and other questions faster than you thought it would be possible.</a:t>
            </a:r>
            <a:br>
              <a:rPr lang="en-US" dirty="0"/>
            </a:br>
            <a:br>
              <a:rPr lang="en-US" dirty="0"/>
            </a:br>
            <a:r>
              <a:rPr lang="en-US" dirty="0"/>
              <a:t>This is an 100% free solution!</a:t>
            </a:r>
            <a:br>
              <a:rPr lang="en-US" dirty="0"/>
            </a:br>
            <a:r>
              <a:rPr lang="en-US" dirty="0"/>
              <a:t>Having data and give it meaning is priceless and after this session you will be able to implement this on your site and share it with you teammates, clients and managers!</a:t>
            </a:r>
          </a:p>
        </p:txBody>
      </p:sp>
      <p:sp>
        <p:nvSpPr>
          <p:cNvPr id="5" name="Title 4">
            <a:extLst>
              <a:ext uri="{FF2B5EF4-FFF2-40B4-BE49-F238E27FC236}">
                <a16:creationId xmlns:a16="http://schemas.microsoft.com/office/drawing/2014/main" id="{84CEBB3B-DC4D-43C4-8622-4BEF5536441C}"/>
              </a:ext>
            </a:extLst>
          </p:cNvPr>
          <p:cNvSpPr>
            <a:spLocks noGrp="1"/>
          </p:cNvSpPr>
          <p:nvPr>
            <p:ph type="ctrTitle"/>
          </p:nvPr>
        </p:nvSpPr>
        <p:spPr>
          <a:xfrm>
            <a:off x="0" y="0"/>
            <a:ext cx="12192000" cy="667512"/>
          </a:xfrm>
        </p:spPr>
        <p:txBody>
          <a:bodyPr/>
          <a:lstStyle/>
          <a:p>
            <a:r>
              <a:rPr lang="en-US" dirty="0"/>
              <a:t>WELCOME TO dbatools and Power BI </a:t>
            </a:r>
            <a:br>
              <a:rPr lang="en-US" dirty="0"/>
            </a:br>
            <a:r>
              <a:rPr lang="en-US" dirty="0"/>
              <a:t>walked into a bar - ABSTRACT</a:t>
            </a:r>
          </a:p>
        </p:txBody>
      </p:sp>
      <p:pic>
        <p:nvPicPr>
          <p:cNvPr id="6" name="Picture 5">
            <a:extLst>
              <a:ext uri="{FF2B5EF4-FFF2-40B4-BE49-F238E27FC236}">
                <a16:creationId xmlns:a16="http://schemas.microsoft.com/office/drawing/2014/main" id="{45503BD8-A057-4FA8-9BD4-8216CDFB78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10140" y="0"/>
            <a:ext cx="2481860" cy="2062426"/>
          </a:xfrm>
          <a:prstGeom prst="rect">
            <a:avLst/>
          </a:prstGeom>
        </p:spPr>
      </p:pic>
    </p:spTree>
    <p:extLst>
      <p:ext uri="{BB962C8B-B14F-4D97-AF65-F5344CB8AC3E}">
        <p14:creationId xmlns:p14="http://schemas.microsoft.com/office/powerpoint/2010/main" val="24557241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8">
            <a:extLst>
              <a:ext uri="{FF2B5EF4-FFF2-40B4-BE49-F238E27FC236}">
                <a16:creationId xmlns:a16="http://schemas.microsoft.com/office/drawing/2014/main" id="{D337862D-41C4-4E17-8733-BA049B23AC66}"/>
              </a:ext>
            </a:extLst>
          </p:cNvPr>
          <p:cNvSpPr>
            <a:spLocks noGrp="1"/>
          </p:cNvSpPr>
          <p:nvPr>
            <p:ph type="ctrTitle"/>
          </p:nvPr>
        </p:nvSpPr>
        <p:spPr/>
        <p:txBody>
          <a:bodyPr>
            <a:normAutofit/>
          </a:bodyPr>
          <a:lstStyle/>
          <a:p>
            <a:r>
              <a:rPr lang="en-US" dirty="0"/>
              <a:t>Scripts development and some caveats</a:t>
            </a:r>
          </a:p>
        </p:txBody>
      </p:sp>
      <p:sp>
        <p:nvSpPr>
          <p:cNvPr id="2" name="Text Placeholder 1">
            <a:extLst>
              <a:ext uri="{FF2B5EF4-FFF2-40B4-BE49-F238E27FC236}">
                <a16:creationId xmlns:a16="http://schemas.microsoft.com/office/drawing/2014/main" id="{2BDCC00F-C73B-4D58-8CA6-168A9BBC8A7C}"/>
              </a:ext>
            </a:extLst>
          </p:cNvPr>
          <p:cNvSpPr>
            <a:spLocks noGrp="1"/>
          </p:cNvSpPr>
          <p:nvPr>
            <p:ph type="body" sz="quarter" idx="11"/>
          </p:nvPr>
        </p:nvSpPr>
        <p:spPr/>
        <p:txBody>
          <a:bodyPr/>
          <a:lstStyle/>
          <a:p>
            <a:pPr marL="0" indent="0">
              <a:lnSpc>
                <a:spcPct val="150000"/>
              </a:lnSpc>
              <a:buNone/>
            </a:pPr>
            <a:r>
              <a:rPr lang="pt-PT" sz="2400" b="1" dirty="0"/>
              <a:t>Script </a:t>
            </a:r>
            <a:r>
              <a:rPr lang="pt-PT" sz="2400" b="1" dirty="0" err="1"/>
              <a:t>Pattern</a:t>
            </a:r>
            <a:endParaRPr lang="pt-PT" sz="2400" b="1" dirty="0"/>
          </a:p>
          <a:p>
            <a:pPr marL="0" indent="0">
              <a:buNone/>
            </a:pPr>
            <a:r>
              <a:rPr lang="en-US" sz="2000" dirty="0"/>
              <a:t> - Gathering the data will return PowerShell objects, then:</a:t>
            </a:r>
          </a:p>
          <a:p>
            <a:pPr marL="914400"/>
            <a:r>
              <a:rPr lang="en-US" sz="2000" dirty="0"/>
              <a:t>We add a ‘</a:t>
            </a:r>
            <a:r>
              <a:rPr lang="en-US" sz="2000" dirty="0" err="1"/>
              <a:t>CollectionTime</a:t>
            </a:r>
            <a:r>
              <a:rPr lang="en-US" sz="2000" dirty="0"/>
              <a:t>’ column with current datetime using Add-Member and</a:t>
            </a:r>
          </a:p>
          <a:p>
            <a:pPr marL="914400"/>
            <a:r>
              <a:rPr lang="en-US" sz="2000" dirty="0"/>
              <a:t>Pipe to Write-</a:t>
            </a:r>
            <a:r>
              <a:rPr lang="en-US" sz="2000" dirty="0" err="1"/>
              <a:t>DbaDatatable</a:t>
            </a:r>
            <a:r>
              <a:rPr lang="en-US" sz="2000" dirty="0"/>
              <a:t> to save the data to SQL Server table</a:t>
            </a:r>
          </a:p>
          <a:p>
            <a:endParaRPr lang="en-US" dirty="0"/>
          </a:p>
          <a:p>
            <a:pPr marL="0" indent="0">
              <a:buNone/>
            </a:pPr>
            <a:r>
              <a:rPr lang="pt-PT" sz="2400" b="1" dirty="0" err="1"/>
              <a:t>Caveats</a:t>
            </a:r>
            <a:endParaRPr lang="pt-PT" sz="2400" b="1" dirty="0"/>
          </a:p>
          <a:p>
            <a:pPr marL="0" indent="0">
              <a:buNone/>
            </a:pPr>
            <a:r>
              <a:rPr lang="pt-PT" sz="2000" dirty="0"/>
              <a:t> - Some </a:t>
            </a:r>
            <a:r>
              <a:rPr lang="pt-PT" sz="2000" dirty="0" err="1"/>
              <a:t>commands</a:t>
            </a:r>
            <a:r>
              <a:rPr lang="pt-PT" sz="2000" dirty="0"/>
              <a:t> </a:t>
            </a:r>
            <a:r>
              <a:rPr lang="pt-PT" sz="2000" dirty="0" err="1"/>
              <a:t>may</a:t>
            </a:r>
            <a:r>
              <a:rPr lang="pt-PT" sz="2000" dirty="0"/>
              <a:t> output </a:t>
            </a:r>
            <a:r>
              <a:rPr lang="pt-PT" sz="2000" dirty="0" err="1"/>
              <a:t>the</a:t>
            </a:r>
            <a:r>
              <a:rPr lang="pt-PT" sz="2000" dirty="0"/>
              <a:t> data in a </a:t>
            </a:r>
            <a:r>
              <a:rPr lang="pt-PT" sz="2000" dirty="0" err="1"/>
              <a:t>different</a:t>
            </a:r>
            <a:r>
              <a:rPr lang="pt-PT" sz="2000" dirty="0"/>
              <a:t> </a:t>
            </a:r>
            <a:r>
              <a:rPr lang="pt-PT" sz="2000" dirty="0" err="1"/>
              <a:t>format</a:t>
            </a:r>
            <a:r>
              <a:rPr lang="pt-PT" sz="2000" dirty="0"/>
              <a:t>. </a:t>
            </a:r>
            <a:r>
              <a:rPr lang="pt-PT" sz="2000" dirty="0" err="1"/>
              <a:t>It’s</a:t>
            </a:r>
            <a:r>
              <a:rPr lang="pt-PT" sz="2000" dirty="0"/>
              <a:t> a </a:t>
            </a:r>
            <a:r>
              <a:rPr lang="pt-PT" sz="2000" dirty="0" err="1"/>
              <a:t>PowerShell</a:t>
            </a:r>
            <a:r>
              <a:rPr lang="pt-PT" sz="2000" dirty="0"/>
              <a:t> </a:t>
            </a:r>
            <a:r>
              <a:rPr lang="pt-PT" sz="2000" dirty="0" err="1"/>
              <a:t>object</a:t>
            </a:r>
            <a:r>
              <a:rPr lang="pt-PT" sz="2000" dirty="0"/>
              <a:t> </a:t>
            </a:r>
            <a:r>
              <a:rPr lang="pt-PT" sz="2000" dirty="0" err="1"/>
              <a:t>anyway</a:t>
            </a:r>
            <a:r>
              <a:rPr lang="pt-PT" sz="2000" dirty="0"/>
              <a:t> </a:t>
            </a:r>
            <a:r>
              <a:rPr lang="pt-PT" sz="2000" dirty="0" err="1"/>
              <a:t>but</a:t>
            </a:r>
            <a:r>
              <a:rPr lang="pt-PT" sz="2000" dirty="0"/>
              <a:t> for </a:t>
            </a:r>
            <a:r>
              <a:rPr lang="pt-PT" sz="2000" dirty="0" err="1"/>
              <a:t>instance</a:t>
            </a:r>
            <a:r>
              <a:rPr lang="pt-PT" sz="2000" dirty="0"/>
              <a:t> </a:t>
            </a:r>
            <a:r>
              <a:rPr lang="pt-PT" sz="2000" dirty="0" err="1"/>
              <a:t>just</a:t>
            </a:r>
            <a:r>
              <a:rPr lang="pt-PT" sz="2000" dirty="0"/>
              <a:t> a </a:t>
            </a:r>
            <a:r>
              <a:rPr lang="pt-PT" sz="2000" dirty="0" err="1"/>
              <a:t>key-pair</a:t>
            </a:r>
            <a:r>
              <a:rPr lang="pt-PT" sz="2000" dirty="0"/>
              <a:t> </a:t>
            </a:r>
            <a:r>
              <a:rPr lang="pt-PT" sz="2000" dirty="0" err="1"/>
              <a:t>value</a:t>
            </a:r>
            <a:r>
              <a:rPr lang="pt-PT" sz="2000" dirty="0"/>
              <a:t> </a:t>
            </a:r>
            <a:r>
              <a:rPr lang="pt-PT" sz="2000" dirty="0" err="1"/>
              <a:t>instead</a:t>
            </a:r>
            <a:r>
              <a:rPr lang="pt-PT" sz="2000" dirty="0"/>
              <a:t> </a:t>
            </a:r>
            <a:r>
              <a:rPr lang="pt-PT" sz="2000" dirty="0" err="1"/>
              <a:t>of</a:t>
            </a:r>
            <a:r>
              <a:rPr lang="pt-PT" sz="2000" dirty="0"/>
              <a:t> “tabular” </a:t>
            </a:r>
            <a:r>
              <a:rPr lang="pt-PT" sz="2000" dirty="0" err="1"/>
              <a:t>way</a:t>
            </a:r>
            <a:r>
              <a:rPr lang="pt-PT" sz="2000" dirty="0"/>
              <a:t>. Ex: </a:t>
            </a:r>
            <a:r>
              <a:rPr lang="pt-PT" sz="2000" dirty="0" err="1"/>
              <a:t>Get-DbaInstanceProperty</a:t>
            </a:r>
            <a:endParaRPr lang="en-US" sz="2000" dirty="0"/>
          </a:p>
          <a:p>
            <a:pPr marL="0" indent="0">
              <a:buNone/>
            </a:pPr>
            <a:r>
              <a:rPr lang="en-US" sz="2000" dirty="0"/>
              <a:t> - Invoke-</a:t>
            </a:r>
            <a:r>
              <a:rPr lang="en-US" sz="2000" dirty="0" err="1"/>
              <a:t>TransposeDataTable</a:t>
            </a:r>
            <a:r>
              <a:rPr lang="en-US" sz="2000" dirty="0"/>
              <a:t> for the rescue. It’s a function that will rotate the PowerShell object and a key will become a column name and the value, the value for that column.</a:t>
            </a:r>
          </a:p>
          <a:p>
            <a:pPr marL="0" indent="0">
              <a:buNone/>
            </a:pPr>
            <a:endParaRPr lang="en-US" sz="2000" dirty="0"/>
          </a:p>
          <a:p>
            <a:pPr marL="0" indent="0">
              <a:buNone/>
            </a:pPr>
            <a:r>
              <a:rPr lang="en-US" sz="2000" dirty="0"/>
              <a:t>- Column order when using Write-</a:t>
            </a:r>
            <a:r>
              <a:rPr lang="en-US" sz="2000" dirty="0" err="1"/>
              <a:t>DbaDataTable</a:t>
            </a:r>
            <a:endParaRPr lang="pt-PT" sz="2000" dirty="0"/>
          </a:p>
        </p:txBody>
      </p:sp>
      <p:pic>
        <p:nvPicPr>
          <p:cNvPr id="4" name="Picture 3">
            <a:extLst>
              <a:ext uri="{FF2B5EF4-FFF2-40B4-BE49-F238E27FC236}">
                <a16:creationId xmlns:a16="http://schemas.microsoft.com/office/drawing/2014/main" id="{9EC52A15-F785-4DA4-9369-984FD33D2BF0}"/>
              </a:ext>
            </a:extLst>
          </p:cNvPr>
          <p:cNvPicPr>
            <a:picLocks noChangeAspect="1"/>
          </p:cNvPicPr>
          <p:nvPr/>
        </p:nvPicPr>
        <p:blipFill>
          <a:blip r:embed="rId2"/>
          <a:stretch>
            <a:fillRect/>
          </a:stretch>
        </p:blipFill>
        <p:spPr>
          <a:xfrm>
            <a:off x="0" y="1184454"/>
            <a:ext cx="12192000" cy="4734674"/>
          </a:xfrm>
          <a:prstGeom prst="rect">
            <a:avLst/>
          </a:prstGeom>
        </p:spPr>
      </p:pic>
      <p:pic>
        <p:nvPicPr>
          <p:cNvPr id="6" name="Picture 5">
            <a:extLst>
              <a:ext uri="{FF2B5EF4-FFF2-40B4-BE49-F238E27FC236}">
                <a16:creationId xmlns:a16="http://schemas.microsoft.com/office/drawing/2014/main" id="{DA528F0C-4202-42D5-941A-45D984BDB102}"/>
              </a:ext>
            </a:extLst>
          </p:cNvPr>
          <p:cNvPicPr>
            <a:picLocks noChangeAspect="1"/>
          </p:cNvPicPr>
          <p:nvPr/>
        </p:nvPicPr>
        <p:blipFill>
          <a:blip r:embed="rId3">
            <a:extLst>
              <a:ext uri="{BEBA8EAE-BF5A-486C-A8C5-ECC9F3942E4B}">
                <a14:imgProps xmlns:a14="http://schemas.microsoft.com/office/drawing/2010/main">
                  <a14:imgLayer r:embed="rId4">
                    <a14:imgEffect>
                      <a14:artisticGlass/>
                    </a14:imgEffect>
                  </a14:imgLayer>
                </a14:imgProps>
              </a:ext>
            </a:extLst>
          </a:blip>
          <a:stretch>
            <a:fillRect/>
          </a:stretch>
        </p:blipFill>
        <p:spPr>
          <a:xfrm>
            <a:off x="-5044" y="1195884"/>
            <a:ext cx="12192000" cy="4734674"/>
          </a:xfrm>
          <a:prstGeom prst="rect">
            <a:avLst/>
          </a:prstGeom>
        </p:spPr>
      </p:pic>
      <p:pic>
        <p:nvPicPr>
          <p:cNvPr id="3" name="Picture 2">
            <a:extLst>
              <a:ext uri="{FF2B5EF4-FFF2-40B4-BE49-F238E27FC236}">
                <a16:creationId xmlns:a16="http://schemas.microsoft.com/office/drawing/2014/main" id="{B4FD102A-E17C-452B-B1B2-5C8EC43499E8}"/>
              </a:ext>
            </a:extLst>
          </p:cNvPr>
          <p:cNvPicPr>
            <a:picLocks noChangeAspect="1"/>
          </p:cNvPicPr>
          <p:nvPr/>
        </p:nvPicPr>
        <p:blipFill>
          <a:blip r:embed="rId5"/>
          <a:stretch>
            <a:fillRect/>
          </a:stretch>
        </p:blipFill>
        <p:spPr>
          <a:xfrm>
            <a:off x="-14623" y="2686050"/>
            <a:ext cx="12221246" cy="1485900"/>
          </a:xfrm>
          <a:prstGeom prst="rect">
            <a:avLst/>
          </a:prstGeom>
        </p:spPr>
      </p:pic>
    </p:spTree>
    <p:extLst>
      <p:ext uri="{BB962C8B-B14F-4D97-AF65-F5344CB8AC3E}">
        <p14:creationId xmlns:p14="http://schemas.microsoft.com/office/powerpoint/2010/main" val="3508537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6"/>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4"/>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8">
            <a:extLst>
              <a:ext uri="{FF2B5EF4-FFF2-40B4-BE49-F238E27FC236}">
                <a16:creationId xmlns:a16="http://schemas.microsoft.com/office/drawing/2014/main" id="{D337862D-41C4-4E17-8733-BA049B23AC66}"/>
              </a:ext>
            </a:extLst>
          </p:cNvPr>
          <p:cNvSpPr>
            <a:spLocks noGrp="1"/>
          </p:cNvSpPr>
          <p:nvPr>
            <p:ph type="ctrTitle"/>
          </p:nvPr>
        </p:nvSpPr>
        <p:spPr/>
        <p:txBody>
          <a:bodyPr>
            <a:normAutofit/>
          </a:bodyPr>
          <a:lstStyle/>
          <a:p>
            <a:r>
              <a:rPr lang="en-US" dirty="0"/>
              <a:t>Implementation approach</a:t>
            </a:r>
          </a:p>
        </p:txBody>
      </p:sp>
      <p:sp>
        <p:nvSpPr>
          <p:cNvPr id="2" name="Text Placeholder 1">
            <a:extLst>
              <a:ext uri="{FF2B5EF4-FFF2-40B4-BE49-F238E27FC236}">
                <a16:creationId xmlns:a16="http://schemas.microsoft.com/office/drawing/2014/main" id="{2BDCC00F-C73B-4D58-8CA6-168A9BBC8A7C}"/>
              </a:ext>
            </a:extLst>
          </p:cNvPr>
          <p:cNvSpPr>
            <a:spLocks noGrp="1"/>
          </p:cNvSpPr>
          <p:nvPr>
            <p:ph type="body" sz="quarter" idx="11"/>
          </p:nvPr>
        </p:nvSpPr>
        <p:spPr/>
        <p:txBody>
          <a:bodyPr anchor="t"/>
          <a:lstStyle/>
          <a:p>
            <a:pPr marL="0" indent="0">
              <a:buNone/>
            </a:pPr>
            <a:r>
              <a:rPr lang="pt-PT" sz="2400" b="1" dirty="0"/>
              <a:t>SQL Server </a:t>
            </a:r>
            <a:r>
              <a:rPr lang="pt-PT" sz="2400" b="1" dirty="0" err="1"/>
              <a:t>Agent</a:t>
            </a:r>
            <a:r>
              <a:rPr lang="pt-PT" sz="2400" b="1" dirty="0"/>
              <a:t> Jobs</a:t>
            </a:r>
          </a:p>
          <a:p>
            <a:pPr marL="0" indent="0">
              <a:buNone/>
            </a:pPr>
            <a:r>
              <a:rPr lang="pt-PT" sz="2400" dirty="0"/>
              <a:t> - </a:t>
            </a:r>
            <a:r>
              <a:rPr lang="pt-PT" sz="2400" dirty="0" err="1"/>
              <a:t>Request</a:t>
            </a:r>
            <a:r>
              <a:rPr lang="pt-PT" sz="2400" dirty="0"/>
              <a:t> a </a:t>
            </a:r>
            <a:r>
              <a:rPr lang="pt-PT" sz="2400" dirty="0" err="1"/>
              <a:t>dedicated</a:t>
            </a:r>
            <a:r>
              <a:rPr lang="pt-PT" sz="2400" dirty="0"/>
              <a:t> </a:t>
            </a:r>
            <a:r>
              <a:rPr lang="pt-PT" sz="2400" dirty="0" err="1"/>
              <a:t>domain</a:t>
            </a:r>
            <a:r>
              <a:rPr lang="pt-PT" sz="2400" dirty="0"/>
              <a:t> </a:t>
            </a:r>
            <a:r>
              <a:rPr lang="pt-PT" sz="2400" dirty="0" err="1"/>
              <a:t>account</a:t>
            </a:r>
            <a:r>
              <a:rPr lang="pt-PT" sz="2400" dirty="0"/>
              <a:t> </a:t>
            </a:r>
            <a:r>
              <a:rPr lang="pt-PT" sz="2400" dirty="0" err="1"/>
              <a:t>that</a:t>
            </a:r>
            <a:r>
              <a:rPr lang="pt-PT" sz="2400" dirty="0"/>
              <a:t> </a:t>
            </a:r>
            <a:r>
              <a:rPr lang="pt-PT" sz="2400" dirty="0" err="1"/>
              <a:t>has</a:t>
            </a:r>
            <a:r>
              <a:rPr lang="pt-PT" sz="2400" dirty="0"/>
              <a:t> </a:t>
            </a:r>
            <a:r>
              <a:rPr lang="pt-PT" sz="2400" dirty="0" err="1"/>
              <a:t>permission</a:t>
            </a:r>
            <a:r>
              <a:rPr lang="pt-PT" sz="2400" dirty="0"/>
              <a:t> </a:t>
            </a:r>
            <a:r>
              <a:rPr lang="pt-PT" sz="2400" dirty="0" err="1"/>
              <a:t>on</a:t>
            </a:r>
            <a:r>
              <a:rPr lang="pt-PT" sz="2400" dirty="0"/>
              <a:t> </a:t>
            </a:r>
            <a:r>
              <a:rPr lang="pt-PT" sz="2400" dirty="0" err="1"/>
              <a:t>all</a:t>
            </a:r>
            <a:r>
              <a:rPr lang="pt-PT" sz="2400" dirty="0"/>
              <a:t> </a:t>
            </a:r>
            <a:r>
              <a:rPr lang="pt-PT" sz="2400" dirty="0" err="1"/>
              <a:t>instances</a:t>
            </a:r>
            <a:r>
              <a:rPr lang="pt-PT" sz="2400" dirty="0"/>
              <a:t>.</a:t>
            </a:r>
          </a:p>
          <a:p>
            <a:pPr marL="0" indent="0">
              <a:buNone/>
            </a:pPr>
            <a:r>
              <a:rPr lang="pt-PT" sz="2400" dirty="0"/>
              <a:t> - Job </a:t>
            </a:r>
            <a:r>
              <a:rPr lang="pt-PT" sz="2400" dirty="0" err="1"/>
              <a:t>owner</a:t>
            </a:r>
            <a:r>
              <a:rPr lang="pt-PT" sz="2400" dirty="0"/>
              <a:t> </a:t>
            </a:r>
            <a:r>
              <a:rPr lang="pt-PT" sz="2400" dirty="0" err="1"/>
              <a:t>should</a:t>
            </a:r>
            <a:r>
              <a:rPr lang="pt-PT" sz="2400" dirty="0"/>
              <a:t> </a:t>
            </a:r>
            <a:r>
              <a:rPr lang="pt-PT" sz="2400" dirty="0" err="1"/>
              <a:t>be</a:t>
            </a:r>
            <a:r>
              <a:rPr lang="pt-PT" sz="2400" dirty="0"/>
              <a:t> </a:t>
            </a:r>
            <a:r>
              <a:rPr lang="pt-PT" sz="2400" dirty="0" err="1"/>
              <a:t>your</a:t>
            </a:r>
            <a:r>
              <a:rPr lang="pt-PT" sz="2400" dirty="0"/>
              <a:t> </a:t>
            </a:r>
            <a:r>
              <a:rPr lang="pt-PT" sz="2400" dirty="0" err="1"/>
              <a:t>service</a:t>
            </a:r>
            <a:r>
              <a:rPr lang="pt-PT" sz="2400" dirty="0"/>
              <a:t> </a:t>
            </a:r>
            <a:r>
              <a:rPr lang="pt-PT" sz="2400" dirty="0" err="1"/>
              <a:t>account</a:t>
            </a:r>
            <a:r>
              <a:rPr lang="pt-PT" sz="2400" dirty="0"/>
              <a:t> </a:t>
            </a:r>
            <a:r>
              <a:rPr lang="pt-PT" sz="2400" dirty="0" err="1"/>
              <a:t>or</a:t>
            </a:r>
            <a:r>
              <a:rPr lang="pt-PT" sz="2400" dirty="0"/>
              <a:t> use </a:t>
            </a:r>
            <a:r>
              <a:rPr lang="pt-PT" sz="2400" dirty="0" err="1"/>
              <a:t>an</a:t>
            </a:r>
            <a:r>
              <a:rPr lang="pt-PT" sz="2400" dirty="0"/>
              <a:t> SQL </a:t>
            </a:r>
            <a:r>
              <a:rPr lang="pt-PT" sz="2400" dirty="0" err="1"/>
              <a:t>credential</a:t>
            </a:r>
            <a:r>
              <a:rPr lang="pt-PT" sz="2400" dirty="0"/>
              <a:t>.</a:t>
            </a:r>
          </a:p>
          <a:p>
            <a:pPr marL="0" indent="0">
              <a:buNone/>
            </a:pPr>
            <a:r>
              <a:rPr lang="pt-PT" sz="2400" b="1" dirty="0"/>
              <a:t> - </a:t>
            </a:r>
            <a:r>
              <a:rPr lang="pt-PT" sz="2400" dirty="0" err="1"/>
              <a:t>Have</a:t>
            </a:r>
            <a:r>
              <a:rPr lang="pt-PT" sz="2400" dirty="0"/>
              <a:t> a job </a:t>
            </a:r>
            <a:r>
              <a:rPr lang="pt-PT" sz="2400" dirty="0" err="1"/>
              <a:t>with</a:t>
            </a:r>
            <a:r>
              <a:rPr lang="pt-PT" sz="2400" dirty="0"/>
              <a:t> </a:t>
            </a:r>
            <a:r>
              <a:rPr lang="pt-PT" sz="2400" dirty="0" err="1"/>
              <a:t>mutiple</a:t>
            </a:r>
            <a:r>
              <a:rPr lang="pt-PT" sz="2400" dirty="0"/>
              <a:t> steps. </a:t>
            </a:r>
            <a:r>
              <a:rPr lang="pt-PT" sz="2400" dirty="0" err="1"/>
              <a:t>Each</a:t>
            </a:r>
            <a:r>
              <a:rPr lang="pt-PT" sz="2400" dirty="0"/>
              <a:t> </a:t>
            </a:r>
            <a:r>
              <a:rPr lang="pt-PT" sz="2400" dirty="0" err="1"/>
              <a:t>one</a:t>
            </a:r>
            <a:r>
              <a:rPr lang="pt-PT" sz="2400" dirty="0"/>
              <a:t> </a:t>
            </a:r>
            <a:r>
              <a:rPr lang="pt-PT" sz="2400" dirty="0" err="1"/>
              <a:t>invokes</a:t>
            </a:r>
            <a:r>
              <a:rPr lang="pt-PT" sz="2400" dirty="0"/>
              <a:t> </a:t>
            </a:r>
            <a:r>
              <a:rPr lang="pt-PT" sz="2400" dirty="0" err="1"/>
              <a:t>one</a:t>
            </a:r>
            <a:r>
              <a:rPr lang="pt-PT" sz="2400" dirty="0"/>
              <a:t> </a:t>
            </a:r>
            <a:r>
              <a:rPr lang="pt-PT" sz="2400" dirty="0" err="1"/>
              <a:t>of</a:t>
            </a:r>
            <a:r>
              <a:rPr lang="pt-PT" sz="2400" dirty="0"/>
              <a:t> </a:t>
            </a:r>
            <a:r>
              <a:rPr lang="pt-PT" sz="2400" dirty="0" err="1"/>
              <a:t>this</a:t>
            </a:r>
            <a:r>
              <a:rPr lang="pt-PT" sz="2400" dirty="0"/>
              <a:t> scripts.</a:t>
            </a:r>
          </a:p>
          <a:p>
            <a:pPr marL="0" indent="0">
              <a:buNone/>
            </a:pPr>
            <a:r>
              <a:rPr lang="pt-PT" sz="2400" dirty="0"/>
              <a:t> - </a:t>
            </a:r>
            <a:r>
              <a:rPr lang="pt-PT" sz="2400" dirty="0" err="1"/>
              <a:t>Find</a:t>
            </a:r>
            <a:r>
              <a:rPr lang="pt-PT" sz="2400" dirty="0"/>
              <a:t> </a:t>
            </a:r>
            <a:r>
              <a:rPr lang="pt-PT" sz="2400" dirty="0" err="1"/>
              <a:t>the</a:t>
            </a:r>
            <a:r>
              <a:rPr lang="pt-PT" sz="2400" dirty="0"/>
              <a:t> </a:t>
            </a:r>
            <a:r>
              <a:rPr lang="pt-PT" sz="2400" dirty="0" err="1"/>
              <a:t>best</a:t>
            </a:r>
            <a:r>
              <a:rPr lang="pt-PT" sz="2400" dirty="0"/>
              <a:t> </a:t>
            </a:r>
            <a:r>
              <a:rPr lang="pt-PT" sz="2400" dirty="0" err="1"/>
              <a:t>schedule</a:t>
            </a:r>
            <a:r>
              <a:rPr lang="pt-PT" sz="2400" dirty="0"/>
              <a:t> to </a:t>
            </a:r>
            <a:r>
              <a:rPr lang="pt-PT" sz="2400" dirty="0" err="1"/>
              <a:t>run</a:t>
            </a:r>
            <a:r>
              <a:rPr lang="pt-PT" sz="2400" dirty="0"/>
              <a:t> </a:t>
            </a:r>
            <a:r>
              <a:rPr lang="pt-PT" sz="2400" dirty="0" err="1"/>
              <a:t>it</a:t>
            </a:r>
            <a:endParaRPr lang="pt-PT" sz="2400" dirty="0"/>
          </a:p>
          <a:p>
            <a:pPr marL="0" indent="0">
              <a:buNone/>
            </a:pPr>
            <a:r>
              <a:rPr lang="pt-PT" sz="2400" dirty="0" err="1"/>
              <a:t>Need</a:t>
            </a:r>
            <a:r>
              <a:rPr lang="pt-PT" sz="2400" dirty="0"/>
              <a:t> </a:t>
            </a:r>
            <a:r>
              <a:rPr lang="pt-PT" sz="2400" dirty="0" err="1"/>
              <a:t>help</a:t>
            </a:r>
            <a:r>
              <a:rPr lang="pt-PT" sz="2400" dirty="0"/>
              <a:t>? – </a:t>
            </a:r>
            <a:r>
              <a:rPr lang="pt-PT" sz="2400" dirty="0" err="1"/>
              <a:t>Follow</a:t>
            </a:r>
            <a:r>
              <a:rPr lang="pt-PT" sz="2400" dirty="0"/>
              <a:t> </a:t>
            </a:r>
            <a:r>
              <a:rPr lang="pt-PT" sz="2400" dirty="0" err="1"/>
              <a:t>the</a:t>
            </a:r>
            <a:r>
              <a:rPr lang="pt-PT" sz="2400" dirty="0"/>
              <a:t> </a:t>
            </a:r>
            <a:r>
              <a:rPr lang="pt-PT" sz="2400" dirty="0" err="1"/>
              <a:t>instructions</a:t>
            </a:r>
            <a:r>
              <a:rPr lang="pt-PT" sz="2400" dirty="0"/>
              <a:t> @ </a:t>
            </a:r>
            <a:r>
              <a:rPr lang="en-US" sz="2400" dirty="0">
                <a:hlinkClick r:id="rId3"/>
              </a:rPr>
              <a:t>https://dbatools.io/agent/</a:t>
            </a:r>
            <a:endParaRPr lang="pt-PT" sz="2400" dirty="0"/>
          </a:p>
          <a:p>
            <a:pPr marL="0" indent="0">
              <a:buNone/>
            </a:pPr>
            <a:endParaRPr lang="pt-PT" sz="2400" b="1" dirty="0"/>
          </a:p>
          <a:p>
            <a:pPr marL="0" indent="0">
              <a:buNone/>
            </a:pPr>
            <a:r>
              <a:rPr lang="pt-PT" sz="2400" b="1" dirty="0" err="1"/>
              <a:t>Suggestion</a:t>
            </a:r>
            <a:r>
              <a:rPr lang="pt-PT" sz="2400" b="1" dirty="0"/>
              <a:t>:</a:t>
            </a:r>
          </a:p>
          <a:p>
            <a:pPr marL="0" indent="0">
              <a:buNone/>
            </a:pPr>
            <a:r>
              <a:rPr lang="pt-PT" sz="2400" dirty="0"/>
              <a:t> - </a:t>
            </a:r>
            <a:r>
              <a:rPr lang="pt-PT" sz="2400" dirty="0" err="1"/>
              <a:t>If</a:t>
            </a:r>
            <a:r>
              <a:rPr lang="pt-PT" sz="2400" dirty="0"/>
              <a:t> </a:t>
            </a:r>
            <a:r>
              <a:rPr lang="pt-PT" sz="2400" dirty="0" err="1"/>
              <a:t>you</a:t>
            </a:r>
            <a:r>
              <a:rPr lang="pt-PT" sz="2400" dirty="0"/>
              <a:t> </a:t>
            </a:r>
            <a:r>
              <a:rPr lang="pt-PT" sz="2400" dirty="0" err="1"/>
              <a:t>find</a:t>
            </a:r>
            <a:r>
              <a:rPr lang="pt-PT" sz="2400" dirty="0"/>
              <a:t> </a:t>
            </a:r>
            <a:r>
              <a:rPr lang="pt-PT" sz="2400" dirty="0" err="1"/>
              <a:t>that</a:t>
            </a:r>
            <a:r>
              <a:rPr lang="pt-PT" sz="2400" dirty="0"/>
              <a:t> </a:t>
            </a:r>
            <a:r>
              <a:rPr lang="pt-PT" sz="2400" dirty="0" err="1"/>
              <a:t>it</a:t>
            </a:r>
            <a:r>
              <a:rPr lang="pt-PT" sz="2400" dirty="0"/>
              <a:t> takes too </a:t>
            </a:r>
            <a:r>
              <a:rPr lang="pt-PT" sz="2400" dirty="0" err="1"/>
              <a:t>long</a:t>
            </a:r>
            <a:r>
              <a:rPr lang="pt-PT" sz="2400" dirty="0"/>
              <a:t> to </a:t>
            </a:r>
            <a:r>
              <a:rPr lang="pt-PT" sz="2400" dirty="0" err="1"/>
              <a:t>run</a:t>
            </a:r>
            <a:r>
              <a:rPr lang="pt-PT" sz="2400" dirty="0"/>
              <a:t>, </a:t>
            </a:r>
            <a:r>
              <a:rPr lang="pt-PT" sz="2400" dirty="0" err="1"/>
              <a:t>you</a:t>
            </a:r>
            <a:r>
              <a:rPr lang="pt-PT" sz="2400" dirty="0"/>
              <a:t> </a:t>
            </a:r>
            <a:r>
              <a:rPr lang="pt-PT" sz="2400" dirty="0" err="1"/>
              <a:t>may</a:t>
            </a:r>
            <a:r>
              <a:rPr lang="pt-PT" sz="2400" dirty="0"/>
              <a:t> </a:t>
            </a:r>
            <a:r>
              <a:rPr lang="pt-PT" sz="2400" dirty="0" err="1"/>
              <a:t>want</a:t>
            </a:r>
            <a:r>
              <a:rPr lang="pt-PT" sz="2400" dirty="0"/>
              <a:t> to </a:t>
            </a:r>
            <a:r>
              <a:rPr lang="pt-PT" sz="2400" dirty="0" err="1"/>
              <a:t>split</a:t>
            </a:r>
            <a:r>
              <a:rPr lang="pt-PT" sz="2400" dirty="0"/>
              <a:t> </a:t>
            </a:r>
            <a:r>
              <a:rPr lang="pt-PT" sz="2400" dirty="0" err="1"/>
              <a:t>it</a:t>
            </a:r>
            <a:r>
              <a:rPr lang="pt-PT" sz="2400" dirty="0"/>
              <a:t> in more jobs to </a:t>
            </a:r>
            <a:r>
              <a:rPr lang="pt-PT" sz="2400" dirty="0" err="1"/>
              <a:t>start</a:t>
            </a:r>
            <a:r>
              <a:rPr lang="pt-PT" sz="2400" dirty="0"/>
              <a:t> in </a:t>
            </a:r>
            <a:r>
              <a:rPr lang="pt-PT" sz="2400" dirty="0" err="1"/>
              <a:t>parallell</a:t>
            </a:r>
            <a:r>
              <a:rPr lang="pt-PT" sz="2400" dirty="0"/>
              <a:t>. </a:t>
            </a:r>
            <a:endParaRPr lang="pt-PT" sz="2000" dirty="0"/>
          </a:p>
        </p:txBody>
      </p:sp>
    </p:spTree>
    <p:extLst>
      <p:ext uri="{BB962C8B-B14F-4D97-AF65-F5344CB8AC3E}">
        <p14:creationId xmlns:p14="http://schemas.microsoft.com/office/powerpoint/2010/main" val="187045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8">
            <a:extLst>
              <a:ext uri="{FF2B5EF4-FFF2-40B4-BE49-F238E27FC236}">
                <a16:creationId xmlns:a16="http://schemas.microsoft.com/office/drawing/2014/main" id="{D337862D-41C4-4E17-8733-BA049B23AC66}"/>
              </a:ext>
            </a:extLst>
          </p:cNvPr>
          <p:cNvSpPr>
            <a:spLocks noGrp="1"/>
          </p:cNvSpPr>
          <p:nvPr>
            <p:ph type="ctrTitle"/>
          </p:nvPr>
        </p:nvSpPr>
        <p:spPr/>
        <p:txBody>
          <a:bodyPr>
            <a:normAutofit/>
          </a:bodyPr>
          <a:lstStyle/>
          <a:p>
            <a:r>
              <a:rPr lang="en-US" dirty="0"/>
              <a:t>Saving data To SQL Server</a:t>
            </a:r>
          </a:p>
        </p:txBody>
      </p:sp>
      <p:sp>
        <p:nvSpPr>
          <p:cNvPr id="2" name="Text Placeholder 1">
            <a:extLst>
              <a:ext uri="{FF2B5EF4-FFF2-40B4-BE49-F238E27FC236}">
                <a16:creationId xmlns:a16="http://schemas.microsoft.com/office/drawing/2014/main" id="{2BDCC00F-C73B-4D58-8CA6-168A9BBC8A7C}"/>
              </a:ext>
            </a:extLst>
          </p:cNvPr>
          <p:cNvSpPr>
            <a:spLocks noGrp="1"/>
          </p:cNvSpPr>
          <p:nvPr>
            <p:ph type="body" sz="quarter" idx="11"/>
          </p:nvPr>
        </p:nvSpPr>
        <p:spPr>
          <a:xfrm>
            <a:off x="292963" y="720537"/>
            <a:ext cx="11613091" cy="5474523"/>
          </a:xfrm>
        </p:spPr>
        <p:txBody>
          <a:bodyPr anchor="ctr">
            <a:normAutofit/>
          </a:bodyPr>
          <a:lstStyle/>
          <a:p>
            <a:pPr>
              <a:lnSpc>
                <a:spcPct val="150000"/>
              </a:lnSpc>
            </a:pPr>
            <a:r>
              <a:rPr lang="en-US" sz="2400" dirty="0"/>
              <a:t>Using Write-</a:t>
            </a:r>
            <a:r>
              <a:rPr lang="en-US" sz="2400" dirty="0" err="1"/>
              <a:t>DbaDataTable</a:t>
            </a:r>
            <a:endParaRPr lang="en-US" sz="2400" dirty="0"/>
          </a:p>
          <a:p>
            <a:pPr marL="1200150">
              <a:lnSpc>
                <a:spcPct val="150000"/>
              </a:lnSpc>
            </a:pPr>
            <a:r>
              <a:rPr lang="en-US" sz="2400" dirty="0"/>
              <a:t>(Auto-)Generate tables</a:t>
            </a:r>
          </a:p>
          <a:p>
            <a:pPr marL="1200150">
              <a:lnSpc>
                <a:spcPct val="150000"/>
              </a:lnSpc>
            </a:pPr>
            <a:r>
              <a:rPr lang="en-US" sz="2400" dirty="0"/>
              <a:t>Check Datatypes - ex: </a:t>
            </a:r>
            <a:r>
              <a:rPr lang="en-US" sz="2400" dirty="0" err="1"/>
              <a:t>nvarchar</a:t>
            </a:r>
            <a:r>
              <a:rPr lang="en-US" sz="2400" dirty="0"/>
              <a:t>(max). Change them. </a:t>
            </a:r>
          </a:p>
          <a:p>
            <a:pPr marL="1200150">
              <a:lnSpc>
                <a:spcPct val="150000"/>
              </a:lnSpc>
            </a:pPr>
            <a:endParaRPr lang="en-US" sz="2400" dirty="0"/>
          </a:p>
          <a:p>
            <a:pPr>
              <a:lnSpc>
                <a:spcPct val="150000"/>
              </a:lnSpc>
            </a:pPr>
            <a:r>
              <a:rPr lang="en-US" sz="2400" dirty="0"/>
              <a:t>Create Clustered indexes! </a:t>
            </a:r>
          </a:p>
          <a:p>
            <a:pPr marL="1200150">
              <a:lnSpc>
                <a:spcPct val="150000"/>
              </a:lnSpc>
            </a:pPr>
            <a:r>
              <a:rPr lang="en-US" sz="2400" dirty="0"/>
              <a:t>Use compression! Available at any edition since SQL Server 2016 SP1.</a:t>
            </a:r>
          </a:p>
          <a:p>
            <a:pPr marL="0" indent="0">
              <a:buNone/>
            </a:pPr>
            <a:endParaRPr lang="pt-PT" sz="2000" dirty="0"/>
          </a:p>
        </p:txBody>
      </p:sp>
    </p:spTree>
    <p:extLst>
      <p:ext uri="{BB962C8B-B14F-4D97-AF65-F5344CB8AC3E}">
        <p14:creationId xmlns:p14="http://schemas.microsoft.com/office/powerpoint/2010/main" val="3726920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8">
            <a:extLst>
              <a:ext uri="{FF2B5EF4-FFF2-40B4-BE49-F238E27FC236}">
                <a16:creationId xmlns:a16="http://schemas.microsoft.com/office/drawing/2014/main" id="{D337862D-41C4-4E17-8733-BA049B23AC66}"/>
              </a:ext>
            </a:extLst>
          </p:cNvPr>
          <p:cNvSpPr>
            <a:spLocks noGrp="1"/>
          </p:cNvSpPr>
          <p:nvPr>
            <p:ph type="ctrTitle"/>
          </p:nvPr>
        </p:nvSpPr>
        <p:spPr/>
        <p:txBody>
          <a:bodyPr>
            <a:normAutofit/>
          </a:bodyPr>
          <a:lstStyle/>
          <a:p>
            <a:pPr>
              <a:lnSpc>
                <a:spcPct val="150000"/>
              </a:lnSpc>
            </a:pPr>
            <a:r>
              <a:rPr lang="en-US" dirty="0"/>
              <a:t>Database structure – Code - Power BI dashboard</a:t>
            </a:r>
          </a:p>
        </p:txBody>
      </p:sp>
      <p:pic>
        <p:nvPicPr>
          <p:cNvPr id="5" name="Picture 4">
            <a:extLst>
              <a:ext uri="{FF2B5EF4-FFF2-40B4-BE49-F238E27FC236}">
                <a16:creationId xmlns:a16="http://schemas.microsoft.com/office/drawing/2014/main" id="{743D8DDA-5976-4866-B3EC-2B06370B8759}"/>
              </a:ext>
            </a:extLst>
          </p:cNvPr>
          <p:cNvPicPr>
            <a:picLocks noChangeAspect="1"/>
          </p:cNvPicPr>
          <p:nvPr/>
        </p:nvPicPr>
        <p:blipFill>
          <a:blip r:embed="rId3"/>
          <a:stretch>
            <a:fillRect/>
          </a:stretch>
        </p:blipFill>
        <p:spPr>
          <a:xfrm>
            <a:off x="244740" y="716677"/>
            <a:ext cx="4914000" cy="2228850"/>
          </a:xfrm>
          <a:prstGeom prst="rect">
            <a:avLst/>
          </a:prstGeom>
        </p:spPr>
      </p:pic>
      <p:pic>
        <p:nvPicPr>
          <p:cNvPr id="6" name="Picture 5">
            <a:extLst>
              <a:ext uri="{FF2B5EF4-FFF2-40B4-BE49-F238E27FC236}">
                <a16:creationId xmlns:a16="http://schemas.microsoft.com/office/drawing/2014/main" id="{ACA4F016-FCCD-4618-BDB8-19D71141F0AD}"/>
              </a:ext>
            </a:extLst>
          </p:cNvPr>
          <p:cNvPicPr>
            <a:picLocks noChangeAspect="1"/>
          </p:cNvPicPr>
          <p:nvPr/>
        </p:nvPicPr>
        <p:blipFill>
          <a:blip r:embed="rId4"/>
          <a:stretch>
            <a:fillRect/>
          </a:stretch>
        </p:blipFill>
        <p:spPr>
          <a:xfrm>
            <a:off x="2701740" y="3159124"/>
            <a:ext cx="5311140" cy="2973666"/>
          </a:xfrm>
          <a:prstGeom prst="rect">
            <a:avLst/>
          </a:prstGeom>
        </p:spPr>
      </p:pic>
      <p:pic>
        <p:nvPicPr>
          <p:cNvPr id="7" name="Picture 6">
            <a:extLst>
              <a:ext uri="{FF2B5EF4-FFF2-40B4-BE49-F238E27FC236}">
                <a16:creationId xmlns:a16="http://schemas.microsoft.com/office/drawing/2014/main" id="{B50E690B-DD61-4730-878D-81AF0FCC3E3E}"/>
              </a:ext>
            </a:extLst>
          </p:cNvPr>
          <p:cNvPicPr>
            <a:picLocks noChangeAspect="1"/>
          </p:cNvPicPr>
          <p:nvPr/>
        </p:nvPicPr>
        <p:blipFill>
          <a:blip r:embed="rId5"/>
          <a:stretch>
            <a:fillRect/>
          </a:stretch>
        </p:blipFill>
        <p:spPr>
          <a:xfrm>
            <a:off x="8343900" y="1005067"/>
            <a:ext cx="2766318" cy="3400860"/>
          </a:xfrm>
          <a:prstGeom prst="rect">
            <a:avLst/>
          </a:prstGeom>
        </p:spPr>
      </p:pic>
    </p:spTree>
    <p:extLst>
      <p:ext uri="{BB962C8B-B14F-4D97-AF65-F5344CB8AC3E}">
        <p14:creationId xmlns:p14="http://schemas.microsoft.com/office/powerpoint/2010/main" val="1035036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4A0214-CB5E-449D-9A8B-1C55D37EB7A0}"/>
              </a:ext>
            </a:extLst>
          </p:cNvPr>
          <p:cNvSpPr txBox="1"/>
          <p:nvPr/>
        </p:nvSpPr>
        <p:spPr>
          <a:xfrm>
            <a:off x="276218" y="811530"/>
            <a:ext cx="11639563" cy="5452110"/>
          </a:xfrm>
          <a:prstGeom prst="rect">
            <a:avLst/>
          </a:prstGeom>
          <a:noFill/>
        </p:spPr>
        <p:txBody>
          <a:bodyPr vert="horz" lIns="216000" tIns="72000" rIns="216000" bIns="72000" rtlCol="0" anchor="ctr">
            <a:normAutofit/>
          </a:bodyPr>
          <a:lstStyle>
            <a:lvl1pPr marL="457200" indent="-457200">
              <a:lnSpc>
                <a:spcPct val="150000"/>
              </a:lnSpc>
              <a:spcBef>
                <a:spcPts val="1000"/>
              </a:spcBef>
              <a:buClr>
                <a:srgbClr val="F7941D"/>
              </a:buClr>
              <a:buSzPct val="100000"/>
              <a:buFont typeface="Arial" panose="020B0604020202020204" pitchFamily="34" charset="0"/>
              <a:buChar char="•"/>
              <a:defRPr sz="2800" b="0" i="0" baseline="0">
                <a:ea typeface="Gotham Light" charset="0"/>
                <a:cs typeface="Segoe UI Light" panose="020B0502040204020203" pitchFamily="34" charset="0"/>
              </a:defRPr>
            </a:lvl1pPr>
            <a:lvl2pPr marL="180531" indent="0">
              <a:lnSpc>
                <a:spcPct val="100000"/>
              </a:lnSpc>
              <a:spcBef>
                <a:spcPts val="500"/>
              </a:spcBef>
              <a:buClr>
                <a:schemeClr val="tx1">
                  <a:lumMod val="85000"/>
                  <a:lumOff val="15000"/>
                </a:schemeClr>
              </a:buClr>
              <a:buSzPct val="100000"/>
              <a:buFontTx/>
              <a:buNone/>
              <a:defRPr sz="2400" b="0" i="0">
                <a:solidFill>
                  <a:schemeClr val="tx1">
                    <a:lumMod val="85000"/>
                    <a:lumOff val="15000"/>
                  </a:schemeClr>
                </a:solidFill>
                <a:ea typeface="Gotham Light" charset="0"/>
                <a:cs typeface="Gotham Light" charset="0"/>
              </a:defRPr>
            </a:lvl2pPr>
            <a:lvl3pPr marL="340200" indent="0">
              <a:lnSpc>
                <a:spcPct val="100000"/>
              </a:lnSpc>
              <a:spcBef>
                <a:spcPts val="500"/>
              </a:spcBef>
              <a:buClr>
                <a:schemeClr val="tx1">
                  <a:lumMod val="85000"/>
                  <a:lumOff val="15000"/>
                </a:schemeClr>
              </a:buClr>
              <a:buSzPct val="100000"/>
              <a:buFontTx/>
              <a:buNone/>
              <a:defRPr sz="2000" b="0" i="0">
                <a:solidFill>
                  <a:schemeClr val="tx1">
                    <a:lumMod val="85000"/>
                    <a:lumOff val="15000"/>
                  </a:schemeClr>
                </a:solidFill>
                <a:ea typeface="Gotham Light" charset="0"/>
                <a:cs typeface="Gotham Light" charset="0"/>
              </a:defRPr>
            </a:lvl3pPr>
            <a:lvl4pPr marL="486000" indent="0">
              <a:lnSpc>
                <a:spcPct val="100000"/>
              </a:lnSpc>
              <a:spcBef>
                <a:spcPts val="500"/>
              </a:spcBef>
              <a:buClr>
                <a:schemeClr val="tx1">
                  <a:lumMod val="85000"/>
                  <a:lumOff val="15000"/>
                </a:schemeClr>
              </a:buClr>
              <a:buSzPct val="100000"/>
              <a:buFontTx/>
              <a:buNone/>
              <a:defRPr b="0" i="0">
                <a:solidFill>
                  <a:schemeClr val="tx1">
                    <a:lumMod val="85000"/>
                    <a:lumOff val="15000"/>
                  </a:schemeClr>
                </a:solidFill>
                <a:ea typeface="Gotham Light" charset="0"/>
                <a:cs typeface="Gotham Light" charset="0"/>
              </a:defRPr>
            </a:lvl4pPr>
            <a:lvl5pPr marL="607500" indent="0">
              <a:lnSpc>
                <a:spcPct val="100000"/>
              </a:lnSpc>
              <a:spcBef>
                <a:spcPts val="500"/>
              </a:spcBef>
              <a:buClr>
                <a:schemeClr val="tx1">
                  <a:lumMod val="85000"/>
                  <a:lumOff val="15000"/>
                </a:schemeClr>
              </a:buClr>
              <a:buSzPct val="100000"/>
              <a:buFontTx/>
              <a:buNone/>
              <a:defRPr b="0" i="0">
                <a:solidFill>
                  <a:schemeClr val="tx1">
                    <a:lumMod val="85000"/>
                    <a:lumOff val="15000"/>
                  </a:schemeClr>
                </a:solidFill>
                <a:ea typeface="Gotham Light" charset="0"/>
                <a:cs typeface="Gotham Light"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“What if…I don’t have a initial list of servers?”	</a:t>
            </a:r>
          </a:p>
          <a:p>
            <a:r>
              <a:rPr lang="en-US" dirty="0"/>
              <a:t>“I have dozens of instances…” - Bigger environments  / Multiple domains		</a:t>
            </a:r>
          </a:p>
          <a:p>
            <a:r>
              <a:rPr lang="en-US" dirty="0"/>
              <a:t>“Does it just work with Windows Authentication?”</a:t>
            </a:r>
          </a:p>
          <a:p>
            <a:r>
              <a:rPr lang="en-US" dirty="0"/>
              <a:t>“What about maintenance? New versions of dbatools?”</a:t>
            </a:r>
          </a:p>
        </p:txBody>
      </p:sp>
      <p:sp>
        <p:nvSpPr>
          <p:cNvPr id="33" name="Title 8">
            <a:extLst>
              <a:ext uri="{FF2B5EF4-FFF2-40B4-BE49-F238E27FC236}">
                <a16:creationId xmlns:a16="http://schemas.microsoft.com/office/drawing/2014/main" id="{D337862D-41C4-4E17-8733-BA049B23AC66}"/>
              </a:ext>
            </a:extLst>
          </p:cNvPr>
          <p:cNvSpPr>
            <a:spLocks noGrp="1"/>
          </p:cNvSpPr>
          <p:nvPr>
            <p:ph type="ctrTitle"/>
          </p:nvPr>
        </p:nvSpPr>
        <p:spPr/>
        <p:txBody>
          <a:bodyPr>
            <a:normAutofit/>
          </a:bodyPr>
          <a:lstStyle/>
          <a:p>
            <a:r>
              <a:rPr lang="pt-PT" dirty="0"/>
              <a:t>FAQ</a:t>
            </a:r>
            <a:endParaRPr lang="en-US" dirty="0"/>
          </a:p>
        </p:txBody>
      </p:sp>
    </p:spTree>
    <p:extLst>
      <p:ext uri="{BB962C8B-B14F-4D97-AF65-F5344CB8AC3E}">
        <p14:creationId xmlns:p14="http://schemas.microsoft.com/office/powerpoint/2010/main" val="2596199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dirty="0">
                <a:ea typeface="Open Sans Semibold" panose="020B0706030804020204" pitchFamily="34" charset="0"/>
                <a:cs typeface="Open Sans Semibold" panose="020B0706030804020204" pitchFamily="34" charset="0"/>
              </a:rPr>
              <a:t>Ask your Questions</a:t>
            </a:r>
          </a:p>
        </p:txBody>
      </p:sp>
      <p:pic>
        <p:nvPicPr>
          <p:cNvPr id="8" name="Picture 7">
            <a:extLst>
              <a:ext uri="{FF2B5EF4-FFF2-40B4-BE49-F238E27FC236}">
                <a16:creationId xmlns:a16="http://schemas.microsoft.com/office/drawing/2014/main" id="{24D3F597-566F-4305-92DE-56B0149B1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2747" y="1024303"/>
            <a:ext cx="6626506" cy="4809393"/>
          </a:xfrm>
          <a:prstGeom prst="rect">
            <a:avLst/>
          </a:prstGeom>
        </p:spPr>
      </p:pic>
    </p:spTree>
    <p:extLst>
      <p:ext uri="{BB962C8B-B14F-4D97-AF65-F5344CB8AC3E}">
        <p14:creationId xmlns:p14="http://schemas.microsoft.com/office/powerpoint/2010/main" val="3106899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2">
            <a:extLst>
              <a:ext uri="{FF2B5EF4-FFF2-40B4-BE49-F238E27FC236}">
                <a16:creationId xmlns:a16="http://schemas.microsoft.com/office/drawing/2014/main" id="{7770E568-0B00-4D3E-BFD7-830853190F8A}"/>
              </a:ext>
            </a:extLst>
          </p:cNvPr>
          <p:cNvSpPr/>
          <p:nvPr/>
        </p:nvSpPr>
        <p:spPr>
          <a:xfrm>
            <a:off x="304600" y="186003"/>
            <a:ext cx="2857899" cy="953041"/>
          </a:xfrm>
          <a:prstGeom prst="rect">
            <a:avLst/>
          </a:prstGeom>
          <a:solidFill>
            <a:srgbClr val="26315F"/>
          </a:solidFill>
          <a:effectLst>
            <a:outerShdw blurRad="50800" dist="38100" dir="2700000" algn="tl" rotWithShape="0">
              <a:srgbClr val="4CBCC7">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rial" panose="020B0604020202020204" pitchFamily="34" charset="0"/>
                <a:cs typeface="Arial" panose="020B0604020202020204" pitchFamily="34" charset="0"/>
              </a:rPr>
              <a:t>Session Evaluation</a:t>
            </a:r>
            <a:endParaRPr lang="en-US" sz="3200" b="1"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304600" y="4093576"/>
            <a:ext cx="2831408" cy="2351957"/>
          </a:xfrm>
          <a:prstGeom prst="rect">
            <a:avLst/>
          </a:prstGeom>
          <a:effectLst>
            <a:outerShdw blurRad="50800" dist="38100" dir="2700000" algn="tl" rotWithShape="0">
              <a:srgbClr val="4CBCC7">
                <a:alpha val="50000"/>
              </a:srgbClr>
            </a:outerShdw>
          </a:effectLst>
        </p:spPr>
      </p:pic>
      <p:sp>
        <p:nvSpPr>
          <p:cNvPr id="4" name="Rectangle 3"/>
          <p:cNvSpPr/>
          <p:nvPr/>
        </p:nvSpPr>
        <p:spPr>
          <a:xfrm>
            <a:off x="3541686" y="186002"/>
            <a:ext cx="6480000" cy="6480000"/>
          </a:xfrm>
          <a:prstGeom prst="rect">
            <a:avLst/>
          </a:prstGeom>
          <a:ln>
            <a:solidFill>
              <a:srgbClr val="4CBCC7"/>
            </a:solidFill>
          </a:ln>
          <a:effectLst>
            <a:outerShdw blurRad="50800" dist="50800" dir="5400000" algn="ctr" rotWithShape="0">
              <a:srgbClr val="4CBCC7">
                <a:alpha val="4300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effectLst>
                <a:outerShdw blurRad="50800" dist="38100" dir="2700000" algn="tl" rotWithShape="0">
                  <a:prstClr val="black">
                    <a:alpha val="40000"/>
                  </a:prstClr>
                </a:outerShdw>
              </a:effectLst>
            </a:endParaRPr>
          </a:p>
        </p:txBody>
      </p:sp>
      <p:pic>
        <p:nvPicPr>
          <p:cNvPr id="2050" name="Picture 2" descr="Voorbeeld van afbeeld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1686" y="400050"/>
            <a:ext cx="6120000" cy="61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16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2">
            <a:extLst>
              <a:ext uri="{FF2B5EF4-FFF2-40B4-BE49-F238E27FC236}">
                <a16:creationId xmlns:a16="http://schemas.microsoft.com/office/drawing/2014/main" id="{7770E568-0B00-4D3E-BFD7-830853190F8A}"/>
              </a:ext>
            </a:extLst>
          </p:cNvPr>
          <p:cNvSpPr/>
          <p:nvPr/>
        </p:nvSpPr>
        <p:spPr>
          <a:xfrm>
            <a:off x="304600" y="186003"/>
            <a:ext cx="2857899" cy="953041"/>
          </a:xfrm>
          <a:prstGeom prst="rect">
            <a:avLst/>
          </a:prstGeom>
          <a:solidFill>
            <a:srgbClr val="26315F"/>
          </a:solidFill>
          <a:effectLst>
            <a:outerShdw blurRad="50800" dist="38100" dir="2700000" algn="tl" rotWithShape="0">
              <a:srgbClr val="4CBCC7">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rial" panose="020B0604020202020204" pitchFamily="34" charset="0"/>
                <a:cs typeface="Arial" panose="020B0604020202020204" pitchFamily="34" charset="0"/>
              </a:rPr>
              <a:t>Event Evaluation</a:t>
            </a:r>
            <a:endParaRPr lang="en-US" sz="3200" b="1"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304600" y="4093576"/>
            <a:ext cx="2831408" cy="2351957"/>
          </a:xfrm>
          <a:prstGeom prst="rect">
            <a:avLst/>
          </a:prstGeom>
          <a:effectLst>
            <a:outerShdw blurRad="50800" dist="38100" dir="2700000" algn="tl" rotWithShape="0">
              <a:srgbClr val="4CBCC7">
                <a:alpha val="50000"/>
              </a:srgbClr>
            </a:outerShdw>
          </a:effectLst>
        </p:spPr>
      </p:pic>
      <p:sp>
        <p:nvSpPr>
          <p:cNvPr id="4" name="Rectangle 3"/>
          <p:cNvSpPr/>
          <p:nvPr/>
        </p:nvSpPr>
        <p:spPr>
          <a:xfrm>
            <a:off x="3541686" y="186002"/>
            <a:ext cx="6480000" cy="6480000"/>
          </a:xfrm>
          <a:prstGeom prst="rect">
            <a:avLst/>
          </a:prstGeom>
          <a:ln>
            <a:solidFill>
              <a:srgbClr val="4CBCC7"/>
            </a:solidFill>
          </a:ln>
          <a:effectLst>
            <a:outerShdw blurRad="50800" dist="50800" dir="5400000" algn="ctr" rotWithShape="0">
              <a:srgbClr val="4CBCC7">
                <a:alpha val="4300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effectLst>
                <a:outerShdw blurRad="50800" dist="38100" dir="2700000" algn="tl" rotWithShape="0">
                  <a:prstClr val="black">
                    <a:alpha val="40000"/>
                  </a:prstClr>
                </a:outerShdw>
              </a:effectLst>
            </a:endParaRPr>
          </a:p>
        </p:txBody>
      </p:sp>
      <p:pic>
        <p:nvPicPr>
          <p:cNvPr id="1026" name="Picture 2" descr="Voorbeeld van afbeeld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2366" y="380999"/>
            <a:ext cx="6120000" cy="61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962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B04A2-FC98-4C6E-A3C8-005F042BFDDA}"/>
              </a:ext>
            </a:extLst>
          </p:cNvPr>
          <p:cNvSpPr>
            <a:spLocks noGrp="1"/>
          </p:cNvSpPr>
          <p:nvPr>
            <p:ph type="ctrTitle" idx="4294967295"/>
          </p:nvPr>
        </p:nvSpPr>
        <p:spPr>
          <a:xfrm>
            <a:off x="0" y="2128481"/>
            <a:ext cx="11761470" cy="1388776"/>
          </a:xfrm>
        </p:spPr>
        <p:txBody>
          <a:bodyPr anchor="ctr"/>
          <a:lstStyle/>
          <a:p>
            <a:pPr algn="r" fontAlgn="base"/>
            <a:r>
              <a:rPr lang="en-US" sz="5400" dirty="0">
                <a:solidFill>
                  <a:srgbClr val="F7941D"/>
                </a:solidFill>
              </a:rPr>
              <a:t>	and 				walked into a bar</a:t>
            </a:r>
            <a:endParaRPr lang="en-US" sz="5400" dirty="0">
              <a:solidFill>
                <a:srgbClr val="F7941D"/>
              </a:solidFill>
              <a:hlinkClick r:id="rId3">
                <a:extLst>
                  <a:ext uri="{A12FA001-AC4F-418D-AE19-62706E023703}">
                    <ahyp:hlinkClr xmlns:ahyp="http://schemas.microsoft.com/office/drawing/2018/hyperlinkcolor" val="tx"/>
                  </a:ext>
                </a:extLst>
              </a:hlinkClick>
            </a:endParaRPr>
          </a:p>
        </p:txBody>
      </p:sp>
      <p:sp>
        <p:nvSpPr>
          <p:cNvPr id="6" name="TextBox 5">
            <a:extLst>
              <a:ext uri="{FF2B5EF4-FFF2-40B4-BE49-F238E27FC236}">
                <a16:creationId xmlns:a16="http://schemas.microsoft.com/office/drawing/2014/main" id="{61B9641E-65CF-4452-8360-AC3FFB23B13F}"/>
              </a:ext>
            </a:extLst>
          </p:cNvPr>
          <p:cNvSpPr txBox="1"/>
          <p:nvPr/>
        </p:nvSpPr>
        <p:spPr>
          <a:xfrm>
            <a:off x="182880" y="6032895"/>
            <a:ext cx="6972300" cy="400110"/>
          </a:xfrm>
          <a:prstGeom prst="rect">
            <a:avLst/>
          </a:prstGeom>
          <a:noFill/>
        </p:spPr>
        <p:txBody>
          <a:bodyPr wrap="square" rtlCol="0">
            <a:spAutoFit/>
          </a:bodyPr>
          <a:lstStyle/>
          <a:p>
            <a:r>
              <a:rPr lang="en-US" sz="2000" b="1" dirty="0">
                <a:solidFill>
                  <a:srgbClr val="F7941D"/>
                </a:solidFill>
                <a:latin typeface="+mj-lt"/>
              </a:rPr>
              <a:t>Cláudio Silva - SQL Server DBA &amp; PowerShell lover</a:t>
            </a:r>
          </a:p>
        </p:txBody>
      </p:sp>
      <p:pic>
        <p:nvPicPr>
          <p:cNvPr id="9" name="Picture 8">
            <a:extLst>
              <a:ext uri="{FF2B5EF4-FFF2-40B4-BE49-F238E27FC236}">
                <a16:creationId xmlns:a16="http://schemas.microsoft.com/office/drawing/2014/main" id="{F1CD3E73-A9DE-478F-BE7D-285D92DBAD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33662" y="4880610"/>
            <a:ext cx="2133665" cy="1773076"/>
          </a:xfrm>
          <a:prstGeom prst="rect">
            <a:avLst/>
          </a:prstGeom>
        </p:spPr>
      </p:pic>
      <p:pic>
        <p:nvPicPr>
          <p:cNvPr id="10" name="Picture 9">
            <a:extLst>
              <a:ext uri="{FF2B5EF4-FFF2-40B4-BE49-F238E27FC236}">
                <a16:creationId xmlns:a16="http://schemas.microsoft.com/office/drawing/2014/main" id="{889B0593-E062-47E6-8C1B-74E1A6BBF39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7230" y="1889729"/>
            <a:ext cx="1359272" cy="1866277"/>
          </a:xfrm>
          <a:prstGeom prst="rect">
            <a:avLst/>
          </a:prstGeom>
        </p:spPr>
      </p:pic>
      <p:pic>
        <p:nvPicPr>
          <p:cNvPr id="12" name="Picture 11">
            <a:extLst>
              <a:ext uri="{FF2B5EF4-FFF2-40B4-BE49-F238E27FC236}">
                <a16:creationId xmlns:a16="http://schemas.microsoft.com/office/drawing/2014/main" id="{CA77C266-6873-46EE-AC5E-B2652498ECB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51975" y="2432417"/>
            <a:ext cx="2944075" cy="780899"/>
          </a:xfrm>
          <a:prstGeom prst="rect">
            <a:avLst/>
          </a:prstGeom>
        </p:spPr>
      </p:pic>
    </p:spTree>
    <p:extLst>
      <p:ext uri="{BB962C8B-B14F-4D97-AF65-F5344CB8AC3E}">
        <p14:creationId xmlns:p14="http://schemas.microsoft.com/office/powerpoint/2010/main" val="1108101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65512" y="186003"/>
            <a:ext cx="4010025" cy="1033197"/>
          </a:xfrm>
          <a:prstGeom prst="rect">
            <a:avLst/>
          </a:prstGeom>
          <a:ln>
            <a:solidFill>
              <a:srgbClr val="4CBCC7"/>
            </a:solidFill>
          </a:ln>
          <a:effectLst>
            <a:outerShdw blurRad="50800" dist="50800" dir="5400000" algn="ctr" rotWithShape="0">
              <a:srgbClr val="4CBCC7">
                <a:alpha val="4300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effectLst>
                <a:outerShdw blurRad="50800" dist="38100" dir="2700000" algn="tl" rotWithShape="0">
                  <a:prstClr val="black">
                    <a:alpha val="40000"/>
                  </a:prstClr>
                </a:outerShdw>
              </a:effectLst>
            </a:endParaRPr>
          </a:p>
        </p:txBody>
      </p:sp>
      <p:sp>
        <p:nvSpPr>
          <p:cNvPr id="5" name="Rechthoek 2">
            <a:extLst>
              <a:ext uri="{FF2B5EF4-FFF2-40B4-BE49-F238E27FC236}">
                <a16:creationId xmlns:a16="http://schemas.microsoft.com/office/drawing/2014/main" id="{7770E568-0B00-4D3E-BFD7-830853190F8A}"/>
              </a:ext>
            </a:extLst>
          </p:cNvPr>
          <p:cNvSpPr/>
          <p:nvPr/>
        </p:nvSpPr>
        <p:spPr>
          <a:xfrm>
            <a:off x="304600" y="186003"/>
            <a:ext cx="2857899" cy="953041"/>
          </a:xfrm>
          <a:prstGeom prst="rect">
            <a:avLst/>
          </a:prstGeom>
          <a:solidFill>
            <a:srgbClr val="26315F"/>
          </a:solidFill>
          <a:effectLst>
            <a:outerShdw blurRad="50800" dist="38100" dir="2700000" algn="tl" rotWithShape="0">
              <a:srgbClr val="4CBCC7">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rial" panose="020B0604020202020204" pitchFamily="34" charset="0"/>
                <a:cs typeface="Arial" panose="020B0604020202020204" pitchFamily="34" charset="0"/>
              </a:rPr>
              <a:t>Sponsored</a:t>
            </a:r>
            <a:r>
              <a:rPr lang="en-US" sz="3200" b="1" dirty="0">
                <a:latin typeface="Arial" panose="020B0604020202020204" pitchFamily="34" charset="0"/>
                <a:cs typeface="Arial" panose="020B0604020202020204" pitchFamily="34" charset="0"/>
              </a:rPr>
              <a:t> by</a:t>
            </a:r>
          </a:p>
        </p:txBody>
      </p:sp>
      <p:pic>
        <p:nvPicPr>
          <p:cNvPr id="6" name="Picture 5"/>
          <p:cNvPicPr>
            <a:picLocks noChangeAspect="1"/>
          </p:cNvPicPr>
          <p:nvPr/>
        </p:nvPicPr>
        <p:blipFill>
          <a:blip r:embed="rId3"/>
          <a:stretch>
            <a:fillRect/>
          </a:stretch>
        </p:blipFill>
        <p:spPr>
          <a:xfrm>
            <a:off x="304600" y="4093576"/>
            <a:ext cx="2831408" cy="2351957"/>
          </a:xfrm>
          <a:prstGeom prst="rect">
            <a:avLst/>
          </a:prstGeom>
          <a:effectLst>
            <a:outerShdw blurRad="50800" dist="38100" dir="2700000" algn="tl" rotWithShape="0">
              <a:srgbClr val="4CBCC7">
                <a:alpha val="50000"/>
              </a:srgbClr>
            </a:outerShdw>
          </a:effectLst>
        </p:spPr>
      </p:pic>
      <p:sp>
        <p:nvSpPr>
          <p:cNvPr id="8" name="Rectangle 7"/>
          <p:cNvSpPr/>
          <p:nvPr/>
        </p:nvSpPr>
        <p:spPr>
          <a:xfrm>
            <a:off x="7953375" y="186003"/>
            <a:ext cx="4010025" cy="1033197"/>
          </a:xfrm>
          <a:prstGeom prst="rect">
            <a:avLst/>
          </a:prstGeom>
          <a:ln>
            <a:solidFill>
              <a:srgbClr val="4CBCC7"/>
            </a:solidFill>
          </a:ln>
          <a:effectLst>
            <a:outerShdw blurRad="50800" dist="50800" dir="5400000" algn="ctr" rotWithShape="0">
              <a:srgbClr val="4CBCC7">
                <a:alpha val="4300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effectLst>
                <a:outerShdw blurRad="50800" dist="38100" dir="2700000" algn="tl" rotWithShape="0">
                  <a:prstClr val="black">
                    <a:alpha val="40000"/>
                  </a:prstClr>
                </a:outerShdw>
              </a:effectLst>
            </a:endParaRPr>
          </a:p>
        </p:txBody>
      </p:sp>
      <p:pic>
        <p:nvPicPr>
          <p:cNvPr id="9" name="Picture 8"/>
          <p:cNvPicPr>
            <a:picLocks noChangeAspect="1"/>
          </p:cNvPicPr>
          <p:nvPr/>
        </p:nvPicPr>
        <p:blipFill>
          <a:blip r:embed="rId4"/>
          <a:stretch>
            <a:fillRect/>
          </a:stretch>
        </p:blipFill>
        <p:spPr>
          <a:xfrm>
            <a:off x="3995718" y="240456"/>
            <a:ext cx="3352837" cy="924285"/>
          </a:xfrm>
          <a:prstGeom prst="rect">
            <a:avLst/>
          </a:prstGeom>
        </p:spPr>
      </p:pic>
      <p:pic>
        <p:nvPicPr>
          <p:cNvPr id="10" name="Picture 9"/>
          <p:cNvPicPr>
            <a:picLocks noChangeAspect="1"/>
          </p:cNvPicPr>
          <p:nvPr/>
        </p:nvPicPr>
        <p:blipFill>
          <a:blip r:embed="rId5"/>
          <a:stretch>
            <a:fillRect/>
          </a:stretch>
        </p:blipFill>
        <p:spPr>
          <a:xfrm>
            <a:off x="8893674" y="216535"/>
            <a:ext cx="2129425" cy="972129"/>
          </a:xfrm>
          <a:prstGeom prst="rect">
            <a:avLst/>
          </a:prstGeom>
        </p:spPr>
      </p:pic>
      <p:sp>
        <p:nvSpPr>
          <p:cNvPr id="11" name="Rectangle 10"/>
          <p:cNvSpPr/>
          <p:nvPr/>
        </p:nvSpPr>
        <p:spPr>
          <a:xfrm>
            <a:off x="3665512" y="1338527"/>
            <a:ext cx="4010025" cy="1033197"/>
          </a:xfrm>
          <a:prstGeom prst="rect">
            <a:avLst/>
          </a:prstGeom>
          <a:ln>
            <a:solidFill>
              <a:srgbClr val="4CBCC7"/>
            </a:solidFill>
          </a:ln>
          <a:effectLst>
            <a:outerShdw blurRad="50800" dist="50800" dir="5400000" algn="ctr" rotWithShape="0">
              <a:srgbClr val="4CBCC7">
                <a:alpha val="4300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effectLst>
                <a:outerShdw blurRad="50800" dist="38100" dir="2700000" algn="tl" rotWithShape="0">
                  <a:prstClr val="black">
                    <a:alpha val="40000"/>
                  </a:prstClr>
                </a:outerShdw>
              </a:effectLst>
            </a:endParaRPr>
          </a:p>
        </p:txBody>
      </p:sp>
      <p:sp>
        <p:nvSpPr>
          <p:cNvPr id="12" name="Rectangle 11"/>
          <p:cNvSpPr/>
          <p:nvPr/>
        </p:nvSpPr>
        <p:spPr>
          <a:xfrm>
            <a:off x="7953375" y="1338528"/>
            <a:ext cx="4010025" cy="1033197"/>
          </a:xfrm>
          <a:prstGeom prst="rect">
            <a:avLst/>
          </a:prstGeom>
          <a:ln>
            <a:solidFill>
              <a:srgbClr val="4CBCC7"/>
            </a:solidFill>
          </a:ln>
          <a:effectLst>
            <a:outerShdw blurRad="50800" dist="50800" dir="5400000" algn="ctr" rotWithShape="0">
              <a:srgbClr val="4CBCC7">
                <a:alpha val="4300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effectLst>
                <a:outerShdw blurRad="50800" dist="38100" dir="2700000" algn="tl" rotWithShape="0">
                  <a:prstClr val="black">
                    <a:alpha val="40000"/>
                  </a:prstClr>
                </a:outerShdw>
              </a:effectLst>
            </a:endParaRPr>
          </a:p>
        </p:txBody>
      </p:sp>
      <p:pic>
        <p:nvPicPr>
          <p:cNvPr id="13" name="Picture 12"/>
          <p:cNvPicPr>
            <a:picLocks noChangeAspect="1"/>
          </p:cNvPicPr>
          <p:nvPr/>
        </p:nvPicPr>
        <p:blipFill>
          <a:blip r:embed="rId6"/>
          <a:stretch>
            <a:fillRect/>
          </a:stretch>
        </p:blipFill>
        <p:spPr>
          <a:xfrm>
            <a:off x="4184943" y="1438128"/>
            <a:ext cx="2974385" cy="833994"/>
          </a:xfrm>
          <a:prstGeom prst="rect">
            <a:avLst/>
          </a:prstGeom>
        </p:spPr>
      </p:pic>
      <p:pic>
        <p:nvPicPr>
          <p:cNvPr id="14" name="Picture 13"/>
          <p:cNvPicPr>
            <a:picLocks noChangeAspect="1"/>
          </p:cNvPicPr>
          <p:nvPr/>
        </p:nvPicPr>
        <p:blipFill>
          <a:blip r:embed="rId7"/>
          <a:stretch>
            <a:fillRect/>
          </a:stretch>
        </p:blipFill>
        <p:spPr>
          <a:xfrm>
            <a:off x="8141290" y="1503621"/>
            <a:ext cx="3634192" cy="703008"/>
          </a:xfrm>
          <a:prstGeom prst="rect">
            <a:avLst/>
          </a:prstGeom>
        </p:spPr>
      </p:pic>
      <p:sp>
        <p:nvSpPr>
          <p:cNvPr id="15" name="Rectangle 14"/>
          <p:cNvSpPr/>
          <p:nvPr/>
        </p:nvSpPr>
        <p:spPr>
          <a:xfrm>
            <a:off x="3665512" y="5952991"/>
            <a:ext cx="2520000" cy="720000"/>
          </a:xfrm>
          <a:prstGeom prst="rect">
            <a:avLst/>
          </a:prstGeom>
          <a:ln>
            <a:solidFill>
              <a:srgbClr val="4CBCC7"/>
            </a:solidFill>
          </a:ln>
          <a:effectLst>
            <a:outerShdw blurRad="50800" dist="50800" dir="5400000" algn="ctr" rotWithShape="0">
              <a:srgbClr val="4CBCC7">
                <a:alpha val="4300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effectLst>
                <a:outerShdw blurRad="50800" dist="38100" dir="2700000" algn="tl" rotWithShape="0">
                  <a:prstClr val="black">
                    <a:alpha val="40000"/>
                  </a:prstClr>
                </a:outerShdw>
              </a:effectLst>
            </a:endParaRPr>
          </a:p>
        </p:txBody>
      </p:sp>
      <p:sp>
        <p:nvSpPr>
          <p:cNvPr id="16" name="Rectangle 15"/>
          <p:cNvSpPr/>
          <p:nvPr/>
        </p:nvSpPr>
        <p:spPr>
          <a:xfrm>
            <a:off x="3665512" y="5089093"/>
            <a:ext cx="2520000" cy="720000"/>
          </a:xfrm>
          <a:prstGeom prst="rect">
            <a:avLst/>
          </a:prstGeom>
          <a:ln>
            <a:solidFill>
              <a:srgbClr val="4CBCC7"/>
            </a:solidFill>
          </a:ln>
          <a:effectLst>
            <a:outerShdw blurRad="50800" dist="50800" dir="5400000" algn="ctr" rotWithShape="0">
              <a:srgbClr val="4CBCC7">
                <a:alpha val="4300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effectLst>
                <a:outerShdw blurRad="50800" dist="38100" dir="2700000" algn="tl" rotWithShape="0">
                  <a:prstClr val="black">
                    <a:alpha val="40000"/>
                  </a:prstClr>
                </a:outerShdw>
              </a:effectLst>
            </a:endParaRPr>
          </a:p>
        </p:txBody>
      </p:sp>
      <p:sp>
        <p:nvSpPr>
          <p:cNvPr id="17" name="Rectangle 16"/>
          <p:cNvSpPr/>
          <p:nvPr/>
        </p:nvSpPr>
        <p:spPr>
          <a:xfrm>
            <a:off x="9505951" y="3361297"/>
            <a:ext cx="2520000" cy="720000"/>
          </a:xfrm>
          <a:prstGeom prst="rect">
            <a:avLst/>
          </a:prstGeom>
          <a:ln>
            <a:solidFill>
              <a:srgbClr val="4CBCC7"/>
            </a:solidFill>
          </a:ln>
          <a:effectLst>
            <a:outerShdw blurRad="50800" dist="50800" dir="5400000" algn="ctr" rotWithShape="0">
              <a:srgbClr val="4CBCC7">
                <a:alpha val="4300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effectLst>
                <a:outerShdw blurRad="50800" dist="38100" dir="2700000" algn="tl" rotWithShape="0">
                  <a:prstClr val="black">
                    <a:alpha val="40000"/>
                  </a:prstClr>
                </a:outerShdw>
              </a:effectLst>
            </a:endParaRPr>
          </a:p>
        </p:txBody>
      </p:sp>
      <p:sp>
        <p:nvSpPr>
          <p:cNvPr id="18" name="Rectangle 17"/>
          <p:cNvSpPr/>
          <p:nvPr/>
        </p:nvSpPr>
        <p:spPr>
          <a:xfrm>
            <a:off x="3665512" y="4225195"/>
            <a:ext cx="2520000" cy="720000"/>
          </a:xfrm>
          <a:prstGeom prst="rect">
            <a:avLst/>
          </a:prstGeom>
          <a:ln>
            <a:solidFill>
              <a:srgbClr val="4CBCC7"/>
            </a:solidFill>
          </a:ln>
          <a:effectLst>
            <a:outerShdw blurRad="50800" dist="50800" dir="5400000" algn="ctr" rotWithShape="0">
              <a:srgbClr val="4CBCC7">
                <a:alpha val="4300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effectLst>
                <a:outerShdw blurRad="50800" dist="38100" dir="2700000" algn="tl" rotWithShape="0">
                  <a:prstClr val="black">
                    <a:alpha val="40000"/>
                  </a:prstClr>
                </a:outerShdw>
              </a:effectLst>
            </a:endParaRPr>
          </a:p>
        </p:txBody>
      </p:sp>
      <p:sp>
        <p:nvSpPr>
          <p:cNvPr id="19" name="Rectangle 18"/>
          <p:cNvSpPr/>
          <p:nvPr/>
        </p:nvSpPr>
        <p:spPr>
          <a:xfrm>
            <a:off x="3665512" y="3361297"/>
            <a:ext cx="2520000" cy="720000"/>
          </a:xfrm>
          <a:prstGeom prst="rect">
            <a:avLst/>
          </a:prstGeom>
          <a:ln>
            <a:solidFill>
              <a:srgbClr val="4CBCC7"/>
            </a:solidFill>
          </a:ln>
          <a:effectLst>
            <a:outerShdw blurRad="50800" dist="50800" dir="5400000" algn="ctr" rotWithShape="0">
              <a:srgbClr val="4CBCC7">
                <a:alpha val="4300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effectLst>
                <a:outerShdw blurRad="50800" dist="38100" dir="2700000" algn="tl" rotWithShape="0">
                  <a:prstClr val="black">
                    <a:alpha val="40000"/>
                  </a:prstClr>
                </a:outerShdw>
              </a:effectLst>
            </a:endParaRPr>
          </a:p>
        </p:txBody>
      </p:sp>
      <p:sp>
        <p:nvSpPr>
          <p:cNvPr id="20" name="Rectangle 19"/>
          <p:cNvSpPr/>
          <p:nvPr/>
        </p:nvSpPr>
        <p:spPr>
          <a:xfrm>
            <a:off x="6585732" y="3361297"/>
            <a:ext cx="2520000" cy="720000"/>
          </a:xfrm>
          <a:prstGeom prst="rect">
            <a:avLst/>
          </a:prstGeom>
          <a:ln>
            <a:solidFill>
              <a:srgbClr val="4CBCC7"/>
            </a:solidFill>
          </a:ln>
          <a:effectLst>
            <a:outerShdw blurRad="50800" dist="50800" dir="5400000" algn="ctr" rotWithShape="0">
              <a:srgbClr val="4CBCC7">
                <a:alpha val="4300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effectLst>
                <a:outerShdw blurRad="50800" dist="38100" dir="2700000" algn="tl" rotWithShape="0">
                  <a:prstClr val="black">
                    <a:alpha val="40000"/>
                  </a:prstClr>
                </a:outerShdw>
              </a:effectLst>
            </a:endParaRPr>
          </a:p>
        </p:txBody>
      </p:sp>
      <p:sp>
        <p:nvSpPr>
          <p:cNvPr id="21" name="Rectangle 20"/>
          <p:cNvSpPr/>
          <p:nvPr/>
        </p:nvSpPr>
        <p:spPr>
          <a:xfrm>
            <a:off x="6585732" y="4225195"/>
            <a:ext cx="2520000" cy="720000"/>
          </a:xfrm>
          <a:prstGeom prst="rect">
            <a:avLst/>
          </a:prstGeom>
          <a:ln>
            <a:solidFill>
              <a:srgbClr val="4CBCC7"/>
            </a:solidFill>
          </a:ln>
          <a:effectLst>
            <a:outerShdw blurRad="50800" dist="50800" dir="5400000" algn="ctr" rotWithShape="0">
              <a:srgbClr val="4CBCC7">
                <a:alpha val="4300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effectLst>
                <a:outerShdw blurRad="50800" dist="38100" dir="2700000" algn="tl" rotWithShape="0">
                  <a:prstClr val="black">
                    <a:alpha val="40000"/>
                  </a:prstClr>
                </a:outerShdw>
              </a:effectLst>
            </a:endParaRPr>
          </a:p>
        </p:txBody>
      </p:sp>
      <p:sp>
        <p:nvSpPr>
          <p:cNvPr id="22" name="Rectangle 21"/>
          <p:cNvSpPr/>
          <p:nvPr/>
        </p:nvSpPr>
        <p:spPr>
          <a:xfrm>
            <a:off x="6585732" y="5089093"/>
            <a:ext cx="2520000" cy="720000"/>
          </a:xfrm>
          <a:prstGeom prst="rect">
            <a:avLst/>
          </a:prstGeom>
          <a:ln>
            <a:solidFill>
              <a:srgbClr val="4CBCC7"/>
            </a:solidFill>
          </a:ln>
          <a:effectLst>
            <a:outerShdw blurRad="50800" dist="50800" dir="5400000" algn="ctr" rotWithShape="0">
              <a:srgbClr val="4CBCC7">
                <a:alpha val="4300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effectLst>
                <a:outerShdw blurRad="50800" dist="38100" dir="2700000" algn="tl" rotWithShape="0">
                  <a:prstClr val="black">
                    <a:alpha val="40000"/>
                  </a:prstClr>
                </a:outerShdw>
              </a:effectLst>
            </a:endParaRPr>
          </a:p>
        </p:txBody>
      </p:sp>
      <p:sp>
        <p:nvSpPr>
          <p:cNvPr id="23" name="Rectangle 22"/>
          <p:cNvSpPr/>
          <p:nvPr/>
        </p:nvSpPr>
        <p:spPr>
          <a:xfrm>
            <a:off x="6585732" y="5952991"/>
            <a:ext cx="2520000" cy="720000"/>
          </a:xfrm>
          <a:prstGeom prst="rect">
            <a:avLst/>
          </a:prstGeom>
          <a:ln>
            <a:solidFill>
              <a:srgbClr val="4CBCC7"/>
            </a:solidFill>
          </a:ln>
          <a:effectLst>
            <a:outerShdw blurRad="50800" dist="50800" dir="5400000" algn="ctr" rotWithShape="0">
              <a:srgbClr val="4CBCC7">
                <a:alpha val="4300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effectLst>
                <a:outerShdw blurRad="50800" dist="38100" dir="2700000" algn="tl" rotWithShape="0">
                  <a:prstClr val="black">
                    <a:alpha val="40000"/>
                  </a:prstClr>
                </a:outerShdw>
              </a:effectLst>
            </a:endParaRPr>
          </a:p>
        </p:txBody>
      </p:sp>
      <p:sp>
        <p:nvSpPr>
          <p:cNvPr id="24" name="Rectangle 23"/>
          <p:cNvSpPr/>
          <p:nvPr/>
        </p:nvSpPr>
        <p:spPr>
          <a:xfrm>
            <a:off x="9505951" y="2497399"/>
            <a:ext cx="2520000" cy="720000"/>
          </a:xfrm>
          <a:prstGeom prst="rect">
            <a:avLst/>
          </a:prstGeom>
          <a:ln>
            <a:solidFill>
              <a:srgbClr val="4CBCC7"/>
            </a:solidFill>
          </a:ln>
          <a:effectLst>
            <a:outerShdw blurRad="50800" dist="50800" dir="5400000" algn="ctr" rotWithShape="0">
              <a:srgbClr val="4CBCC7">
                <a:alpha val="4300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effectLst>
                <a:outerShdw blurRad="50800" dist="38100" dir="2700000" algn="tl" rotWithShape="0">
                  <a:prstClr val="black">
                    <a:alpha val="40000"/>
                  </a:prstClr>
                </a:outerShdw>
              </a:effectLst>
            </a:endParaRPr>
          </a:p>
        </p:txBody>
      </p:sp>
      <p:sp>
        <p:nvSpPr>
          <p:cNvPr id="25" name="Rectangle 24"/>
          <p:cNvSpPr/>
          <p:nvPr/>
        </p:nvSpPr>
        <p:spPr>
          <a:xfrm>
            <a:off x="9505951" y="5952991"/>
            <a:ext cx="2520000" cy="720000"/>
          </a:xfrm>
          <a:prstGeom prst="rect">
            <a:avLst/>
          </a:prstGeom>
          <a:ln>
            <a:solidFill>
              <a:srgbClr val="4CBCC7"/>
            </a:solidFill>
          </a:ln>
          <a:effectLst>
            <a:outerShdw blurRad="50800" dist="50800" dir="5400000" algn="ctr" rotWithShape="0">
              <a:srgbClr val="4CBCC7">
                <a:alpha val="4300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effectLst>
                <a:outerShdw blurRad="50800" dist="38100" dir="2700000" algn="tl" rotWithShape="0">
                  <a:prstClr val="black">
                    <a:alpha val="40000"/>
                  </a:prstClr>
                </a:outerShdw>
              </a:effectLst>
            </a:endParaRPr>
          </a:p>
        </p:txBody>
      </p:sp>
      <p:sp>
        <p:nvSpPr>
          <p:cNvPr id="26" name="Rectangle 25"/>
          <p:cNvSpPr/>
          <p:nvPr/>
        </p:nvSpPr>
        <p:spPr>
          <a:xfrm>
            <a:off x="9505951" y="5089093"/>
            <a:ext cx="2520000" cy="720000"/>
          </a:xfrm>
          <a:prstGeom prst="rect">
            <a:avLst/>
          </a:prstGeom>
          <a:ln>
            <a:solidFill>
              <a:srgbClr val="4CBCC7"/>
            </a:solidFill>
          </a:ln>
          <a:effectLst>
            <a:outerShdw blurRad="50800" dist="50800" dir="5400000" algn="ctr" rotWithShape="0">
              <a:srgbClr val="4CBCC7">
                <a:alpha val="4300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effectLst>
                <a:outerShdw blurRad="50800" dist="38100" dir="2700000" algn="tl" rotWithShape="0">
                  <a:prstClr val="black">
                    <a:alpha val="40000"/>
                  </a:prstClr>
                </a:outerShdw>
              </a:effectLst>
            </a:endParaRPr>
          </a:p>
        </p:txBody>
      </p:sp>
      <p:sp>
        <p:nvSpPr>
          <p:cNvPr id="27" name="Rectangle 26"/>
          <p:cNvSpPr/>
          <p:nvPr/>
        </p:nvSpPr>
        <p:spPr>
          <a:xfrm>
            <a:off x="9505951" y="4225195"/>
            <a:ext cx="2520000" cy="720000"/>
          </a:xfrm>
          <a:prstGeom prst="rect">
            <a:avLst/>
          </a:prstGeom>
          <a:ln>
            <a:solidFill>
              <a:srgbClr val="4CBCC7"/>
            </a:solidFill>
          </a:ln>
          <a:effectLst>
            <a:outerShdw blurRad="50800" dist="50800" dir="5400000" algn="ctr" rotWithShape="0">
              <a:srgbClr val="4CBCC7">
                <a:alpha val="4300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effectLst>
                <a:outerShdw blurRad="50800" dist="38100" dir="2700000" algn="tl" rotWithShape="0">
                  <a:prstClr val="black">
                    <a:alpha val="40000"/>
                  </a:prstClr>
                </a:outerShdw>
              </a:effectLst>
            </a:endParaRPr>
          </a:p>
        </p:txBody>
      </p:sp>
      <p:pic>
        <p:nvPicPr>
          <p:cNvPr id="28" name="Picture 27"/>
          <p:cNvPicPr>
            <a:picLocks noChangeAspect="1"/>
          </p:cNvPicPr>
          <p:nvPr/>
        </p:nvPicPr>
        <p:blipFill>
          <a:blip r:embed="rId8"/>
          <a:stretch>
            <a:fillRect/>
          </a:stretch>
        </p:blipFill>
        <p:spPr>
          <a:xfrm>
            <a:off x="3713278" y="3429867"/>
            <a:ext cx="2424468" cy="611475"/>
          </a:xfrm>
          <a:prstGeom prst="rect">
            <a:avLst/>
          </a:prstGeom>
        </p:spPr>
      </p:pic>
      <p:pic>
        <p:nvPicPr>
          <p:cNvPr id="29" name="Picture 28"/>
          <p:cNvPicPr>
            <a:picLocks noChangeAspect="1"/>
          </p:cNvPicPr>
          <p:nvPr/>
        </p:nvPicPr>
        <p:blipFill>
          <a:blip r:embed="rId9"/>
          <a:stretch>
            <a:fillRect/>
          </a:stretch>
        </p:blipFill>
        <p:spPr>
          <a:xfrm>
            <a:off x="3713278" y="4399627"/>
            <a:ext cx="2424468" cy="383675"/>
          </a:xfrm>
          <a:prstGeom prst="rect">
            <a:avLst/>
          </a:prstGeom>
        </p:spPr>
      </p:pic>
      <p:pic>
        <p:nvPicPr>
          <p:cNvPr id="30" name="Picture 29"/>
          <p:cNvPicPr>
            <a:picLocks noChangeAspect="1"/>
          </p:cNvPicPr>
          <p:nvPr/>
        </p:nvPicPr>
        <p:blipFill>
          <a:blip r:embed="rId10"/>
          <a:stretch>
            <a:fillRect/>
          </a:stretch>
        </p:blipFill>
        <p:spPr>
          <a:xfrm>
            <a:off x="4183589" y="5124257"/>
            <a:ext cx="1439050" cy="680073"/>
          </a:xfrm>
          <a:prstGeom prst="rect">
            <a:avLst/>
          </a:prstGeom>
        </p:spPr>
      </p:pic>
      <p:pic>
        <p:nvPicPr>
          <p:cNvPr id="31" name="Picture 30"/>
          <p:cNvPicPr>
            <a:picLocks noChangeAspect="1"/>
          </p:cNvPicPr>
          <p:nvPr/>
        </p:nvPicPr>
        <p:blipFill>
          <a:blip r:embed="rId11"/>
          <a:stretch>
            <a:fillRect/>
          </a:stretch>
        </p:blipFill>
        <p:spPr>
          <a:xfrm>
            <a:off x="3713278" y="6057820"/>
            <a:ext cx="2424468" cy="510342"/>
          </a:xfrm>
          <a:prstGeom prst="rect">
            <a:avLst/>
          </a:prstGeom>
        </p:spPr>
      </p:pic>
      <p:pic>
        <p:nvPicPr>
          <p:cNvPr id="32" name="Picture 31"/>
          <p:cNvPicPr>
            <a:picLocks noChangeAspect="1"/>
          </p:cNvPicPr>
          <p:nvPr/>
        </p:nvPicPr>
        <p:blipFill>
          <a:blip r:embed="rId12"/>
          <a:stretch>
            <a:fillRect/>
          </a:stretch>
        </p:blipFill>
        <p:spPr>
          <a:xfrm>
            <a:off x="6633498" y="3474670"/>
            <a:ext cx="2424468" cy="493253"/>
          </a:xfrm>
          <a:prstGeom prst="rect">
            <a:avLst/>
          </a:prstGeom>
        </p:spPr>
      </p:pic>
      <p:pic>
        <p:nvPicPr>
          <p:cNvPr id="33" name="Picture 32"/>
          <p:cNvPicPr>
            <a:picLocks noChangeAspect="1"/>
          </p:cNvPicPr>
          <p:nvPr/>
        </p:nvPicPr>
        <p:blipFill>
          <a:blip r:embed="rId13"/>
          <a:stretch>
            <a:fillRect/>
          </a:stretch>
        </p:blipFill>
        <p:spPr>
          <a:xfrm>
            <a:off x="6979085" y="4259276"/>
            <a:ext cx="1733294" cy="651837"/>
          </a:xfrm>
          <a:prstGeom prst="rect">
            <a:avLst/>
          </a:prstGeom>
        </p:spPr>
      </p:pic>
      <p:pic>
        <p:nvPicPr>
          <p:cNvPr id="34" name="Picture 33"/>
          <p:cNvPicPr>
            <a:picLocks noChangeAspect="1"/>
          </p:cNvPicPr>
          <p:nvPr/>
        </p:nvPicPr>
        <p:blipFill>
          <a:blip r:embed="rId14"/>
          <a:stretch>
            <a:fillRect/>
          </a:stretch>
        </p:blipFill>
        <p:spPr>
          <a:xfrm>
            <a:off x="6633498" y="5158498"/>
            <a:ext cx="2424468" cy="581189"/>
          </a:xfrm>
          <a:prstGeom prst="rect">
            <a:avLst/>
          </a:prstGeom>
        </p:spPr>
      </p:pic>
      <p:pic>
        <p:nvPicPr>
          <p:cNvPr id="35" name="Picture 34"/>
          <p:cNvPicPr>
            <a:picLocks noChangeAspect="1"/>
          </p:cNvPicPr>
          <p:nvPr/>
        </p:nvPicPr>
        <p:blipFill>
          <a:blip r:embed="rId15"/>
          <a:stretch>
            <a:fillRect/>
          </a:stretch>
        </p:blipFill>
        <p:spPr>
          <a:xfrm>
            <a:off x="6854242" y="5977782"/>
            <a:ext cx="2039432" cy="670417"/>
          </a:xfrm>
          <a:prstGeom prst="rect">
            <a:avLst/>
          </a:prstGeom>
        </p:spPr>
      </p:pic>
      <p:pic>
        <p:nvPicPr>
          <p:cNvPr id="36" name="Picture 35"/>
          <p:cNvPicPr>
            <a:picLocks noChangeAspect="1"/>
          </p:cNvPicPr>
          <p:nvPr/>
        </p:nvPicPr>
        <p:blipFill>
          <a:blip r:embed="rId16"/>
          <a:stretch>
            <a:fillRect/>
          </a:stretch>
        </p:blipFill>
        <p:spPr>
          <a:xfrm>
            <a:off x="9655068" y="2531339"/>
            <a:ext cx="2221765" cy="670344"/>
          </a:xfrm>
          <a:prstGeom prst="rect">
            <a:avLst/>
          </a:prstGeom>
        </p:spPr>
      </p:pic>
      <p:pic>
        <p:nvPicPr>
          <p:cNvPr id="37" name="Picture 36"/>
          <p:cNvPicPr>
            <a:picLocks noChangeAspect="1"/>
          </p:cNvPicPr>
          <p:nvPr/>
        </p:nvPicPr>
        <p:blipFill>
          <a:blip r:embed="rId17"/>
          <a:stretch>
            <a:fillRect/>
          </a:stretch>
        </p:blipFill>
        <p:spPr>
          <a:xfrm>
            <a:off x="9579561" y="3467766"/>
            <a:ext cx="2383839" cy="579070"/>
          </a:xfrm>
          <a:prstGeom prst="rect">
            <a:avLst/>
          </a:prstGeom>
        </p:spPr>
      </p:pic>
      <p:pic>
        <p:nvPicPr>
          <p:cNvPr id="38" name="Picture 37"/>
          <p:cNvPicPr>
            <a:picLocks noChangeAspect="1"/>
          </p:cNvPicPr>
          <p:nvPr/>
        </p:nvPicPr>
        <p:blipFill>
          <a:blip r:embed="rId18"/>
          <a:stretch>
            <a:fillRect/>
          </a:stretch>
        </p:blipFill>
        <p:spPr>
          <a:xfrm>
            <a:off x="9579561" y="4399627"/>
            <a:ext cx="2409684" cy="480336"/>
          </a:xfrm>
          <a:prstGeom prst="rect">
            <a:avLst/>
          </a:prstGeom>
        </p:spPr>
      </p:pic>
      <p:pic>
        <p:nvPicPr>
          <p:cNvPr id="39" name="Picture 38"/>
          <p:cNvPicPr>
            <a:picLocks noChangeAspect="1"/>
          </p:cNvPicPr>
          <p:nvPr/>
        </p:nvPicPr>
        <p:blipFill>
          <a:blip r:embed="rId19"/>
          <a:stretch>
            <a:fillRect/>
          </a:stretch>
        </p:blipFill>
        <p:spPr>
          <a:xfrm>
            <a:off x="9538932" y="5321979"/>
            <a:ext cx="2424468" cy="284628"/>
          </a:xfrm>
          <a:prstGeom prst="rect">
            <a:avLst/>
          </a:prstGeom>
        </p:spPr>
      </p:pic>
      <p:pic>
        <p:nvPicPr>
          <p:cNvPr id="40" name="Picture 39"/>
          <p:cNvPicPr>
            <a:picLocks noChangeAspect="1"/>
          </p:cNvPicPr>
          <p:nvPr/>
        </p:nvPicPr>
        <p:blipFill>
          <a:blip r:embed="rId20"/>
          <a:stretch>
            <a:fillRect/>
          </a:stretch>
        </p:blipFill>
        <p:spPr>
          <a:xfrm>
            <a:off x="9579561" y="6128146"/>
            <a:ext cx="2424468" cy="440016"/>
          </a:xfrm>
          <a:prstGeom prst="rect">
            <a:avLst/>
          </a:prstGeom>
        </p:spPr>
      </p:pic>
    </p:spTree>
    <p:extLst>
      <p:ext uri="{BB962C8B-B14F-4D97-AF65-F5344CB8AC3E}">
        <p14:creationId xmlns:p14="http://schemas.microsoft.com/office/powerpoint/2010/main" val="868691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Cláudio Silva</a:t>
            </a:r>
            <a:endParaRPr lang="el-GR" dirty="0"/>
          </a:p>
        </p:txBody>
      </p:sp>
      <p:pic>
        <p:nvPicPr>
          <p:cNvPr id="7" name="Picture Placeholder 13">
            <a:extLst>
              <a:ext uri="{FF2B5EF4-FFF2-40B4-BE49-F238E27FC236}">
                <a16:creationId xmlns:a16="http://schemas.microsoft.com/office/drawing/2014/main" id="{40A5A655-B86C-45B1-8808-3B0633710457}"/>
              </a:ext>
            </a:extLst>
          </p:cNvPr>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a:stretch>
            <a:fillRect/>
          </a:stretch>
        </p:blipFill>
        <p:spPr>
          <a:xfrm>
            <a:off x="512640" y="1155356"/>
            <a:ext cx="2671762" cy="2671762"/>
          </a:xfrm>
        </p:spPr>
      </p:pic>
      <p:sp>
        <p:nvSpPr>
          <p:cNvPr id="11" name="Text Placeholder 6">
            <a:extLst>
              <a:ext uri="{FF2B5EF4-FFF2-40B4-BE49-F238E27FC236}">
                <a16:creationId xmlns:a16="http://schemas.microsoft.com/office/drawing/2014/main" id="{B3FE0AFB-B25A-47E1-B739-73B89C3C141E}"/>
              </a:ext>
            </a:extLst>
          </p:cNvPr>
          <p:cNvSpPr txBox="1">
            <a:spLocks/>
          </p:cNvSpPr>
          <p:nvPr/>
        </p:nvSpPr>
        <p:spPr>
          <a:xfrm>
            <a:off x="3675586" y="3946766"/>
            <a:ext cx="7017867" cy="4585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mn-lt"/>
                <a:ea typeface="Gotham Light" charset="0"/>
                <a:cs typeface="Gotham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mj-lt"/>
              </a:rPr>
              <a:t>Community</a:t>
            </a:r>
          </a:p>
        </p:txBody>
      </p:sp>
      <p:sp>
        <p:nvSpPr>
          <p:cNvPr id="12" name="Text Placeholder 7">
            <a:extLst>
              <a:ext uri="{FF2B5EF4-FFF2-40B4-BE49-F238E27FC236}">
                <a16:creationId xmlns:a16="http://schemas.microsoft.com/office/drawing/2014/main" id="{C74B0D8D-F164-4DA7-82E9-8A53E8EAB479}"/>
              </a:ext>
            </a:extLst>
          </p:cNvPr>
          <p:cNvSpPr txBox="1">
            <a:spLocks/>
          </p:cNvSpPr>
          <p:nvPr/>
        </p:nvSpPr>
        <p:spPr>
          <a:xfrm>
            <a:off x="3762211" y="4405303"/>
            <a:ext cx="7066751" cy="1312324"/>
          </a:xfrm>
          <a:prstGeom prst="rect">
            <a:avLst/>
          </a:prstGeom>
        </p:spPr>
        <p:txBody>
          <a:bodyPr vert="horz" lIns="91440" tIns="45720" rIns="91440" bIns="45720" rtlCol="0">
            <a:normAutofit/>
          </a:bodyPr>
          <a:lstStyle>
            <a:defPPr>
              <a:defRPr lang="en-US"/>
            </a:defPPr>
            <a:lvl1pPr indent="0">
              <a:lnSpc>
                <a:spcPct val="90000"/>
              </a:lnSpc>
              <a:spcBef>
                <a:spcPts val="1000"/>
              </a:spcBef>
              <a:buFont typeface="Arial" panose="020B0604020202020204" pitchFamily="34" charset="0"/>
              <a:buNone/>
              <a:defRPr sz="1400" b="0" i="0">
                <a:solidFill>
                  <a:schemeClr val="bg2">
                    <a:lumMod val="50000"/>
                  </a:schemeClr>
                </a:solidFill>
                <a:ea typeface="Gotham Light" charset="0"/>
                <a:cs typeface="Gotham Light" charset="0"/>
              </a:defRPr>
            </a:lvl1pPr>
            <a:lvl2pPr marL="685800" indent="-228600">
              <a:lnSpc>
                <a:spcPct val="90000"/>
              </a:lnSpc>
              <a:spcBef>
                <a:spcPts val="500"/>
              </a:spcBef>
              <a:buFont typeface="Arial" panose="020B0604020202020204" pitchFamily="34" charset="0"/>
              <a:buChar char="•"/>
              <a:defRPr sz="2400" b="0" i="0">
                <a:ea typeface="Gotham Light" charset="0"/>
                <a:cs typeface="Gotham Light" charset="0"/>
              </a:defRPr>
            </a:lvl2pPr>
            <a:lvl3pPr marL="1143000" indent="-228600">
              <a:lnSpc>
                <a:spcPct val="90000"/>
              </a:lnSpc>
              <a:spcBef>
                <a:spcPts val="500"/>
              </a:spcBef>
              <a:buFont typeface="Arial" panose="020B0604020202020204" pitchFamily="34" charset="0"/>
              <a:buChar char="•"/>
              <a:defRPr sz="2000" b="0" i="0">
                <a:ea typeface="Gotham Light" charset="0"/>
                <a:cs typeface="Gotham Light" charset="0"/>
              </a:defRPr>
            </a:lvl3pPr>
            <a:lvl4pPr marL="1600200" indent="-228600">
              <a:lnSpc>
                <a:spcPct val="90000"/>
              </a:lnSpc>
              <a:spcBef>
                <a:spcPts val="500"/>
              </a:spcBef>
              <a:buFont typeface="Arial" panose="020B0604020202020204" pitchFamily="34" charset="0"/>
              <a:buChar char="•"/>
              <a:defRPr b="0" i="0">
                <a:ea typeface="Gotham Light" charset="0"/>
                <a:cs typeface="Gotham Light" charset="0"/>
              </a:defRPr>
            </a:lvl4pPr>
            <a:lvl5pPr marL="2057400" indent="-228600">
              <a:lnSpc>
                <a:spcPct val="90000"/>
              </a:lnSpc>
              <a:spcBef>
                <a:spcPts val="500"/>
              </a:spcBef>
              <a:buFont typeface="Arial" panose="020B0604020202020204" pitchFamily="34" charset="0"/>
              <a:buChar char="•"/>
              <a:defRPr b="0" i="0">
                <a:ea typeface="Gotham Light" charset="0"/>
                <a:cs typeface="Gotham Light"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1800" dirty="0">
                <a:solidFill>
                  <a:schemeClr val="tx1"/>
                </a:solidFill>
                <a:latin typeface="+mj-lt"/>
              </a:rPr>
              <a:t>Major contributor on </a:t>
            </a:r>
            <a:r>
              <a:rPr lang="en-US" sz="1800" b="1" dirty="0">
                <a:solidFill>
                  <a:schemeClr val="tx1"/>
                </a:solidFill>
                <a:latin typeface="+mj-lt"/>
              </a:rPr>
              <a:t>dbatools</a:t>
            </a:r>
            <a:r>
              <a:rPr lang="en-US" sz="1800" dirty="0">
                <a:solidFill>
                  <a:schemeClr val="tx1"/>
                </a:solidFill>
                <a:latin typeface="+mj-lt"/>
              </a:rPr>
              <a:t> (</a:t>
            </a:r>
            <a:r>
              <a:rPr lang="en-US" sz="1800" dirty="0">
                <a:solidFill>
                  <a:schemeClr val="tx1"/>
                </a:solidFill>
                <a:latin typeface="+mj-lt"/>
                <a:hlinkClick r:id="rId4">
                  <a:extLst>
                    <a:ext uri="{A12FA001-AC4F-418D-AE19-62706E023703}">
                      <ahyp:hlinkClr xmlns:ahyp="http://schemas.microsoft.com/office/drawing/2018/hyperlinkcolor" val="tx"/>
                    </a:ext>
                  </a:extLst>
                </a:hlinkClick>
              </a:rPr>
              <a:t>http://dbatools.io</a:t>
            </a:r>
            <a:r>
              <a:rPr lang="en-US" sz="1800" dirty="0">
                <a:solidFill>
                  <a:schemeClr val="tx1"/>
                </a:solidFill>
                <a:latin typeface="+mj-lt"/>
              </a:rPr>
              <a:t>) and </a:t>
            </a:r>
            <a:r>
              <a:rPr lang="en-US" sz="1800" b="1" dirty="0">
                <a:solidFill>
                  <a:schemeClr val="tx1"/>
                </a:solidFill>
                <a:latin typeface="+mj-lt"/>
              </a:rPr>
              <a:t>dbachecks</a:t>
            </a:r>
            <a:r>
              <a:rPr lang="en-US" sz="1800" dirty="0">
                <a:solidFill>
                  <a:schemeClr val="tx1"/>
                </a:solidFill>
                <a:latin typeface="+mj-lt"/>
              </a:rPr>
              <a:t> (</a:t>
            </a:r>
            <a:r>
              <a:rPr lang="en-US" sz="1800" dirty="0">
                <a:solidFill>
                  <a:schemeClr val="tx1"/>
                </a:solidFill>
                <a:latin typeface="+mj-lt"/>
                <a:hlinkClick r:id="rId5">
                  <a:extLst>
                    <a:ext uri="{A12FA001-AC4F-418D-AE19-62706E023703}">
                      <ahyp:hlinkClr xmlns:ahyp="http://schemas.microsoft.com/office/drawing/2018/hyperlinkcolor" val="tx"/>
                    </a:ext>
                  </a:extLst>
                </a:hlinkClick>
              </a:rPr>
              <a:t>http://dbachecks.io</a:t>
            </a:r>
            <a:r>
              <a:rPr lang="en-US" sz="1800" dirty="0">
                <a:solidFill>
                  <a:schemeClr val="tx1"/>
                </a:solidFill>
                <a:latin typeface="+mj-lt"/>
              </a:rPr>
              <a:t>) PowerShell open source projects</a:t>
            </a:r>
          </a:p>
        </p:txBody>
      </p:sp>
      <p:sp>
        <p:nvSpPr>
          <p:cNvPr id="14" name="Text Placeholder 2">
            <a:extLst>
              <a:ext uri="{FF2B5EF4-FFF2-40B4-BE49-F238E27FC236}">
                <a16:creationId xmlns:a16="http://schemas.microsoft.com/office/drawing/2014/main" id="{E2414A0A-1B2B-4078-ACBF-7F778860D161}"/>
              </a:ext>
            </a:extLst>
          </p:cNvPr>
          <p:cNvSpPr txBox="1">
            <a:spLocks/>
          </p:cNvSpPr>
          <p:nvPr/>
        </p:nvSpPr>
        <p:spPr>
          <a:xfrm>
            <a:off x="3675586" y="1155356"/>
            <a:ext cx="7017867" cy="61450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mn-lt"/>
                <a:ea typeface="Gotham Light" charset="0"/>
                <a:cs typeface="Gotham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mj-lt"/>
              </a:rPr>
              <a:t>MS SQL Server DBA</a:t>
            </a:r>
          </a:p>
        </p:txBody>
      </p:sp>
      <p:sp>
        <p:nvSpPr>
          <p:cNvPr id="15" name="Text Placeholder 3">
            <a:extLst>
              <a:ext uri="{FF2B5EF4-FFF2-40B4-BE49-F238E27FC236}">
                <a16:creationId xmlns:a16="http://schemas.microsoft.com/office/drawing/2014/main" id="{BDC44204-F70B-438E-B6E3-01E8743F75AF}"/>
              </a:ext>
            </a:extLst>
          </p:cNvPr>
          <p:cNvSpPr txBox="1">
            <a:spLocks/>
          </p:cNvSpPr>
          <p:nvPr/>
        </p:nvSpPr>
        <p:spPr>
          <a:xfrm>
            <a:off x="3762211" y="1546078"/>
            <a:ext cx="7017867" cy="470718"/>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lang="en-US" sz="1400" b="0" i="0" dirty="0" smtClean="0">
                <a:solidFill>
                  <a:schemeClr val="bg2">
                    <a:lumMod val="50000"/>
                  </a:schemeClr>
                </a:solidFill>
                <a:ea typeface="Gotham Light" charset="0"/>
                <a:cs typeface="Gotham Light" charset="0"/>
              </a:defRPr>
            </a:lvl1pPr>
            <a:lvl2pPr marL="685800" indent="-228600">
              <a:lnSpc>
                <a:spcPct val="90000"/>
              </a:lnSpc>
              <a:spcBef>
                <a:spcPts val="500"/>
              </a:spcBef>
              <a:buFont typeface="Arial" panose="020B0604020202020204" pitchFamily="34" charset="0"/>
              <a:buChar char="•"/>
              <a:defRPr sz="2400" b="0" i="0">
                <a:ea typeface="Gotham Light" charset="0"/>
                <a:cs typeface="Gotham Light" charset="0"/>
              </a:defRPr>
            </a:lvl2pPr>
            <a:lvl3pPr marL="1143000" indent="-228600">
              <a:lnSpc>
                <a:spcPct val="90000"/>
              </a:lnSpc>
              <a:spcBef>
                <a:spcPts val="500"/>
              </a:spcBef>
              <a:buFont typeface="Arial" panose="020B0604020202020204" pitchFamily="34" charset="0"/>
              <a:buChar char="•"/>
              <a:defRPr sz="2000" b="0" i="0">
                <a:ea typeface="Gotham Light" charset="0"/>
                <a:cs typeface="Gotham Light" charset="0"/>
              </a:defRPr>
            </a:lvl3pPr>
            <a:lvl4pPr marL="1600200" indent="-228600">
              <a:lnSpc>
                <a:spcPct val="90000"/>
              </a:lnSpc>
              <a:spcBef>
                <a:spcPts val="500"/>
              </a:spcBef>
              <a:buFont typeface="Arial" panose="020B0604020202020204" pitchFamily="34" charset="0"/>
              <a:buChar char="•"/>
              <a:defRPr b="0" i="0">
                <a:ea typeface="Gotham Light" charset="0"/>
                <a:cs typeface="Gotham Light" charset="0"/>
              </a:defRPr>
            </a:lvl4pPr>
            <a:lvl5pPr marL="2057400" indent="-228600">
              <a:lnSpc>
                <a:spcPct val="90000"/>
              </a:lnSpc>
              <a:spcBef>
                <a:spcPts val="500"/>
              </a:spcBef>
              <a:buFont typeface="Arial" panose="020B0604020202020204" pitchFamily="34" charset="0"/>
              <a:buChar char="•"/>
              <a:defRPr b="0" i="0">
                <a:ea typeface="Gotham Light" charset="0"/>
                <a:cs typeface="Gotham Light"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1800" dirty="0">
                <a:solidFill>
                  <a:schemeClr val="tx1"/>
                </a:solidFill>
                <a:latin typeface="+mj-lt"/>
              </a:rPr>
              <a:t>Working with MS SQL Server since version 2000</a:t>
            </a:r>
          </a:p>
        </p:txBody>
      </p:sp>
      <p:sp>
        <p:nvSpPr>
          <p:cNvPr id="16" name="Text Placeholder 4">
            <a:extLst>
              <a:ext uri="{FF2B5EF4-FFF2-40B4-BE49-F238E27FC236}">
                <a16:creationId xmlns:a16="http://schemas.microsoft.com/office/drawing/2014/main" id="{BEEF3208-0F6B-4204-B263-561A1B23DE96}"/>
              </a:ext>
            </a:extLst>
          </p:cNvPr>
          <p:cNvSpPr txBox="1">
            <a:spLocks/>
          </p:cNvSpPr>
          <p:nvPr/>
        </p:nvSpPr>
        <p:spPr>
          <a:xfrm>
            <a:off x="3675586" y="2403274"/>
            <a:ext cx="8079954" cy="61450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mn-lt"/>
                <a:ea typeface="Gotham Light" charset="0"/>
                <a:cs typeface="Gotham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mj-lt"/>
              </a:rPr>
              <a:t>PowerShell Lover</a:t>
            </a:r>
          </a:p>
        </p:txBody>
      </p:sp>
      <p:pic>
        <p:nvPicPr>
          <p:cNvPr id="4" name="Picture 3">
            <a:extLst>
              <a:ext uri="{FF2B5EF4-FFF2-40B4-BE49-F238E27FC236}">
                <a16:creationId xmlns:a16="http://schemas.microsoft.com/office/drawing/2014/main" id="{3679BE14-6608-46B8-A1B1-CD53FE35CD6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89228" y="1140373"/>
            <a:ext cx="2390132" cy="811410"/>
          </a:xfrm>
          <a:prstGeom prst="rect">
            <a:avLst/>
          </a:prstGeom>
        </p:spPr>
      </p:pic>
    </p:spTree>
    <p:extLst>
      <p:ext uri="{BB962C8B-B14F-4D97-AF65-F5344CB8AC3E}">
        <p14:creationId xmlns:p14="http://schemas.microsoft.com/office/powerpoint/2010/main" val="249310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Agenda</a:t>
            </a:r>
          </a:p>
        </p:txBody>
      </p:sp>
      <p:sp>
        <p:nvSpPr>
          <p:cNvPr id="3" name="Text Placeholder 2">
            <a:extLst>
              <a:ext uri="{FF2B5EF4-FFF2-40B4-BE49-F238E27FC236}">
                <a16:creationId xmlns:a16="http://schemas.microsoft.com/office/drawing/2014/main" id="{A5B326DA-CF2C-4D60-A6B6-96F326BAF21D}"/>
              </a:ext>
            </a:extLst>
          </p:cNvPr>
          <p:cNvSpPr>
            <a:spLocks noGrp="1"/>
          </p:cNvSpPr>
          <p:nvPr>
            <p:ph type="body" sz="quarter" idx="11"/>
          </p:nvPr>
        </p:nvSpPr>
        <p:spPr>
          <a:xfrm>
            <a:off x="292963" y="720537"/>
            <a:ext cx="11613091" cy="5662508"/>
          </a:xfrm>
        </p:spPr>
        <p:txBody>
          <a:bodyPr>
            <a:normAutofit fontScale="92500" lnSpcReduction="10000"/>
          </a:bodyPr>
          <a:lstStyle/>
          <a:p>
            <a:pPr>
              <a:lnSpc>
                <a:spcPct val="150000"/>
              </a:lnSpc>
            </a:pPr>
            <a:r>
              <a:rPr lang="en-US" sz="2800" dirty="0"/>
              <a:t>Pre-requirements</a:t>
            </a:r>
          </a:p>
          <a:p>
            <a:pPr>
              <a:lnSpc>
                <a:spcPct val="150000"/>
              </a:lnSpc>
            </a:pPr>
            <a:r>
              <a:rPr lang="en-US" sz="2800" dirty="0"/>
              <a:t>Pre-configurations</a:t>
            </a:r>
          </a:p>
          <a:p>
            <a:pPr>
              <a:lnSpc>
                <a:spcPct val="150000"/>
              </a:lnSpc>
            </a:pPr>
            <a:r>
              <a:rPr lang="en-US" sz="2800" dirty="0"/>
              <a:t>Which questions I want to see answered?</a:t>
            </a:r>
          </a:p>
          <a:p>
            <a:pPr>
              <a:lnSpc>
                <a:spcPct val="150000"/>
              </a:lnSpc>
            </a:pPr>
            <a:r>
              <a:rPr lang="en-US" sz="2800" dirty="0"/>
              <a:t>Scripts development and some caveats</a:t>
            </a:r>
          </a:p>
          <a:p>
            <a:pPr>
              <a:lnSpc>
                <a:spcPct val="150000"/>
              </a:lnSpc>
            </a:pPr>
            <a:r>
              <a:rPr lang="en-US" sz="2800" dirty="0"/>
              <a:t>Implementation approach</a:t>
            </a:r>
          </a:p>
          <a:p>
            <a:pPr>
              <a:lnSpc>
                <a:spcPct val="150000"/>
              </a:lnSpc>
            </a:pPr>
            <a:r>
              <a:rPr lang="en-US" sz="2800" dirty="0"/>
              <a:t>Saving data to SQL Server</a:t>
            </a:r>
          </a:p>
          <a:p>
            <a:pPr>
              <a:lnSpc>
                <a:spcPct val="150000"/>
              </a:lnSpc>
            </a:pPr>
            <a:r>
              <a:rPr lang="en-US" sz="2800" dirty="0"/>
              <a:t>Database structure – Code - Power BI dashboard</a:t>
            </a:r>
          </a:p>
          <a:p>
            <a:pPr>
              <a:lnSpc>
                <a:spcPct val="150000"/>
              </a:lnSpc>
            </a:pPr>
            <a:r>
              <a:rPr lang="en-US" sz="2800" dirty="0"/>
              <a:t>FAQ</a:t>
            </a:r>
          </a:p>
          <a:p>
            <a:endParaRPr lang="en-US" dirty="0"/>
          </a:p>
        </p:txBody>
      </p:sp>
    </p:spTree>
    <p:extLst>
      <p:ext uri="{BB962C8B-B14F-4D97-AF65-F5344CB8AC3E}">
        <p14:creationId xmlns:p14="http://schemas.microsoft.com/office/powerpoint/2010/main" val="342056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8">
            <a:extLst>
              <a:ext uri="{FF2B5EF4-FFF2-40B4-BE49-F238E27FC236}">
                <a16:creationId xmlns:a16="http://schemas.microsoft.com/office/drawing/2014/main" id="{D337862D-41C4-4E17-8733-BA049B23AC66}"/>
              </a:ext>
            </a:extLst>
          </p:cNvPr>
          <p:cNvSpPr>
            <a:spLocks noGrp="1"/>
          </p:cNvSpPr>
          <p:nvPr>
            <p:ph type="ctrTitle"/>
          </p:nvPr>
        </p:nvSpPr>
        <p:spPr/>
        <p:txBody>
          <a:bodyPr>
            <a:noAutofit/>
          </a:bodyPr>
          <a:lstStyle/>
          <a:p>
            <a:r>
              <a:rPr lang="pt-PT" sz="2400" dirty="0" err="1"/>
              <a:t>Pre-requirements</a:t>
            </a:r>
            <a:endParaRPr lang="en-US" sz="2400" dirty="0"/>
          </a:p>
        </p:txBody>
      </p:sp>
      <p:sp>
        <p:nvSpPr>
          <p:cNvPr id="2" name="Rectangle 1">
            <a:extLst>
              <a:ext uri="{FF2B5EF4-FFF2-40B4-BE49-F238E27FC236}">
                <a16:creationId xmlns:a16="http://schemas.microsoft.com/office/drawing/2014/main" id="{1732E5D1-C84F-4387-8D13-D9D6C6C26506}"/>
              </a:ext>
            </a:extLst>
          </p:cNvPr>
          <p:cNvSpPr/>
          <p:nvPr/>
        </p:nvSpPr>
        <p:spPr>
          <a:xfrm>
            <a:off x="266700" y="823077"/>
            <a:ext cx="11658600" cy="5201424"/>
          </a:xfrm>
          <a:prstGeom prst="rect">
            <a:avLst/>
          </a:prstGeom>
        </p:spPr>
        <p:txBody>
          <a:bodyPr wrap="square">
            <a:spAutoFit/>
          </a:bodyPr>
          <a:lstStyle/>
          <a:p>
            <a:r>
              <a:rPr lang="en-US" sz="2400" b="1" dirty="0">
                <a:solidFill>
                  <a:srgbClr val="222222"/>
                </a:solidFill>
                <a:latin typeface="Arial" panose="020B0604020202020204" pitchFamily="34" charset="0"/>
              </a:rPr>
              <a:t>Decide where it will be running</a:t>
            </a:r>
          </a:p>
          <a:p>
            <a:r>
              <a:rPr lang="en-US" sz="2000" b="1" dirty="0">
                <a:solidFill>
                  <a:srgbClr val="222222"/>
                </a:solidFill>
                <a:latin typeface="Arial" panose="020B0604020202020204" pitchFamily="34" charset="0"/>
              </a:rPr>
              <a:t>	</a:t>
            </a:r>
            <a:r>
              <a:rPr lang="en-US" sz="2000" dirty="0">
                <a:solidFill>
                  <a:srgbClr val="222222"/>
                </a:solidFill>
                <a:latin typeface="Arial" panose="020B0604020202020204" pitchFamily="34" charset="0"/>
              </a:rPr>
              <a:t>- Normally a centralized server where you can reach all other servers/instances.</a:t>
            </a:r>
          </a:p>
          <a:p>
            <a:endParaRPr lang="en-US" sz="2000" b="1" dirty="0">
              <a:solidFill>
                <a:srgbClr val="222222"/>
              </a:solidFill>
              <a:latin typeface="Arial" panose="020B0604020202020204" pitchFamily="34" charset="0"/>
            </a:endParaRPr>
          </a:p>
          <a:p>
            <a:endParaRPr lang="en-US" sz="2000" b="1" dirty="0">
              <a:solidFill>
                <a:srgbClr val="222222"/>
              </a:solidFill>
              <a:latin typeface="Arial" panose="020B0604020202020204" pitchFamily="34" charset="0"/>
            </a:endParaRPr>
          </a:p>
          <a:p>
            <a:r>
              <a:rPr lang="en-US" sz="2400" b="1" dirty="0">
                <a:solidFill>
                  <a:srgbClr val="222222"/>
                </a:solidFill>
                <a:latin typeface="Arial" panose="020B0604020202020204" pitchFamily="34" charset="0"/>
              </a:rPr>
              <a:t>dbatools module installation</a:t>
            </a:r>
            <a:endParaRPr lang="en-US" sz="2400" dirty="0">
              <a:solidFill>
                <a:srgbClr val="222222"/>
              </a:solidFill>
              <a:latin typeface="Arial" panose="020B0604020202020204" pitchFamily="34" charset="0"/>
            </a:endParaRPr>
          </a:p>
          <a:p>
            <a:r>
              <a:rPr lang="en-US" sz="2000" dirty="0">
                <a:solidFill>
                  <a:srgbClr val="222222"/>
                </a:solidFill>
                <a:latin typeface="Arial" panose="020B0604020202020204" pitchFamily="34" charset="0"/>
              </a:rPr>
              <a:t>	- Without internet access? </a:t>
            </a:r>
          </a:p>
          <a:p>
            <a:r>
              <a:rPr lang="en-US" sz="2000" dirty="0">
                <a:solidFill>
                  <a:srgbClr val="222222"/>
                </a:solidFill>
                <a:latin typeface="Arial" panose="020B0604020202020204" pitchFamily="34" charset="0"/>
              </a:rPr>
              <a:t>		- Save the module using Save-Module cmdlet and copy it to the server</a:t>
            </a:r>
          </a:p>
          <a:p>
            <a:r>
              <a:rPr lang="en-US" sz="2000" dirty="0">
                <a:solidFill>
                  <a:srgbClr val="222222"/>
                </a:solidFill>
                <a:latin typeface="Arial" panose="020B0604020202020204" pitchFamily="34" charset="0"/>
              </a:rPr>
              <a:t>			</a:t>
            </a:r>
          </a:p>
          <a:p>
            <a:r>
              <a:rPr lang="en-US" sz="2000" dirty="0">
                <a:solidFill>
                  <a:srgbClr val="222222"/>
                </a:solidFill>
                <a:latin typeface="Arial" panose="020B0604020202020204" pitchFamily="34" charset="0"/>
              </a:rPr>
              <a:t>	- With internet access</a:t>
            </a:r>
          </a:p>
          <a:p>
            <a:r>
              <a:rPr lang="en-US" sz="2000" dirty="0">
                <a:solidFill>
                  <a:srgbClr val="222222"/>
                </a:solidFill>
                <a:latin typeface="Arial" panose="020B0604020202020204" pitchFamily="34" charset="0"/>
              </a:rPr>
              <a:t>		- Install-Module –Name dbatools</a:t>
            </a:r>
          </a:p>
          <a:p>
            <a:endParaRPr lang="en-US" sz="2000" dirty="0">
              <a:solidFill>
                <a:srgbClr val="222222"/>
              </a:solidFill>
              <a:latin typeface="Arial" panose="020B0604020202020204" pitchFamily="34" charset="0"/>
            </a:endParaRPr>
          </a:p>
          <a:p>
            <a:endParaRPr lang="en-US" sz="2000" dirty="0">
              <a:solidFill>
                <a:srgbClr val="222222"/>
              </a:solidFill>
              <a:latin typeface="Arial" panose="020B0604020202020204" pitchFamily="34" charset="0"/>
            </a:endParaRPr>
          </a:p>
          <a:p>
            <a:r>
              <a:rPr lang="en-US" sz="2400" b="1" dirty="0">
                <a:solidFill>
                  <a:srgbClr val="222222"/>
                </a:solidFill>
                <a:latin typeface="Arial" panose="020B0604020202020204" pitchFamily="34" charset="0"/>
              </a:rPr>
              <a:t>Install Power BI desktop. </a:t>
            </a:r>
          </a:p>
          <a:p>
            <a:pPr marL="742950" lvl="1" indent="-285750">
              <a:buFontTx/>
              <a:buChar char="-"/>
            </a:pPr>
            <a:r>
              <a:rPr lang="en-US" sz="2000" dirty="0">
                <a:solidFill>
                  <a:srgbClr val="222222"/>
                </a:solidFill>
                <a:latin typeface="Arial" panose="020B0604020202020204" pitchFamily="34" charset="0"/>
              </a:rPr>
              <a:t>Is free. </a:t>
            </a:r>
          </a:p>
          <a:p>
            <a:pPr marL="742950" lvl="1" indent="-285750">
              <a:buFontTx/>
              <a:buChar char="-"/>
            </a:pPr>
            <a:r>
              <a:rPr lang="en-US" sz="2000" dirty="0">
                <a:solidFill>
                  <a:srgbClr val="222222"/>
                </a:solidFill>
                <a:latin typeface="Arial" panose="020B0604020202020204" pitchFamily="34" charset="0"/>
              </a:rPr>
              <a:t>Download it from </a:t>
            </a:r>
            <a:r>
              <a:rPr lang="en-US" sz="2000" dirty="0">
                <a:hlinkClick r:id="rId3"/>
              </a:rPr>
              <a:t>https://www.microsoft.com/en-us/download/details.aspx?id=45331</a:t>
            </a:r>
            <a:endParaRPr lang="en-US" sz="2000" dirty="0"/>
          </a:p>
          <a:p>
            <a:pPr marL="742950" lvl="1" indent="-285750">
              <a:buFontTx/>
              <a:buChar char="-"/>
            </a:pPr>
            <a:r>
              <a:rPr lang="en-US" sz="2000" dirty="0"/>
              <a:t>Install on any computer where you can access your central SQL Server instance.</a:t>
            </a:r>
          </a:p>
        </p:txBody>
      </p:sp>
    </p:spTree>
    <p:extLst>
      <p:ext uri="{BB962C8B-B14F-4D97-AF65-F5344CB8AC3E}">
        <p14:creationId xmlns:p14="http://schemas.microsoft.com/office/powerpoint/2010/main" val="308487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pt-PT" dirty="0" err="1"/>
              <a:t>Overview</a:t>
            </a:r>
            <a:endParaRPr lang="en-US" dirty="0"/>
          </a:p>
        </p:txBody>
      </p:sp>
      <p:grpSp>
        <p:nvGrpSpPr>
          <p:cNvPr id="103" name="Group 102">
            <a:extLst>
              <a:ext uri="{FF2B5EF4-FFF2-40B4-BE49-F238E27FC236}">
                <a16:creationId xmlns:a16="http://schemas.microsoft.com/office/drawing/2014/main" id="{AC90077E-A6F6-46D2-8D6E-482A43023DB7}"/>
              </a:ext>
            </a:extLst>
          </p:cNvPr>
          <p:cNvGrpSpPr/>
          <p:nvPr/>
        </p:nvGrpSpPr>
        <p:grpSpPr>
          <a:xfrm>
            <a:off x="3853295" y="2570781"/>
            <a:ext cx="2116905" cy="1716437"/>
            <a:chOff x="2226375" y="1580487"/>
            <a:chExt cx="2116905" cy="1716437"/>
          </a:xfrm>
        </p:grpSpPr>
        <p:grpSp>
          <p:nvGrpSpPr>
            <p:cNvPr id="8" name="Group 7">
              <a:extLst>
                <a:ext uri="{FF2B5EF4-FFF2-40B4-BE49-F238E27FC236}">
                  <a16:creationId xmlns:a16="http://schemas.microsoft.com/office/drawing/2014/main" id="{067856C0-4358-4B59-87DB-209CDD1AC6ED}"/>
                </a:ext>
              </a:extLst>
            </p:cNvPr>
            <p:cNvGrpSpPr/>
            <p:nvPr/>
          </p:nvGrpSpPr>
          <p:grpSpPr>
            <a:xfrm>
              <a:off x="2226375" y="1580487"/>
              <a:ext cx="1680607" cy="1716437"/>
              <a:chOff x="623206" y="1183696"/>
              <a:chExt cx="1680607" cy="1716437"/>
            </a:xfrm>
          </p:grpSpPr>
          <p:pic>
            <p:nvPicPr>
              <p:cNvPr id="6" name="Graphic 5">
                <a:extLst>
                  <a:ext uri="{FF2B5EF4-FFF2-40B4-BE49-F238E27FC236}">
                    <a16:creationId xmlns:a16="http://schemas.microsoft.com/office/drawing/2014/main" id="{2EB06465-B90C-41E9-88D0-05E0E445367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5092" y="1183696"/>
                <a:ext cx="884959" cy="1191291"/>
              </a:xfrm>
              <a:prstGeom prst="rect">
                <a:avLst/>
              </a:prstGeom>
            </p:spPr>
          </p:pic>
          <p:sp>
            <p:nvSpPr>
              <p:cNvPr id="7" name="TextBox 6">
                <a:extLst>
                  <a:ext uri="{FF2B5EF4-FFF2-40B4-BE49-F238E27FC236}">
                    <a16:creationId xmlns:a16="http://schemas.microsoft.com/office/drawing/2014/main" id="{E310E6B1-99E7-49DC-910F-2DC80CDB3019}"/>
                  </a:ext>
                </a:extLst>
              </p:cNvPr>
              <p:cNvSpPr txBox="1"/>
              <p:nvPr/>
            </p:nvSpPr>
            <p:spPr>
              <a:xfrm>
                <a:off x="623206" y="2530801"/>
                <a:ext cx="1680607" cy="369332"/>
              </a:xfrm>
              <a:prstGeom prst="rect">
                <a:avLst/>
              </a:prstGeom>
              <a:noFill/>
            </p:spPr>
            <p:txBody>
              <a:bodyPr wrap="square" rtlCol="0" anchor="ctr">
                <a:spAutoFit/>
              </a:bodyPr>
              <a:lstStyle/>
              <a:p>
                <a:pPr algn="ctr"/>
                <a:r>
                  <a:rPr lang="en-US" dirty="0"/>
                  <a:t>Central Server</a:t>
                </a:r>
              </a:p>
            </p:txBody>
          </p:sp>
        </p:grpSp>
        <p:grpSp>
          <p:nvGrpSpPr>
            <p:cNvPr id="24" name="Group 23">
              <a:extLst>
                <a:ext uri="{FF2B5EF4-FFF2-40B4-BE49-F238E27FC236}">
                  <a16:creationId xmlns:a16="http://schemas.microsoft.com/office/drawing/2014/main" id="{B6E0B6FF-86CC-4D7B-8F02-31501803FE53}"/>
                </a:ext>
              </a:extLst>
            </p:cNvPr>
            <p:cNvGrpSpPr/>
            <p:nvPr/>
          </p:nvGrpSpPr>
          <p:grpSpPr>
            <a:xfrm>
              <a:off x="3535758" y="2284072"/>
              <a:ext cx="807522" cy="855598"/>
              <a:chOff x="2490730" y="2284072"/>
              <a:chExt cx="807522" cy="855598"/>
            </a:xfrm>
          </p:grpSpPr>
          <p:pic>
            <p:nvPicPr>
              <p:cNvPr id="19" name="Graphic 18">
                <a:extLst>
                  <a:ext uri="{FF2B5EF4-FFF2-40B4-BE49-F238E27FC236}">
                    <a16:creationId xmlns:a16="http://schemas.microsoft.com/office/drawing/2014/main" id="{50755AA1-1353-48EE-901F-6C7EE6B38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90730" y="2284072"/>
                <a:ext cx="371224" cy="387846"/>
              </a:xfrm>
              <a:prstGeom prst="rect">
                <a:avLst/>
              </a:prstGeom>
            </p:spPr>
          </p:pic>
          <p:pic>
            <p:nvPicPr>
              <p:cNvPr id="20" name="Graphic 19">
                <a:extLst>
                  <a:ext uri="{FF2B5EF4-FFF2-40B4-BE49-F238E27FC236}">
                    <a16:creationId xmlns:a16="http://schemas.microsoft.com/office/drawing/2014/main" id="{8482108A-AED1-44B9-B76A-7CAF16A76E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08879" y="2514490"/>
                <a:ext cx="371224" cy="387846"/>
              </a:xfrm>
              <a:prstGeom prst="rect">
                <a:avLst/>
              </a:prstGeom>
            </p:spPr>
          </p:pic>
          <p:pic>
            <p:nvPicPr>
              <p:cNvPr id="21" name="Graphic 20">
                <a:extLst>
                  <a:ext uri="{FF2B5EF4-FFF2-40B4-BE49-F238E27FC236}">
                    <a16:creationId xmlns:a16="http://schemas.microsoft.com/office/drawing/2014/main" id="{829C0438-614C-41DA-B397-A198DEAB432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27028" y="2751824"/>
                <a:ext cx="371224" cy="387846"/>
              </a:xfrm>
              <a:prstGeom prst="rect">
                <a:avLst/>
              </a:prstGeom>
            </p:spPr>
          </p:pic>
        </p:grpSp>
      </p:grpSp>
      <p:grpSp>
        <p:nvGrpSpPr>
          <p:cNvPr id="48" name="Group 47">
            <a:extLst>
              <a:ext uri="{FF2B5EF4-FFF2-40B4-BE49-F238E27FC236}">
                <a16:creationId xmlns:a16="http://schemas.microsoft.com/office/drawing/2014/main" id="{BEF47337-411A-489A-948C-0975DC4FC19F}"/>
              </a:ext>
            </a:extLst>
          </p:cNvPr>
          <p:cNvGrpSpPr/>
          <p:nvPr/>
        </p:nvGrpSpPr>
        <p:grpSpPr>
          <a:xfrm>
            <a:off x="869155" y="2646267"/>
            <a:ext cx="1680607" cy="1461773"/>
            <a:chOff x="1213884" y="4430830"/>
            <a:chExt cx="1680607" cy="1461773"/>
          </a:xfrm>
        </p:grpSpPr>
        <p:pic>
          <p:nvPicPr>
            <p:cNvPr id="43" name="Picture 42">
              <a:extLst>
                <a:ext uri="{FF2B5EF4-FFF2-40B4-BE49-F238E27FC236}">
                  <a16:creationId xmlns:a16="http://schemas.microsoft.com/office/drawing/2014/main" id="{9ED69C5F-7859-4790-9A15-D4FE3D404D9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17608" y="4430830"/>
              <a:ext cx="1020259" cy="1020259"/>
            </a:xfrm>
            <a:prstGeom prst="rect">
              <a:avLst/>
            </a:prstGeom>
          </p:spPr>
        </p:pic>
        <p:sp>
          <p:nvSpPr>
            <p:cNvPr id="46" name="TextBox 45">
              <a:extLst>
                <a:ext uri="{FF2B5EF4-FFF2-40B4-BE49-F238E27FC236}">
                  <a16:creationId xmlns:a16="http://schemas.microsoft.com/office/drawing/2014/main" id="{1BBB85B9-71D4-448E-870F-81F37B4DFD00}"/>
                </a:ext>
              </a:extLst>
            </p:cNvPr>
            <p:cNvSpPr txBox="1"/>
            <p:nvPr/>
          </p:nvSpPr>
          <p:spPr>
            <a:xfrm>
              <a:off x="1213884" y="5523271"/>
              <a:ext cx="1680607" cy="369332"/>
            </a:xfrm>
            <a:prstGeom prst="rect">
              <a:avLst/>
            </a:prstGeom>
            <a:noFill/>
          </p:spPr>
          <p:txBody>
            <a:bodyPr wrap="square" rtlCol="0" anchor="ctr">
              <a:spAutoFit/>
            </a:bodyPr>
            <a:lstStyle/>
            <a:p>
              <a:pPr algn="ctr"/>
              <a:r>
                <a:rPr lang="en-US" dirty="0"/>
                <a:t>Power BI</a:t>
              </a:r>
            </a:p>
          </p:txBody>
        </p:sp>
      </p:grpSp>
      <p:cxnSp>
        <p:nvCxnSpPr>
          <p:cNvPr id="50" name="Straight Arrow Connector 49">
            <a:extLst>
              <a:ext uri="{FF2B5EF4-FFF2-40B4-BE49-F238E27FC236}">
                <a16:creationId xmlns:a16="http://schemas.microsoft.com/office/drawing/2014/main" id="{02016045-A006-4995-88A0-2FBDAF9EB222}"/>
              </a:ext>
            </a:extLst>
          </p:cNvPr>
          <p:cNvCxnSpPr>
            <a:cxnSpLocks/>
            <a:stCxn id="43" idx="3"/>
            <a:endCxn id="6" idx="1"/>
          </p:cNvCxnSpPr>
          <p:nvPr/>
        </p:nvCxnSpPr>
        <p:spPr>
          <a:xfrm>
            <a:off x="2193138" y="3156397"/>
            <a:ext cx="2052043" cy="10030"/>
          </a:xfrm>
          <a:prstGeom prst="straightConnector1">
            <a:avLst/>
          </a:prstGeom>
          <a:ln>
            <a:solidFill>
              <a:srgbClr val="F7941D"/>
            </a:solidFill>
            <a:tailEnd type="triangle"/>
          </a:ln>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id="{9A25195E-A9F3-44B1-A809-A6F773647ACB}"/>
              </a:ext>
            </a:extLst>
          </p:cNvPr>
          <p:cNvGrpSpPr/>
          <p:nvPr/>
        </p:nvGrpSpPr>
        <p:grpSpPr>
          <a:xfrm>
            <a:off x="8158347" y="870708"/>
            <a:ext cx="2802577" cy="1526373"/>
            <a:chOff x="7695210" y="658550"/>
            <a:chExt cx="2802577" cy="1526373"/>
          </a:xfrm>
        </p:grpSpPr>
        <p:sp>
          <p:nvSpPr>
            <p:cNvPr id="63" name="Rectangle 62">
              <a:extLst>
                <a:ext uri="{FF2B5EF4-FFF2-40B4-BE49-F238E27FC236}">
                  <a16:creationId xmlns:a16="http://schemas.microsoft.com/office/drawing/2014/main" id="{090FCC3D-237B-4DEE-986C-9F6E0E3E23A5}"/>
                </a:ext>
              </a:extLst>
            </p:cNvPr>
            <p:cNvSpPr/>
            <p:nvPr/>
          </p:nvSpPr>
          <p:spPr>
            <a:xfrm>
              <a:off x="7695210" y="658550"/>
              <a:ext cx="2802577" cy="1526373"/>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DEV</a:t>
              </a:r>
            </a:p>
          </p:txBody>
        </p:sp>
        <p:grpSp>
          <p:nvGrpSpPr>
            <p:cNvPr id="9" name="Group 8">
              <a:extLst>
                <a:ext uri="{FF2B5EF4-FFF2-40B4-BE49-F238E27FC236}">
                  <a16:creationId xmlns:a16="http://schemas.microsoft.com/office/drawing/2014/main" id="{F23CC5A0-F3B9-442A-9C1A-F805FE514FD6}"/>
                </a:ext>
              </a:extLst>
            </p:cNvPr>
            <p:cNvGrpSpPr/>
            <p:nvPr/>
          </p:nvGrpSpPr>
          <p:grpSpPr>
            <a:xfrm>
              <a:off x="8156545" y="920194"/>
              <a:ext cx="792614" cy="849376"/>
              <a:chOff x="623206" y="1183696"/>
              <a:chExt cx="1680607" cy="1800962"/>
            </a:xfrm>
          </p:grpSpPr>
          <p:pic>
            <p:nvPicPr>
              <p:cNvPr id="10" name="Graphic 9">
                <a:extLst>
                  <a:ext uri="{FF2B5EF4-FFF2-40B4-BE49-F238E27FC236}">
                    <a16:creationId xmlns:a16="http://schemas.microsoft.com/office/drawing/2014/main" id="{8295BDC3-B3D5-4F6C-B4B4-E846F9A822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5092" y="1183696"/>
                <a:ext cx="884959" cy="1191291"/>
              </a:xfrm>
              <a:prstGeom prst="rect">
                <a:avLst/>
              </a:prstGeom>
            </p:spPr>
          </p:pic>
          <p:sp>
            <p:nvSpPr>
              <p:cNvPr id="11" name="TextBox 10">
                <a:extLst>
                  <a:ext uri="{FF2B5EF4-FFF2-40B4-BE49-F238E27FC236}">
                    <a16:creationId xmlns:a16="http://schemas.microsoft.com/office/drawing/2014/main" id="{AF0E70D0-9188-40A0-AA01-4F416449A190}"/>
                  </a:ext>
                </a:extLst>
              </p:cNvPr>
              <p:cNvSpPr txBox="1"/>
              <p:nvPr/>
            </p:nvSpPr>
            <p:spPr>
              <a:xfrm>
                <a:off x="623206" y="2446271"/>
                <a:ext cx="1680607" cy="538387"/>
              </a:xfrm>
              <a:prstGeom prst="rect">
                <a:avLst/>
              </a:prstGeom>
              <a:noFill/>
            </p:spPr>
            <p:txBody>
              <a:bodyPr wrap="square" rtlCol="0" anchor="ctr">
                <a:spAutoFit/>
              </a:bodyPr>
              <a:lstStyle/>
              <a:p>
                <a:pPr algn="ctr"/>
                <a:r>
                  <a:rPr lang="en-US" sz="1050" dirty="0"/>
                  <a:t>Instance 1</a:t>
                </a:r>
              </a:p>
            </p:txBody>
          </p:sp>
        </p:grpSp>
        <p:grpSp>
          <p:nvGrpSpPr>
            <p:cNvPr id="51" name="Group 50">
              <a:extLst>
                <a:ext uri="{FF2B5EF4-FFF2-40B4-BE49-F238E27FC236}">
                  <a16:creationId xmlns:a16="http://schemas.microsoft.com/office/drawing/2014/main" id="{0A58EB64-2B52-402D-A2B4-EF24045EC849}"/>
                </a:ext>
              </a:extLst>
            </p:cNvPr>
            <p:cNvGrpSpPr/>
            <p:nvPr/>
          </p:nvGrpSpPr>
          <p:grpSpPr>
            <a:xfrm>
              <a:off x="8736613" y="1099671"/>
              <a:ext cx="792614" cy="849376"/>
              <a:chOff x="623206" y="1183696"/>
              <a:chExt cx="1680607" cy="1800962"/>
            </a:xfrm>
          </p:grpSpPr>
          <p:pic>
            <p:nvPicPr>
              <p:cNvPr id="52" name="Graphic 51">
                <a:extLst>
                  <a:ext uri="{FF2B5EF4-FFF2-40B4-BE49-F238E27FC236}">
                    <a16:creationId xmlns:a16="http://schemas.microsoft.com/office/drawing/2014/main" id="{52C31D0A-091D-45AD-B954-86A8DF1A0A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5092" y="1183696"/>
                <a:ext cx="884959" cy="1191291"/>
              </a:xfrm>
              <a:prstGeom prst="rect">
                <a:avLst/>
              </a:prstGeom>
            </p:spPr>
          </p:pic>
          <p:sp>
            <p:nvSpPr>
              <p:cNvPr id="53" name="TextBox 52">
                <a:extLst>
                  <a:ext uri="{FF2B5EF4-FFF2-40B4-BE49-F238E27FC236}">
                    <a16:creationId xmlns:a16="http://schemas.microsoft.com/office/drawing/2014/main" id="{63D22C45-93B3-41BF-BAE3-DE46B0CC2119}"/>
                  </a:ext>
                </a:extLst>
              </p:cNvPr>
              <p:cNvSpPr txBox="1"/>
              <p:nvPr/>
            </p:nvSpPr>
            <p:spPr>
              <a:xfrm>
                <a:off x="623206" y="2446271"/>
                <a:ext cx="1680607" cy="538387"/>
              </a:xfrm>
              <a:prstGeom prst="rect">
                <a:avLst/>
              </a:prstGeom>
              <a:noFill/>
            </p:spPr>
            <p:txBody>
              <a:bodyPr wrap="square" rtlCol="0" anchor="ctr">
                <a:spAutoFit/>
              </a:bodyPr>
              <a:lstStyle/>
              <a:p>
                <a:pPr algn="ctr"/>
                <a:r>
                  <a:rPr lang="en-US" sz="1050" dirty="0"/>
                  <a:t>Instance 2</a:t>
                </a:r>
              </a:p>
            </p:txBody>
          </p:sp>
        </p:grpSp>
        <p:grpSp>
          <p:nvGrpSpPr>
            <p:cNvPr id="54" name="Group 53">
              <a:extLst>
                <a:ext uri="{FF2B5EF4-FFF2-40B4-BE49-F238E27FC236}">
                  <a16:creationId xmlns:a16="http://schemas.microsoft.com/office/drawing/2014/main" id="{5DAB3B88-C0EC-4F0F-9A52-E19AFA9A231E}"/>
                </a:ext>
              </a:extLst>
            </p:cNvPr>
            <p:cNvGrpSpPr/>
            <p:nvPr/>
          </p:nvGrpSpPr>
          <p:grpSpPr>
            <a:xfrm>
              <a:off x="9292820" y="1270443"/>
              <a:ext cx="792614" cy="849376"/>
              <a:chOff x="623206" y="1183696"/>
              <a:chExt cx="1680607" cy="1800962"/>
            </a:xfrm>
          </p:grpSpPr>
          <p:pic>
            <p:nvPicPr>
              <p:cNvPr id="55" name="Graphic 54">
                <a:extLst>
                  <a:ext uri="{FF2B5EF4-FFF2-40B4-BE49-F238E27FC236}">
                    <a16:creationId xmlns:a16="http://schemas.microsoft.com/office/drawing/2014/main" id="{51492C31-827E-4350-A831-E06E9677FD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5092" y="1183696"/>
                <a:ext cx="884959" cy="1191291"/>
              </a:xfrm>
              <a:prstGeom prst="rect">
                <a:avLst/>
              </a:prstGeom>
            </p:spPr>
          </p:pic>
          <p:sp>
            <p:nvSpPr>
              <p:cNvPr id="56" name="TextBox 55">
                <a:extLst>
                  <a:ext uri="{FF2B5EF4-FFF2-40B4-BE49-F238E27FC236}">
                    <a16:creationId xmlns:a16="http://schemas.microsoft.com/office/drawing/2014/main" id="{D5094BAF-89C5-403A-8462-7E133160C0A1}"/>
                  </a:ext>
                </a:extLst>
              </p:cNvPr>
              <p:cNvSpPr txBox="1"/>
              <p:nvPr/>
            </p:nvSpPr>
            <p:spPr>
              <a:xfrm>
                <a:off x="623206" y="2446271"/>
                <a:ext cx="1680607" cy="538387"/>
              </a:xfrm>
              <a:prstGeom prst="rect">
                <a:avLst/>
              </a:prstGeom>
              <a:noFill/>
            </p:spPr>
            <p:txBody>
              <a:bodyPr wrap="square" rtlCol="0" anchor="ctr">
                <a:spAutoFit/>
              </a:bodyPr>
              <a:lstStyle/>
              <a:p>
                <a:pPr algn="ctr"/>
                <a:r>
                  <a:rPr lang="en-US" sz="1050" dirty="0"/>
                  <a:t>Instance 3</a:t>
                </a:r>
              </a:p>
            </p:txBody>
          </p:sp>
        </p:grpSp>
      </p:grpSp>
      <p:cxnSp>
        <p:nvCxnSpPr>
          <p:cNvPr id="58" name="Straight Arrow Connector 57">
            <a:extLst>
              <a:ext uri="{FF2B5EF4-FFF2-40B4-BE49-F238E27FC236}">
                <a16:creationId xmlns:a16="http://schemas.microsoft.com/office/drawing/2014/main" id="{06822641-08C7-4364-9926-4D0637369124}"/>
              </a:ext>
            </a:extLst>
          </p:cNvPr>
          <p:cNvCxnSpPr>
            <a:stCxn id="19" idx="0"/>
            <a:endCxn id="10" idx="1"/>
          </p:cNvCxnSpPr>
          <p:nvPr/>
        </p:nvCxnSpPr>
        <p:spPr>
          <a:xfrm flipV="1">
            <a:off x="5348290" y="1413273"/>
            <a:ext cx="3456215" cy="1861093"/>
          </a:xfrm>
          <a:prstGeom prst="straightConnector1">
            <a:avLst/>
          </a:prstGeom>
          <a:ln>
            <a:solidFill>
              <a:srgbClr val="F7941D"/>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88CC981-781B-422D-B43F-FAAD943857B8}"/>
              </a:ext>
            </a:extLst>
          </p:cNvPr>
          <p:cNvCxnSpPr>
            <a:stCxn id="19" idx="0"/>
            <a:endCxn id="52" idx="2"/>
          </p:cNvCxnSpPr>
          <p:nvPr/>
        </p:nvCxnSpPr>
        <p:spPr>
          <a:xfrm flipV="1">
            <a:off x="5348290" y="1873670"/>
            <a:ext cx="4244967" cy="1400696"/>
          </a:xfrm>
          <a:prstGeom prst="straightConnector1">
            <a:avLst/>
          </a:prstGeom>
          <a:ln>
            <a:solidFill>
              <a:srgbClr val="F7941D"/>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43ED053-D3DF-4B86-AAD9-D6EF8C32B40F}"/>
              </a:ext>
            </a:extLst>
          </p:cNvPr>
          <p:cNvCxnSpPr>
            <a:cxnSpLocks/>
            <a:stCxn id="19" idx="0"/>
            <a:endCxn id="56" idx="0"/>
          </p:cNvCxnSpPr>
          <p:nvPr/>
        </p:nvCxnSpPr>
        <p:spPr>
          <a:xfrm flipV="1">
            <a:off x="5348290" y="2078061"/>
            <a:ext cx="4803974" cy="1196305"/>
          </a:xfrm>
          <a:prstGeom prst="straightConnector1">
            <a:avLst/>
          </a:prstGeom>
          <a:ln>
            <a:solidFill>
              <a:srgbClr val="F7941D"/>
            </a:solidFill>
            <a:tailEnd type="triangle"/>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8BB1FD86-834A-4E57-94C9-D92614410AE0}"/>
              </a:ext>
            </a:extLst>
          </p:cNvPr>
          <p:cNvGrpSpPr/>
          <p:nvPr/>
        </p:nvGrpSpPr>
        <p:grpSpPr>
          <a:xfrm>
            <a:off x="8158347" y="2680343"/>
            <a:ext cx="2802577" cy="1526373"/>
            <a:chOff x="7695210" y="658550"/>
            <a:chExt cx="2802577" cy="1526373"/>
          </a:xfrm>
        </p:grpSpPr>
        <p:sp>
          <p:nvSpPr>
            <p:cNvPr id="66" name="Rectangle 65">
              <a:extLst>
                <a:ext uri="{FF2B5EF4-FFF2-40B4-BE49-F238E27FC236}">
                  <a16:creationId xmlns:a16="http://schemas.microsoft.com/office/drawing/2014/main" id="{BA0E8D99-6D65-4E98-8359-6B570D3B96EF}"/>
                </a:ext>
              </a:extLst>
            </p:cNvPr>
            <p:cNvSpPr/>
            <p:nvPr/>
          </p:nvSpPr>
          <p:spPr>
            <a:xfrm>
              <a:off x="7695210" y="658550"/>
              <a:ext cx="2802577" cy="1526373"/>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QA</a:t>
              </a:r>
            </a:p>
          </p:txBody>
        </p:sp>
        <p:grpSp>
          <p:nvGrpSpPr>
            <p:cNvPr id="67" name="Group 66">
              <a:extLst>
                <a:ext uri="{FF2B5EF4-FFF2-40B4-BE49-F238E27FC236}">
                  <a16:creationId xmlns:a16="http://schemas.microsoft.com/office/drawing/2014/main" id="{2C1224D5-49AA-44F4-904B-8203F40334BA}"/>
                </a:ext>
              </a:extLst>
            </p:cNvPr>
            <p:cNvGrpSpPr/>
            <p:nvPr/>
          </p:nvGrpSpPr>
          <p:grpSpPr>
            <a:xfrm>
              <a:off x="8156545" y="920194"/>
              <a:ext cx="792614" cy="849376"/>
              <a:chOff x="623206" y="1183696"/>
              <a:chExt cx="1680607" cy="1800962"/>
            </a:xfrm>
          </p:grpSpPr>
          <p:pic>
            <p:nvPicPr>
              <p:cNvPr id="74" name="Graphic 73">
                <a:extLst>
                  <a:ext uri="{FF2B5EF4-FFF2-40B4-BE49-F238E27FC236}">
                    <a16:creationId xmlns:a16="http://schemas.microsoft.com/office/drawing/2014/main" id="{3FA38A17-6B69-4F64-9FBD-F943B0BB5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5092" y="1183696"/>
                <a:ext cx="884959" cy="1191291"/>
              </a:xfrm>
              <a:prstGeom prst="rect">
                <a:avLst/>
              </a:prstGeom>
            </p:spPr>
          </p:pic>
          <p:sp>
            <p:nvSpPr>
              <p:cNvPr id="75" name="TextBox 74">
                <a:extLst>
                  <a:ext uri="{FF2B5EF4-FFF2-40B4-BE49-F238E27FC236}">
                    <a16:creationId xmlns:a16="http://schemas.microsoft.com/office/drawing/2014/main" id="{3C5EBCFA-3272-476A-9156-E1C27D572FBC}"/>
                  </a:ext>
                </a:extLst>
              </p:cNvPr>
              <p:cNvSpPr txBox="1"/>
              <p:nvPr/>
            </p:nvSpPr>
            <p:spPr>
              <a:xfrm>
                <a:off x="623206" y="2446271"/>
                <a:ext cx="1680607" cy="538387"/>
              </a:xfrm>
              <a:prstGeom prst="rect">
                <a:avLst/>
              </a:prstGeom>
              <a:noFill/>
            </p:spPr>
            <p:txBody>
              <a:bodyPr wrap="square" rtlCol="0" anchor="ctr">
                <a:spAutoFit/>
              </a:bodyPr>
              <a:lstStyle/>
              <a:p>
                <a:pPr algn="ctr"/>
                <a:r>
                  <a:rPr lang="en-US" sz="1050" dirty="0"/>
                  <a:t>Instance 4</a:t>
                </a:r>
              </a:p>
            </p:txBody>
          </p:sp>
        </p:grpSp>
        <p:grpSp>
          <p:nvGrpSpPr>
            <p:cNvPr id="68" name="Group 67">
              <a:extLst>
                <a:ext uri="{FF2B5EF4-FFF2-40B4-BE49-F238E27FC236}">
                  <a16:creationId xmlns:a16="http://schemas.microsoft.com/office/drawing/2014/main" id="{6EE8E106-37ED-4303-BF90-8C64EEB89256}"/>
                </a:ext>
              </a:extLst>
            </p:cNvPr>
            <p:cNvGrpSpPr/>
            <p:nvPr/>
          </p:nvGrpSpPr>
          <p:grpSpPr>
            <a:xfrm>
              <a:off x="8736613" y="1099671"/>
              <a:ext cx="792614" cy="849376"/>
              <a:chOff x="623206" y="1183696"/>
              <a:chExt cx="1680607" cy="1800962"/>
            </a:xfrm>
          </p:grpSpPr>
          <p:pic>
            <p:nvPicPr>
              <p:cNvPr id="72" name="Graphic 71">
                <a:extLst>
                  <a:ext uri="{FF2B5EF4-FFF2-40B4-BE49-F238E27FC236}">
                    <a16:creationId xmlns:a16="http://schemas.microsoft.com/office/drawing/2014/main" id="{C855D52D-37A4-4FFF-8A2E-14C9DF0C41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5092" y="1183696"/>
                <a:ext cx="884959" cy="1191291"/>
              </a:xfrm>
              <a:prstGeom prst="rect">
                <a:avLst/>
              </a:prstGeom>
            </p:spPr>
          </p:pic>
          <p:sp>
            <p:nvSpPr>
              <p:cNvPr id="73" name="TextBox 72">
                <a:extLst>
                  <a:ext uri="{FF2B5EF4-FFF2-40B4-BE49-F238E27FC236}">
                    <a16:creationId xmlns:a16="http://schemas.microsoft.com/office/drawing/2014/main" id="{4049E868-8479-411A-96B0-B6B7AD82FC55}"/>
                  </a:ext>
                </a:extLst>
              </p:cNvPr>
              <p:cNvSpPr txBox="1"/>
              <p:nvPr/>
            </p:nvSpPr>
            <p:spPr>
              <a:xfrm>
                <a:off x="623206" y="2446271"/>
                <a:ext cx="1680607" cy="538387"/>
              </a:xfrm>
              <a:prstGeom prst="rect">
                <a:avLst/>
              </a:prstGeom>
              <a:noFill/>
            </p:spPr>
            <p:txBody>
              <a:bodyPr wrap="square" rtlCol="0" anchor="ctr">
                <a:spAutoFit/>
              </a:bodyPr>
              <a:lstStyle/>
              <a:p>
                <a:pPr algn="ctr"/>
                <a:r>
                  <a:rPr lang="en-US" sz="1050" dirty="0"/>
                  <a:t>Instance 5</a:t>
                </a:r>
              </a:p>
            </p:txBody>
          </p:sp>
        </p:grpSp>
        <p:grpSp>
          <p:nvGrpSpPr>
            <p:cNvPr id="69" name="Group 68">
              <a:extLst>
                <a:ext uri="{FF2B5EF4-FFF2-40B4-BE49-F238E27FC236}">
                  <a16:creationId xmlns:a16="http://schemas.microsoft.com/office/drawing/2014/main" id="{63452923-2BCB-4CC6-B327-DE470145256A}"/>
                </a:ext>
              </a:extLst>
            </p:cNvPr>
            <p:cNvGrpSpPr/>
            <p:nvPr/>
          </p:nvGrpSpPr>
          <p:grpSpPr>
            <a:xfrm>
              <a:off x="9292820" y="1270443"/>
              <a:ext cx="792614" cy="849376"/>
              <a:chOff x="623206" y="1183696"/>
              <a:chExt cx="1680607" cy="1800962"/>
            </a:xfrm>
          </p:grpSpPr>
          <p:pic>
            <p:nvPicPr>
              <p:cNvPr id="70" name="Graphic 69">
                <a:extLst>
                  <a:ext uri="{FF2B5EF4-FFF2-40B4-BE49-F238E27FC236}">
                    <a16:creationId xmlns:a16="http://schemas.microsoft.com/office/drawing/2014/main" id="{C33537B8-1CAC-4AC7-88A8-E805E08583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5092" y="1183696"/>
                <a:ext cx="884959" cy="1191291"/>
              </a:xfrm>
              <a:prstGeom prst="rect">
                <a:avLst/>
              </a:prstGeom>
            </p:spPr>
          </p:pic>
          <p:sp>
            <p:nvSpPr>
              <p:cNvPr id="71" name="TextBox 70">
                <a:extLst>
                  <a:ext uri="{FF2B5EF4-FFF2-40B4-BE49-F238E27FC236}">
                    <a16:creationId xmlns:a16="http://schemas.microsoft.com/office/drawing/2014/main" id="{B084B1FD-A68D-455E-BEDF-2BECC5D9C0D6}"/>
                  </a:ext>
                </a:extLst>
              </p:cNvPr>
              <p:cNvSpPr txBox="1"/>
              <p:nvPr/>
            </p:nvSpPr>
            <p:spPr>
              <a:xfrm>
                <a:off x="623206" y="2446271"/>
                <a:ext cx="1680607" cy="538387"/>
              </a:xfrm>
              <a:prstGeom prst="rect">
                <a:avLst/>
              </a:prstGeom>
              <a:noFill/>
            </p:spPr>
            <p:txBody>
              <a:bodyPr wrap="square" rtlCol="0" anchor="ctr">
                <a:spAutoFit/>
              </a:bodyPr>
              <a:lstStyle/>
              <a:p>
                <a:pPr algn="ctr"/>
                <a:r>
                  <a:rPr lang="en-US" sz="1050" dirty="0"/>
                  <a:t>Instance 6</a:t>
                </a:r>
              </a:p>
            </p:txBody>
          </p:sp>
        </p:grpSp>
      </p:grpSp>
      <p:grpSp>
        <p:nvGrpSpPr>
          <p:cNvPr id="76" name="Group 75">
            <a:extLst>
              <a:ext uri="{FF2B5EF4-FFF2-40B4-BE49-F238E27FC236}">
                <a16:creationId xmlns:a16="http://schemas.microsoft.com/office/drawing/2014/main" id="{68C7B090-0E8F-44C3-97FE-AFC34BEDBEA8}"/>
              </a:ext>
            </a:extLst>
          </p:cNvPr>
          <p:cNvGrpSpPr/>
          <p:nvPr/>
        </p:nvGrpSpPr>
        <p:grpSpPr>
          <a:xfrm>
            <a:off x="8158347" y="4489979"/>
            <a:ext cx="2802577" cy="1526373"/>
            <a:chOff x="7695210" y="658550"/>
            <a:chExt cx="2802577" cy="1526373"/>
          </a:xfrm>
        </p:grpSpPr>
        <p:sp>
          <p:nvSpPr>
            <p:cNvPr id="77" name="Rectangle 76">
              <a:extLst>
                <a:ext uri="{FF2B5EF4-FFF2-40B4-BE49-F238E27FC236}">
                  <a16:creationId xmlns:a16="http://schemas.microsoft.com/office/drawing/2014/main" id="{4DD716F1-9ABE-4C07-A908-884D29E8C8FE}"/>
                </a:ext>
              </a:extLst>
            </p:cNvPr>
            <p:cNvSpPr/>
            <p:nvPr/>
          </p:nvSpPr>
          <p:spPr>
            <a:xfrm>
              <a:off x="7695210" y="658550"/>
              <a:ext cx="2802577" cy="1526373"/>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PROD</a:t>
              </a:r>
            </a:p>
          </p:txBody>
        </p:sp>
        <p:grpSp>
          <p:nvGrpSpPr>
            <p:cNvPr id="78" name="Group 77">
              <a:extLst>
                <a:ext uri="{FF2B5EF4-FFF2-40B4-BE49-F238E27FC236}">
                  <a16:creationId xmlns:a16="http://schemas.microsoft.com/office/drawing/2014/main" id="{23ED1FD4-4845-4F4F-B319-C4F24943D927}"/>
                </a:ext>
              </a:extLst>
            </p:cNvPr>
            <p:cNvGrpSpPr/>
            <p:nvPr/>
          </p:nvGrpSpPr>
          <p:grpSpPr>
            <a:xfrm>
              <a:off x="8156545" y="920194"/>
              <a:ext cx="792614" cy="849376"/>
              <a:chOff x="623206" y="1183696"/>
              <a:chExt cx="1680607" cy="1800962"/>
            </a:xfrm>
          </p:grpSpPr>
          <p:pic>
            <p:nvPicPr>
              <p:cNvPr id="85" name="Graphic 84">
                <a:extLst>
                  <a:ext uri="{FF2B5EF4-FFF2-40B4-BE49-F238E27FC236}">
                    <a16:creationId xmlns:a16="http://schemas.microsoft.com/office/drawing/2014/main" id="{4F3A293C-A2B5-45F4-A762-56701B8850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5092" y="1183696"/>
                <a:ext cx="884959" cy="1191291"/>
              </a:xfrm>
              <a:prstGeom prst="rect">
                <a:avLst/>
              </a:prstGeom>
            </p:spPr>
          </p:pic>
          <p:sp>
            <p:nvSpPr>
              <p:cNvPr id="86" name="TextBox 85">
                <a:extLst>
                  <a:ext uri="{FF2B5EF4-FFF2-40B4-BE49-F238E27FC236}">
                    <a16:creationId xmlns:a16="http://schemas.microsoft.com/office/drawing/2014/main" id="{BB2B6C83-F997-45F8-8C83-A06FBE49A953}"/>
                  </a:ext>
                </a:extLst>
              </p:cNvPr>
              <p:cNvSpPr txBox="1"/>
              <p:nvPr/>
            </p:nvSpPr>
            <p:spPr>
              <a:xfrm>
                <a:off x="623206" y="2446271"/>
                <a:ext cx="1680607" cy="538387"/>
              </a:xfrm>
              <a:prstGeom prst="rect">
                <a:avLst/>
              </a:prstGeom>
              <a:noFill/>
            </p:spPr>
            <p:txBody>
              <a:bodyPr wrap="square" rtlCol="0" anchor="ctr">
                <a:spAutoFit/>
              </a:bodyPr>
              <a:lstStyle/>
              <a:p>
                <a:pPr algn="ctr"/>
                <a:r>
                  <a:rPr lang="en-US" sz="1050" dirty="0"/>
                  <a:t>Instance 7</a:t>
                </a:r>
              </a:p>
            </p:txBody>
          </p:sp>
        </p:grpSp>
        <p:grpSp>
          <p:nvGrpSpPr>
            <p:cNvPr id="79" name="Group 78">
              <a:extLst>
                <a:ext uri="{FF2B5EF4-FFF2-40B4-BE49-F238E27FC236}">
                  <a16:creationId xmlns:a16="http://schemas.microsoft.com/office/drawing/2014/main" id="{AB454D91-9711-45E0-9E46-B9CC72179A05}"/>
                </a:ext>
              </a:extLst>
            </p:cNvPr>
            <p:cNvGrpSpPr/>
            <p:nvPr/>
          </p:nvGrpSpPr>
          <p:grpSpPr>
            <a:xfrm>
              <a:off x="8736613" y="1099671"/>
              <a:ext cx="792614" cy="849376"/>
              <a:chOff x="623206" y="1183696"/>
              <a:chExt cx="1680607" cy="1800962"/>
            </a:xfrm>
          </p:grpSpPr>
          <p:pic>
            <p:nvPicPr>
              <p:cNvPr id="83" name="Graphic 82">
                <a:extLst>
                  <a:ext uri="{FF2B5EF4-FFF2-40B4-BE49-F238E27FC236}">
                    <a16:creationId xmlns:a16="http://schemas.microsoft.com/office/drawing/2014/main" id="{6D554CCE-578E-47D8-9EBC-B56DD9BDDC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5092" y="1183696"/>
                <a:ext cx="884959" cy="1191291"/>
              </a:xfrm>
              <a:prstGeom prst="rect">
                <a:avLst/>
              </a:prstGeom>
            </p:spPr>
          </p:pic>
          <p:sp>
            <p:nvSpPr>
              <p:cNvPr id="84" name="TextBox 83">
                <a:extLst>
                  <a:ext uri="{FF2B5EF4-FFF2-40B4-BE49-F238E27FC236}">
                    <a16:creationId xmlns:a16="http://schemas.microsoft.com/office/drawing/2014/main" id="{582A354E-82DC-445E-87B5-2339B8BA1EA2}"/>
                  </a:ext>
                </a:extLst>
              </p:cNvPr>
              <p:cNvSpPr txBox="1"/>
              <p:nvPr/>
            </p:nvSpPr>
            <p:spPr>
              <a:xfrm>
                <a:off x="623206" y="2446271"/>
                <a:ext cx="1680607" cy="538387"/>
              </a:xfrm>
              <a:prstGeom prst="rect">
                <a:avLst/>
              </a:prstGeom>
              <a:noFill/>
            </p:spPr>
            <p:txBody>
              <a:bodyPr wrap="square" rtlCol="0" anchor="ctr">
                <a:spAutoFit/>
              </a:bodyPr>
              <a:lstStyle/>
              <a:p>
                <a:pPr algn="ctr"/>
                <a:r>
                  <a:rPr lang="en-US" sz="1050" dirty="0"/>
                  <a:t>Instance 8</a:t>
                </a:r>
              </a:p>
            </p:txBody>
          </p:sp>
        </p:grpSp>
        <p:grpSp>
          <p:nvGrpSpPr>
            <p:cNvPr id="80" name="Group 79">
              <a:extLst>
                <a:ext uri="{FF2B5EF4-FFF2-40B4-BE49-F238E27FC236}">
                  <a16:creationId xmlns:a16="http://schemas.microsoft.com/office/drawing/2014/main" id="{9FDB8E6E-AAF9-4882-9E45-7764D809BF8D}"/>
                </a:ext>
              </a:extLst>
            </p:cNvPr>
            <p:cNvGrpSpPr/>
            <p:nvPr/>
          </p:nvGrpSpPr>
          <p:grpSpPr>
            <a:xfrm>
              <a:off x="9292820" y="1270443"/>
              <a:ext cx="792614" cy="849376"/>
              <a:chOff x="623206" y="1183696"/>
              <a:chExt cx="1680607" cy="1800962"/>
            </a:xfrm>
          </p:grpSpPr>
          <p:pic>
            <p:nvPicPr>
              <p:cNvPr id="81" name="Graphic 80">
                <a:extLst>
                  <a:ext uri="{FF2B5EF4-FFF2-40B4-BE49-F238E27FC236}">
                    <a16:creationId xmlns:a16="http://schemas.microsoft.com/office/drawing/2014/main" id="{FB8D5A66-59A8-4615-B788-F7B38D1D4B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5092" y="1183696"/>
                <a:ext cx="884959" cy="1191291"/>
              </a:xfrm>
              <a:prstGeom prst="rect">
                <a:avLst/>
              </a:prstGeom>
            </p:spPr>
          </p:pic>
          <p:sp>
            <p:nvSpPr>
              <p:cNvPr id="82" name="TextBox 81">
                <a:extLst>
                  <a:ext uri="{FF2B5EF4-FFF2-40B4-BE49-F238E27FC236}">
                    <a16:creationId xmlns:a16="http://schemas.microsoft.com/office/drawing/2014/main" id="{0772AF8D-47DB-4D65-A722-9748108F8C90}"/>
                  </a:ext>
                </a:extLst>
              </p:cNvPr>
              <p:cNvSpPr txBox="1"/>
              <p:nvPr/>
            </p:nvSpPr>
            <p:spPr>
              <a:xfrm>
                <a:off x="623206" y="2446271"/>
                <a:ext cx="1680607" cy="538387"/>
              </a:xfrm>
              <a:prstGeom prst="rect">
                <a:avLst/>
              </a:prstGeom>
              <a:noFill/>
            </p:spPr>
            <p:txBody>
              <a:bodyPr wrap="square" rtlCol="0" anchor="ctr">
                <a:spAutoFit/>
              </a:bodyPr>
              <a:lstStyle/>
              <a:p>
                <a:pPr algn="ctr"/>
                <a:r>
                  <a:rPr lang="en-US" sz="1050" dirty="0"/>
                  <a:t>Instance 9</a:t>
                </a:r>
              </a:p>
            </p:txBody>
          </p:sp>
        </p:grpSp>
      </p:grpSp>
      <p:cxnSp>
        <p:nvCxnSpPr>
          <p:cNvPr id="41" name="Straight Arrow Connector 40">
            <a:extLst>
              <a:ext uri="{FF2B5EF4-FFF2-40B4-BE49-F238E27FC236}">
                <a16:creationId xmlns:a16="http://schemas.microsoft.com/office/drawing/2014/main" id="{E9DEDEC9-192D-4385-B481-1227AB3F5504}"/>
              </a:ext>
            </a:extLst>
          </p:cNvPr>
          <p:cNvCxnSpPr>
            <a:cxnSpLocks/>
            <a:stCxn id="21" idx="3"/>
            <a:endCxn id="85" idx="0"/>
          </p:cNvCxnSpPr>
          <p:nvPr/>
        </p:nvCxnSpPr>
        <p:spPr>
          <a:xfrm>
            <a:off x="5970200" y="3936041"/>
            <a:ext cx="3042989" cy="815582"/>
          </a:xfrm>
          <a:prstGeom prst="straightConnector1">
            <a:avLst/>
          </a:prstGeom>
          <a:ln>
            <a:solidFill>
              <a:srgbClr val="F7941D"/>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48F50BC8-DC1E-4FD2-8C74-1959ABA692C7}"/>
              </a:ext>
            </a:extLst>
          </p:cNvPr>
          <p:cNvCxnSpPr>
            <a:cxnSpLocks/>
            <a:stCxn id="21" idx="2"/>
            <a:endCxn id="83" idx="1"/>
          </p:cNvCxnSpPr>
          <p:nvPr/>
        </p:nvCxnSpPr>
        <p:spPr>
          <a:xfrm>
            <a:off x="5784588" y="4129964"/>
            <a:ext cx="3599985" cy="1082057"/>
          </a:xfrm>
          <a:prstGeom prst="straightConnector1">
            <a:avLst/>
          </a:prstGeom>
          <a:ln>
            <a:solidFill>
              <a:srgbClr val="F7941D"/>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C0CA3E0-51C7-4C95-8F07-4E0493CB31AA}"/>
              </a:ext>
            </a:extLst>
          </p:cNvPr>
          <p:cNvCxnSpPr>
            <a:cxnSpLocks/>
            <a:stCxn id="21" idx="2"/>
            <a:endCxn id="81" idx="2"/>
          </p:cNvCxnSpPr>
          <p:nvPr/>
        </p:nvCxnSpPr>
        <p:spPr>
          <a:xfrm>
            <a:off x="5784588" y="4129964"/>
            <a:ext cx="4364876" cy="1533749"/>
          </a:xfrm>
          <a:prstGeom prst="straightConnector1">
            <a:avLst/>
          </a:prstGeom>
          <a:ln>
            <a:solidFill>
              <a:srgbClr val="F7941D"/>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953B2F57-2F9D-4551-97BC-4D8044B00DF3}"/>
              </a:ext>
            </a:extLst>
          </p:cNvPr>
          <p:cNvCxnSpPr>
            <a:stCxn id="20" idx="0"/>
            <a:endCxn id="74" idx="1"/>
          </p:cNvCxnSpPr>
          <p:nvPr/>
        </p:nvCxnSpPr>
        <p:spPr>
          <a:xfrm flipV="1">
            <a:off x="5566439" y="3222908"/>
            <a:ext cx="3238066" cy="281876"/>
          </a:xfrm>
          <a:prstGeom prst="straightConnector1">
            <a:avLst/>
          </a:prstGeom>
          <a:ln>
            <a:solidFill>
              <a:srgbClr val="F7941D"/>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D95C620D-C892-4ED2-9A3E-749A6CBF1772}"/>
              </a:ext>
            </a:extLst>
          </p:cNvPr>
          <p:cNvCxnSpPr>
            <a:cxnSpLocks/>
            <a:stCxn id="20" idx="0"/>
          </p:cNvCxnSpPr>
          <p:nvPr/>
        </p:nvCxnSpPr>
        <p:spPr>
          <a:xfrm flipV="1">
            <a:off x="5566439" y="3478597"/>
            <a:ext cx="3818134" cy="26187"/>
          </a:xfrm>
          <a:prstGeom prst="straightConnector1">
            <a:avLst/>
          </a:prstGeom>
          <a:ln>
            <a:solidFill>
              <a:srgbClr val="F7941D"/>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E2CDBE6C-125B-44DC-9082-2BB4D78551D6}"/>
              </a:ext>
            </a:extLst>
          </p:cNvPr>
          <p:cNvCxnSpPr>
            <a:stCxn id="20" idx="0"/>
            <a:endCxn id="71" idx="0"/>
          </p:cNvCxnSpPr>
          <p:nvPr/>
        </p:nvCxnSpPr>
        <p:spPr>
          <a:xfrm>
            <a:off x="5566439" y="3504784"/>
            <a:ext cx="4585825" cy="382912"/>
          </a:xfrm>
          <a:prstGeom prst="straightConnector1">
            <a:avLst/>
          </a:prstGeom>
          <a:ln>
            <a:solidFill>
              <a:srgbClr val="F7941D"/>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4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par>
                                <p:cTn id="24" presetID="10" presetClass="entr" presetSubtype="0" fill="hold" nodeType="with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fade">
                                      <p:cBhvr>
                                        <p:cTn id="26" dur="500"/>
                                        <p:tgtEl>
                                          <p:spTgt spid="62"/>
                                        </p:tgtEl>
                                      </p:cBhvr>
                                    </p:animEffect>
                                  </p:childTnLst>
                                </p:cTn>
                              </p:par>
                              <p:par>
                                <p:cTn id="27" presetID="10"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par>
                                <p:cTn id="30" presetID="10" presetClass="entr" presetSubtype="0" fill="hold" nodeType="withEffect">
                                  <p:stCondLst>
                                    <p:cond delay="0"/>
                                  </p:stCondLst>
                                  <p:childTnLst>
                                    <p:set>
                                      <p:cBhvr>
                                        <p:cTn id="31" dur="1" fill="hold">
                                          <p:stCondLst>
                                            <p:cond delay="0"/>
                                          </p:stCondLst>
                                        </p:cTn>
                                        <p:tgtEl>
                                          <p:spTgt spid="99"/>
                                        </p:tgtEl>
                                        <p:attrNameLst>
                                          <p:attrName>style.visibility</p:attrName>
                                        </p:attrNameLst>
                                      </p:cBhvr>
                                      <p:to>
                                        <p:strVal val="visible"/>
                                      </p:to>
                                    </p:set>
                                    <p:animEffect transition="in" filter="fade">
                                      <p:cBhvr>
                                        <p:cTn id="32" dur="500"/>
                                        <p:tgtEl>
                                          <p:spTgt spid="99"/>
                                        </p:tgtEl>
                                      </p:cBhvr>
                                    </p:animEffect>
                                  </p:childTnLst>
                                </p:cTn>
                              </p:par>
                              <p:par>
                                <p:cTn id="33" presetID="10" presetClass="entr" presetSubtype="0" fill="hold" nodeType="withEffect">
                                  <p:stCondLst>
                                    <p:cond delay="0"/>
                                  </p:stCondLst>
                                  <p:childTnLst>
                                    <p:set>
                                      <p:cBhvr>
                                        <p:cTn id="34" dur="1" fill="hold">
                                          <p:stCondLst>
                                            <p:cond delay="0"/>
                                          </p:stCondLst>
                                        </p:cTn>
                                        <p:tgtEl>
                                          <p:spTgt spid="97"/>
                                        </p:tgtEl>
                                        <p:attrNameLst>
                                          <p:attrName>style.visibility</p:attrName>
                                        </p:attrNameLst>
                                      </p:cBhvr>
                                      <p:to>
                                        <p:strVal val="visible"/>
                                      </p:to>
                                    </p:set>
                                    <p:animEffect transition="in" filter="fade">
                                      <p:cBhvr>
                                        <p:cTn id="35" dur="500"/>
                                        <p:tgtEl>
                                          <p:spTgt spid="97"/>
                                        </p:tgtEl>
                                      </p:cBhvr>
                                    </p:animEffect>
                                  </p:childTnLst>
                                </p:cTn>
                              </p:par>
                              <p:par>
                                <p:cTn id="36" presetID="10" presetClass="entr" presetSubtype="0" fill="hold" nodeType="withEffect">
                                  <p:stCondLst>
                                    <p:cond delay="0"/>
                                  </p:stCondLst>
                                  <p:childTnLst>
                                    <p:set>
                                      <p:cBhvr>
                                        <p:cTn id="37" dur="1" fill="hold">
                                          <p:stCondLst>
                                            <p:cond delay="0"/>
                                          </p:stCondLst>
                                        </p:cTn>
                                        <p:tgtEl>
                                          <p:spTgt spid="95"/>
                                        </p:tgtEl>
                                        <p:attrNameLst>
                                          <p:attrName>style.visibility</p:attrName>
                                        </p:attrNameLst>
                                      </p:cBhvr>
                                      <p:to>
                                        <p:strVal val="visible"/>
                                      </p:to>
                                    </p:set>
                                    <p:animEffect transition="in" filter="fade">
                                      <p:cBhvr>
                                        <p:cTn id="38" dur="500"/>
                                        <p:tgtEl>
                                          <p:spTgt spid="95"/>
                                        </p:tgtEl>
                                      </p:cBhvr>
                                    </p:animEffect>
                                  </p:childTnLst>
                                </p:cTn>
                              </p:par>
                              <p:par>
                                <p:cTn id="39" presetID="10"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500"/>
                                        <p:tgtEl>
                                          <p:spTgt spid="41"/>
                                        </p:tgtEl>
                                      </p:cBhvr>
                                    </p:animEffect>
                                  </p:childTnLst>
                                </p:cTn>
                              </p:par>
                              <p:par>
                                <p:cTn id="42" presetID="10" presetClass="entr" presetSubtype="0" fill="hold" nodeType="withEffect">
                                  <p:stCondLst>
                                    <p:cond delay="0"/>
                                  </p:stCondLst>
                                  <p:childTnLst>
                                    <p:set>
                                      <p:cBhvr>
                                        <p:cTn id="43" dur="1" fill="hold">
                                          <p:stCondLst>
                                            <p:cond delay="0"/>
                                          </p:stCondLst>
                                        </p:cTn>
                                        <p:tgtEl>
                                          <p:spTgt spid="91"/>
                                        </p:tgtEl>
                                        <p:attrNameLst>
                                          <p:attrName>style.visibility</p:attrName>
                                        </p:attrNameLst>
                                      </p:cBhvr>
                                      <p:to>
                                        <p:strVal val="visible"/>
                                      </p:to>
                                    </p:set>
                                    <p:animEffect transition="in" filter="fade">
                                      <p:cBhvr>
                                        <p:cTn id="44" dur="500"/>
                                        <p:tgtEl>
                                          <p:spTgt spid="91"/>
                                        </p:tgtEl>
                                      </p:cBhvr>
                                    </p:animEffect>
                                  </p:childTnLst>
                                </p:cTn>
                              </p:par>
                              <p:par>
                                <p:cTn id="45" presetID="10" presetClass="entr" presetSubtype="0" fill="hold" nodeType="withEffect">
                                  <p:stCondLst>
                                    <p:cond delay="0"/>
                                  </p:stCondLst>
                                  <p:childTnLst>
                                    <p:set>
                                      <p:cBhvr>
                                        <p:cTn id="46" dur="1" fill="hold">
                                          <p:stCondLst>
                                            <p:cond delay="0"/>
                                          </p:stCondLst>
                                        </p:cTn>
                                        <p:tgtEl>
                                          <p:spTgt spid="93"/>
                                        </p:tgtEl>
                                        <p:attrNameLst>
                                          <p:attrName>style.visibility</p:attrName>
                                        </p:attrNameLst>
                                      </p:cBhvr>
                                      <p:to>
                                        <p:strVal val="visible"/>
                                      </p:to>
                                    </p:set>
                                    <p:animEffect transition="in" filter="fade">
                                      <p:cBhvr>
                                        <p:cTn id="47" dur="500"/>
                                        <p:tgtEl>
                                          <p:spTgt spid="93"/>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4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fade">
                                      <p:cBhvr>
                                        <p:cTn id="5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AB3667-C122-465B-8026-AAA6FEDB9417}"/>
              </a:ext>
            </a:extLst>
          </p:cNvPr>
          <p:cNvSpPr/>
          <p:nvPr/>
        </p:nvSpPr>
        <p:spPr>
          <a:xfrm>
            <a:off x="278296" y="733820"/>
            <a:ext cx="11569147" cy="5570756"/>
          </a:xfrm>
          <a:prstGeom prst="rect">
            <a:avLst/>
          </a:prstGeom>
        </p:spPr>
        <p:txBody>
          <a:bodyPr wrap="square">
            <a:spAutoFit/>
          </a:bodyPr>
          <a:lstStyle/>
          <a:p>
            <a:r>
              <a:rPr lang="en-US" sz="2400" b="1" dirty="0">
                <a:solidFill>
                  <a:srgbClr val="222222"/>
                </a:solidFill>
                <a:latin typeface="Arial" panose="020B0604020202020204" pitchFamily="34" charset="0"/>
              </a:rPr>
              <a:t>Can I take advantage of all dbatools’ features? </a:t>
            </a:r>
            <a:endParaRPr lang="en-US" sz="2400" dirty="0">
              <a:solidFill>
                <a:srgbClr val="222222"/>
              </a:solidFill>
              <a:latin typeface="Arial" panose="020B0604020202020204" pitchFamily="34" charset="0"/>
            </a:endParaRPr>
          </a:p>
          <a:p>
            <a:endParaRPr lang="en-US" dirty="0">
              <a:solidFill>
                <a:srgbClr val="222222"/>
              </a:solidFill>
              <a:latin typeface="Arial" panose="020B0604020202020204" pitchFamily="34" charset="0"/>
            </a:endParaRPr>
          </a:p>
          <a:p>
            <a:r>
              <a:rPr lang="en-US" sz="2000" b="1" dirty="0">
                <a:solidFill>
                  <a:srgbClr val="222222"/>
                </a:solidFill>
                <a:latin typeface="Arial" panose="020B0604020202020204" pitchFamily="34" charset="0"/>
              </a:rPr>
              <a:t>Firewall rules:</a:t>
            </a:r>
          </a:p>
          <a:p>
            <a:r>
              <a:rPr lang="en-US" sz="2000" dirty="0">
                <a:solidFill>
                  <a:srgbClr val="222222"/>
                </a:solidFill>
                <a:latin typeface="Arial" panose="020B0604020202020204" pitchFamily="34" charset="0"/>
              </a:rPr>
              <a:t>	</a:t>
            </a:r>
            <a:r>
              <a:rPr lang="en-US" dirty="0">
                <a:solidFill>
                  <a:srgbClr val="222222"/>
                </a:solidFill>
                <a:latin typeface="Arial" panose="020B0604020202020204" pitchFamily="34" charset="0"/>
              </a:rPr>
              <a:t>- SQL Server instance port (default 1433)</a:t>
            </a:r>
          </a:p>
          <a:p>
            <a:r>
              <a:rPr lang="en-US" dirty="0">
                <a:solidFill>
                  <a:srgbClr val="222222"/>
                </a:solidFill>
                <a:latin typeface="Arial" panose="020B0604020202020204" pitchFamily="34" charset="0"/>
              </a:rPr>
              <a:t>	- UDP (default 1434)</a:t>
            </a:r>
          </a:p>
          <a:p>
            <a:r>
              <a:rPr lang="en-US" dirty="0">
                <a:solidFill>
                  <a:srgbClr val="222222"/>
                </a:solidFill>
                <a:latin typeface="Arial" panose="020B0604020202020204" pitchFamily="34" charset="0"/>
              </a:rPr>
              <a:t>	- ICMP (Internet Control Message Protocol)</a:t>
            </a:r>
          </a:p>
          <a:p>
            <a:r>
              <a:rPr lang="en-US" dirty="0">
                <a:solidFill>
                  <a:srgbClr val="222222"/>
                </a:solidFill>
                <a:latin typeface="Arial" panose="020B0604020202020204" pitchFamily="34" charset="0"/>
              </a:rPr>
              <a:t>	- DCOM (135)</a:t>
            </a:r>
          </a:p>
          <a:p>
            <a:r>
              <a:rPr lang="en-US" dirty="0">
                <a:solidFill>
                  <a:srgbClr val="222222"/>
                </a:solidFill>
                <a:latin typeface="Arial" panose="020B0604020202020204" pitchFamily="34" charset="0"/>
              </a:rPr>
              <a:t>	- </a:t>
            </a:r>
            <a:r>
              <a:rPr lang="en-US" dirty="0" err="1">
                <a:solidFill>
                  <a:srgbClr val="222222"/>
                </a:solidFill>
                <a:latin typeface="Arial" panose="020B0604020202020204" pitchFamily="34" charset="0"/>
              </a:rPr>
              <a:t>WinRM</a:t>
            </a:r>
            <a:r>
              <a:rPr lang="en-US" dirty="0">
                <a:solidFill>
                  <a:srgbClr val="222222"/>
                </a:solidFill>
                <a:latin typeface="Arial" panose="020B0604020202020204" pitchFamily="34" charset="0"/>
              </a:rPr>
              <a:t> - </a:t>
            </a:r>
            <a:r>
              <a:rPr lang="en-US" dirty="0" err="1">
                <a:solidFill>
                  <a:srgbClr val="222222"/>
                </a:solidFill>
                <a:latin typeface="Arial" panose="020B0604020202020204" pitchFamily="34" charset="0"/>
              </a:rPr>
              <a:t>PSRemoting</a:t>
            </a:r>
            <a:r>
              <a:rPr lang="en-US" dirty="0">
                <a:solidFill>
                  <a:srgbClr val="222222"/>
                </a:solidFill>
                <a:latin typeface="Arial" panose="020B0604020202020204" pitchFamily="34" charset="0"/>
              </a:rPr>
              <a:t> (HTTP: 5985 and HTTPS: 5986) (Options like -</a:t>
            </a:r>
            <a:r>
              <a:rPr lang="en-US" dirty="0" err="1">
                <a:solidFill>
                  <a:srgbClr val="222222"/>
                </a:solidFill>
                <a:latin typeface="Arial" panose="020B0604020202020204" pitchFamily="34" charset="0"/>
              </a:rPr>
              <a:t>UseSSL</a:t>
            </a:r>
            <a:r>
              <a:rPr lang="en-US" dirty="0">
                <a:solidFill>
                  <a:srgbClr val="222222"/>
                </a:solidFill>
                <a:latin typeface="Arial" panose="020B0604020202020204" pitchFamily="34" charset="0"/>
              </a:rPr>
              <a:t> and -</a:t>
            </a:r>
            <a:r>
              <a:rPr lang="en-US" dirty="0" err="1">
                <a:solidFill>
                  <a:srgbClr val="222222"/>
                </a:solidFill>
                <a:latin typeface="Arial" panose="020B0604020202020204" pitchFamily="34" charset="0"/>
              </a:rPr>
              <a:t>IncludePortInSpn</a:t>
            </a:r>
            <a:r>
              <a:rPr lang="en-US" dirty="0">
                <a:solidFill>
                  <a:srgbClr val="222222"/>
                </a:solidFill>
                <a:latin typeface="Arial" panose="020B0604020202020204" pitchFamily="34" charset="0"/>
              </a:rPr>
              <a:t> can be (very) important. </a:t>
            </a:r>
          </a:p>
          <a:p>
            <a:r>
              <a:rPr lang="en-US" sz="2000" dirty="0">
                <a:solidFill>
                  <a:srgbClr val="222222"/>
                </a:solidFill>
                <a:latin typeface="Arial" panose="020B0604020202020204" pitchFamily="34" charset="0"/>
              </a:rPr>
              <a:t>	Note: </a:t>
            </a:r>
            <a:r>
              <a:rPr lang="en-US" dirty="0">
                <a:solidFill>
                  <a:srgbClr val="222222"/>
                </a:solidFill>
                <a:latin typeface="Arial" panose="020B0604020202020204" pitchFamily="34" charset="0"/>
              </a:rPr>
              <a:t>Take a look on my blog post related with the most recent configurable settings to increase </a:t>
            </a:r>
            <a:r>
              <a:rPr lang="en-US" dirty="0" err="1">
                <a:solidFill>
                  <a:srgbClr val="222222"/>
                </a:solidFill>
                <a:latin typeface="Arial" panose="020B0604020202020204" pitchFamily="34" charset="0"/>
              </a:rPr>
              <a:t>PSRemoting</a:t>
            </a:r>
            <a:r>
              <a:rPr lang="en-US" dirty="0">
                <a:solidFill>
                  <a:srgbClr val="222222"/>
                </a:solidFill>
                <a:latin typeface="Arial" panose="020B0604020202020204" pitchFamily="34" charset="0"/>
              </a:rPr>
              <a:t> coverage on dbatools - </a:t>
            </a:r>
            <a:r>
              <a:rPr lang="en-US" dirty="0">
                <a:hlinkClick r:id="rId3"/>
              </a:rPr>
              <a:t>https://claudioessilva.eu/2019/08/20/more-powershell-remoting-coverage-in-dbatools/</a:t>
            </a:r>
            <a:r>
              <a:rPr lang="en-US" dirty="0">
                <a:solidFill>
                  <a:srgbClr val="222222"/>
                </a:solidFill>
                <a:latin typeface="Arial" panose="020B0604020202020204" pitchFamily="34" charset="0"/>
              </a:rPr>
              <a:t>)</a:t>
            </a:r>
          </a:p>
          <a:p>
            <a:endParaRPr lang="en-US" sz="2000" dirty="0">
              <a:solidFill>
                <a:srgbClr val="222222"/>
              </a:solidFill>
              <a:latin typeface="Arial" panose="020B0604020202020204" pitchFamily="34" charset="0"/>
            </a:endParaRPr>
          </a:p>
          <a:p>
            <a:r>
              <a:rPr lang="en-US" sz="2000" b="1" dirty="0">
                <a:solidFill>
                  <a:srgbClr val="222222"/>
                </a:solidFill>
                <a:latin typeface="Arial" panose="020B0604020202020204" pitchFamily="34" charset="0"/>
              </a:rPr>
              <a:t>Testing and checking if we can have it all:</a:t>
            </a:r>
          </a:p>
          <a:p>
            <a:r>
              <a:rPr lang="en-US" sz="2000" dirty="0">
                <a:solidFill>
                  <a:srgbClr val="222222"/>
                </a:solidFill>
                <a:latin typeface="Arial" panose="020B0604020202020204" pitchFamily="34" charset="0"/>
              </a:rPr>
              <a:t>	</a:t>
            </a:r>
            <a:r>
              <a:rPr lang="en-US" dirty="0">
                <a:solidFill>
                  <a:srgbClr val="222222"/>
                </a:solidFill>
                <a:latin typeface="Arial" panose="020B0604020202020204" pitchFamily="34" charset="0"/>
              </a:rPr>
              <a:t>- Test-</a:t>
            </a:r>
            <a:r>
              <a:rPr lang="en-US" dirty="0" err="1">
                <a:solidFill>
                  <a:srgbClr val="222222"/>
                </a:solidFill>
                <a:latin typeface="Arial" panose="020B0604020202020204" pitchFamily="34" charset="0"/>
              </a:rPr>
              <a:t>DbaConnection</a:t>
            </a:r>
            <a:endParaRPr lang="en-US" dirty="0">
              <a:solidFill>
                <a:srgbClr val="222222"/>
              </a:solidFill>
              <a:latin typeface="Arial" panose="020B0604020202020204" pitchFamily="34" charset="0"/>
            </a:endParaRPr>
          </a:p>
          <a:p>
            <a:endParaRPr lang="en-US" dirty="0">
              <a:solidFill>
                <a:srgbClr val="222222"/>
              </a:solidFill>
              <a:latin typeface="Arial" panose="020B0604020202020204" pitchFamily="34" charset="0"/>
            </a:endParaRPr>
          </a:p>
          <a:p>
            <a:r>
              <a:rPr lang="en-US" sz="2000" b="1" dirty="0">
                <a:solidFill>
                  <a:srgbClr val="222222"/>
                </a:solidFill>
                <a:latin typeface="Arial" panose="020B0604020202020204" pitchFamily="34" charset="0"/>
              </a:rPr>
              <a:t>Select the credential that will be running the jobs and test again with it:</a:t>
            </a:r>
          </a:p>
          <a:p>
            <a:r>
              <a:rPr lang="en-US" sz="2000" dirty="0">
                <a:solidFill>
                  <a:srgbClr val="222222"/>
                </a:solidFill>
                <a:latin typeface="Arial" panose="020B0604020202020204" pitchFamily="34" charset="0"/>
              </a:rPr>
              <a:t>	</a:t>
            </a:r>
            <a:r>
              <a:rPr lang="en-US" dirty="0">
                <a:solidFill>
                  <a:srgbClr val="222222"/>
                </a:solidFill>
                <a:latin typeface="Arial" panose="020B0604020202020204" pitchFamily="34" charset="0"/>
              </a:rPr>
              <a:t>- Test by opening a "run as" session or login from the central server with it. </a:t>
            </a:r>
            <a:endParaRPr lang="en-US" sz="2000" dirty="0">
              <a:solidFill>
                <a:srgbClr val="222222"/>
              </a:solidFill>
              <a:latin typeface="Arial" panose="020B0604020202020204" pitchFamily="34" charset="0"/>
            </a:endParaRPr>
          </a:p>
        </p:txBody>
      </p:sp>
      <p:pic>
        <p:nvPicPr>
          <p:cNvPr id="9" name="Picture 8">
            <a:extLst>
              <a:ext uri="{FF2B5EF4-FFF2-40B4-BE49-F238E27FC236}">
                <a16:creationId xmlns:a16="http://schemas.microsoft.com/office/drawing/2014/main" id="{15067584-00CE-412A-B4D7-B64D59716543}"/>
              </a:ext>
            </a:extLst>
          </p:cNvPr>
          <p:cNvPicPr>
            <a:picLocks noChangeAspect="1"/>
          </p:cNvPicPr>
          <p:nvPr/>
        </p:nvPicPr>
        <p:blipFill>
          <a:blip r:embed="rId4"/>
          <a:stretch>
            <a:fillRect/>
          </a:stretch>
        </p:blipFill>
        <p:spPr>
          <a:xfrm>
            <a:off x="1718071" y="733820"/>
            <a:ext cx="8755858" cy="5570756"/>
          </a:xfrm>
          <a:prstGeom prst="rect">
            <a:avLst/>
          </a:prstGeom>
        </p:spPr>
      </p:pic>
      <p:sp>
        <p:nvSpPr>
          <p:cNvPr id="33" name="Title 8">
            <a:extLst>
              <a:ext uri="{FF2B5EF4-FFF2-40B4-BE49-F238E27FC236}">
                <a16:creationId xmlns:a16="http://schemas.microsoft.com/office/drawing/2014/main" id="{D337862D-41C4-4E17-8733-BA049B23AC66}"/>
              </a:ext>
            </a:extLst>
          </p:cNvPr>
          <p:cNvSpPr>
            <a:spLocks noGrp="1"/>
          </p:cNvSpPr>
          <p:nvPr>
            <p:ph type="ctrTitle"/>
          </p:nvPr>
        </p:nvSpPr>
        <p:spPr/>
        <p:txBody>
          <a:bodyPr>
            <a:normAutofit/>
          </a:bodyPr>
          <a:lstStyle/>
          <a:p>
            <a:r>
              <a:rPr lang="en-US" dirty="0"/>
              <a:t>Pre-configurations</a:t>
            </a:r>
          </a:p>
        </p:txBody>
      </p:sp>
      <p:cxnSp>
        <p:nvCxnSpPr>
          <p:cNvPr id="5" name="Straight Arrow Connector 4">
            <a:extLst>
              <a:ext uri="{FF2B5EF4-FFF2-40B4-BE49-F238E27FC236}">
                <a16:creationId xmlns:a16="http://schemas.microsoft.com/office/drawing/2014/main" id="{C1AA8E81-9105-4F27-A70B-4BDCC4160803}"/>
              </a:ext>
            </a:extLst>
          </p:cNvPr>
          <p:cNvCxnSpPr>
            <a:cxnSpLocks/>
          </p:cNvCxnSpPr>
          <p:nvPr/>
        </p:nvCxnSpPr>
        <p:spPr>
          <a:xfrm flipH="1">
            <a:off x="5608518" y="2703937"/>
            <a:ext cx="1777934" cy="0"/>
          </a:xfrm>
          <a:prstGeom prst="straightConnector1">
            <a:avLst/>
          </a:prstGeom>
          <a:ln w="88900" cmpd="sng">
            <a:solidFill>
              <a:srgbClr val="FF0000"/>
            </a:solidFill>
            <a:headEnd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D564052-8FB2-4147-9EA2-B6372E1A6920}"/>
              </a:ext>
            </a:extLst>
          </p:cNvPr>
          <p:cNvCxnSpPr>
            <a:cxnSpLocks/>
          </p:cNvCxnSpPr>
          <p:nvPr/>
        </p:nvCxnSpPr>
        <p:spPr>
          <a:xfrm flipH="1">
            <a:off x="5608518" y="4103246"/>
            <a:ext cx="1777934" cy="0"/>
          </a:xfrm>
          <a:prstGeom prst="straightConnector1">
            <a:avLst/>
          </a:prstGeom>
          <a:ln w="88900" cmpd="sng">
            <a:solidFill>
              <a:srgbClr val="FF0000"/>
            </a:solidFill>
            <a:headEnd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2541136-43E6-45BE-8E5F-9BA1EE8BA3D4}"/>
              </a:ext>
            </a:extLst>
          </p:cNvPr>
          <p:cNvCxnSpPr>
            <a:cxnSpLocks/>
          </p:cNvCxnSpPr>
          <p:nvPr/>
        </p:nvCxnSpPr>
        <p:spPr>
          <a:xfrm flipH="1">
            <a:off x="5608518" y="4326898"/>
            <a:ext cx="1777934" cy="0"/>
          </a:xfrm>
          <a:prstGeom prst="straightConnector1">
            <a:avLst/>
          </a:prstGeom>
          <a:ln w="88900" cmpd="sng">
            <a:solidFill>
              <a:srgbClr val="FF0000"/>
            </a:solidFill>
            <a:headEnd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355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9"/>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5"/>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10"/>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11"/>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8">
            <a:extLst>
              <a:ext uri="{FF2B5EF4-FFF2-40B4-BE49-F238E27FC236}">
                <a16:creationId xmlns:a16="http://schemas.microsoft.com/office/drawing/2014/main" id="{D337862D-41C4-4E17-8733-BA049B23AC66}"/>
              </a:ext>
            </a:extLst>
          </p:cNvPr>
          <p:cNvSpPr>
            <a:spLocks noGrp="1"/>
          </p:cNvSpPr>
          <p:nvPr>
            <p:ph type="ctrTitle"/>
          </p:nvPr>
        </p:nvSpPr>
        <p:spPr/>
        <p:txBody>
          <a:bodyPr>
            <a:normAutofit/>
          </a:bodyPr>
          <a:lstStyle/>
          <a:p>
            <a:r>
              <a:rPr lang="en-US" dirty="0"/>
              <a:t>Which questions I want to see answered?</a:t>
            </a:r>
          </a:p>
        </p:txBody>
      </p:sp>
      <p:sp>
        <p:nvSpPr>
          <p:cNvPr id="2" name="Text Placeholder 1">
            <a:extLst>
              <a:ext uri="{FF2B5EF4-FFF2-40B4-BE49-F238E27FC236}">
                <a16:creationId xmlns:a16="http://schemas.microsoft.com/office/drawing/2014/main" id="{C2AA0928-9909-469E-92C1-52CA0016984E}"/>
              </a:ext>
            </a:extLst>
          </p:cNvPr>
          <p:cNvSpPr>
            <a:spLocks noGrp="1"/>
          </p:cNvSpPr>
          <p:nvPr>
            <p:ph type="body" sz="quarter" idx="11"/>
          </p:nvPr>
        </p:nvSpPr>
        <p:spPr/>
        <p:txBody>
          <a:bodyPr>
            <a:normAutofit fontScale="85000" lnSpcReduction="20000"/>
          </a:bodyPr>
          <a:lstStyle/>
          <a:p>
            <a:pPr marL="0" indent="0">
              <a:buNone/>
            </a:pPr>
            <a:r>
              <a:rPr lang="pt-PT" sz="2800" b="1" dirty="0">
                <a:latin typeface="Calibri" panose="020F0502020204030204"/>
              </a:rPr>
              <a:t>Server data</a:t>
            </a:r>
          </a:p>
          <a:p>
            <a:pPr marL="0" indent="0">
              <a:buNone/>
            </a:pPr>
            <a:r>
              <a:rPr lang="pt-PT" sz="2600" dirty="0">
                <a:latin typeface="Calibri" panose="020F0502020204030204"/>
              </a:rPr>
              <a:t> - CPU / </a:t>
            </a:r>
            <a:r>
              <a:rPr lang="pt-PT" sz="2600" dirty="0" err="1">
                <a:latin typeface="Calibri" panose="020F0502020204030204"/>
              </a:rPr>
              <a:t>Memory</a:t>
            </a:r>
            <a:r>
              <a:rPr lang="pt-PT" sz="2600" dirty="0">
                <a:latin typeface="Calibri" panose="020F0502020204030204"/>
              </a:rPr>
              <a:t>? -&gt; </a:t>
            </a:r>
            <a:r>
              <a:rPr lang="pt-PT" sz="2600" dirty="0" err="1">
                <a:latin typeface="Calibri" panose="020F0502020204030204"/>
              </a:rPr>
              <a:t>Get-DbaComputerSystem</a:t>
            </a:r>
            <a:endParaRPr lang="pt-PT" sz="2600" dirty="0">
              <a:latin typeface="Calibri" panose="020F0502020204030204"/>
            </a:endParaRPr>
          </a:p>
          <a:p>
            <a:pPr marL="0" indent="0">
              <a:buNone/>
            </a:pPr>
            <a:endParaRPr lang="pt-PT" sz="3200" b="1" dirty="0">
              <a:latin typeface="Calibri" panose="020F0502020204030204"/>
            </a:endParaRPr>
          </a:p>
          <a:p>
            <a:pPr marL="0" indent="0">
              <a:buNone/>
            </a:pPr>
            <a:r>
              <a:rPr lang="pt-PT" sz="2800" b="1" dirty="0">
                <a:latin typeface="Calibri" panose="020F0502020204030204"/>
              </a:rPr>
              <a:t>SQL Server data</a:t>
            </a:r>
          </a:p>
          <a:p>
            <a:pPr marL="0" indent="0">
              <a:buNone/>
            </a:pPr>
            <a:r>
              <a:rPr lang="pt-PT" sz="2600" dirty="0">
                <a:latin typeface="Calibri" panose="020F0502020204030204"/>
              </a:rPr>
              <a:t> - </a:t>
            </a:r>
            <a:r>
              <a:rPr lang="pt-PT" sz="2600" dirty="0" err="1">
                <a:latin typeface="Calibri" panose="020F0502020204030204"/>
              </a:rPr>
              <a:t>Version</a:t>
            </a:r>
            <a:r>
              <a:rPr lang="pt-PT" sz="2600" dirty="0">
                <a:latin typeface="Calibri" panose="020F0502020204030204"/>
              </a:rPr>
              <a:t> / </a:t>
            </a:r>
            <a:r>
              <a:rPr lang="pt-PT" sz="2600" dirty="0" err="1">
                <a:latin typeface="Calibri" panose="020F0502020204030204"/>
              </a:rPr>
              <a:t>Edition</a:t>
            </a:r>
            <a:r>
              <a:rPr lang="pt-PT" sz="2600" dirty="0">
                <a:latin typeface="Calibri" panose="020F0502020204030204"/>
              </a:rPr>
              <a:t> -&gt; </a:t>
            </a:r>
            <a:r>
              <a:rPr lang="pt-PT" sz="2600" dirty="0" err="1">
                <a:latin typeface="Calibri" panose="020F0502020204030204"/>
              </a:rPr>
              <a:t>Get-DbaInstanceProperty</a:t>
            </a:r>
            <a:endParaRPr lang="pt-PT" sz="2600" dirty="0">
              <a:latin typeface="Calibri" panose="020F0502020204030204"/>
            </a:endParaRPr>
          </a:p>
          <a:p>
            <a:pPr marL="0" indent="0">
              <a:buNone/>
            </a:pPr>
            <a:r>
              <a:rPr lang="pt-PT" sz="2600" dirty="0">
                <a:latin typeface="Calibri" panose="020F0502020204030204"/>
              </a:rPr>
              <a:t> - </a:t>
            </a:r>
            <a:r>
              <a:rPr lang="pt-PT" sz="2600" dirty="0" err="1">
                <a:latin typeface="Calibri" panose="020F0502020204030204"/>
              </a:rPr>
              <a:t>Tables</a:t>
            </a:r>
            <a:r>
              <a:rPr lang="pt-PT" sz="2600" dirty="0">
                <a:latin typeface="Calibri" panose="020F0502020204030204"/>
              </a:rPr>
              <a:t> </a:t>
            </a:r>
            <a:r>
              <a:rPr lang="pt-PT" sz="2600" dirty="0" err="1">
                <a:latin typeface="Calibri" panose="020F0502020204030204"/>
              </a:rPr>
              <a:t>size</a:t>
            </a:r>
            <a:r>
              <a:rPr lang="pt-PT" sz="2600" dirty="0">
                <a:latin typeface="Calibri" panose="020F0502020204030204"/>
              </a:rPr>
              <a:t> / </a:t>
            </a:r>
            <a:r>
              <a:rPr lang="pt-PT" sz="2600" dirty="0" err="1">
                <a:latin typeface="Calibri" panose="020F0502020204030204"/>
              </a:rPr>
              <a:t>number</a:t>
            </a:r>
            <a:r>
              <a:rPr lang="pt-PT" sz="2600" dirty="0">
                <a:latin typeface="Calibri" panose="020F0502020204030204"/>
              </a:rPr>
              <a:t> </a:t>
            </a:r>
            <a:r>
              <a:rPr lang="pt-PT" sz="2600" dirty="0" err="1">
                <a:latin typeface="Calibri" panose="020F0502020204030204"/>
              </a:rPr>
              <a:t>of</a:t>
            </a:r>
            <a:r>
              <a:rPr lang="pt-PT" sz="2600" dirty="0">
                <a:latin typeface="Calibri" panose="020F0502020204030204"/>
              </a:rPr>
              <a:t> records? -&gt; </a:t>
            </a:r>
            <a:r>
              <a:rPr lang="pt-PT" sz="2600" dirty="0" err="1">
                <a:latin typeface="Calibri" panose="020F0502020204030204"/>
              </a:rPr>
              <a:t>Get-DbaDbTable</a:t>
            </a:r>
            <a:endParaRPr lang="pt-PT" sz="2600" dirty="0">
              <a:latin typeface="Calibri" panose="020F0502020204030204"/>
            </a:endParaRPr>
          </a:p>
          <a:p>
            <a:pPr marL="0" indent="0">
              <a:buNone/>
            </a:pPr>
            <a:endParaRPr lang="pt-PT" sz="3200" b="1" dirty="0">
              <a:latin typeface="Calibri" panose="020F0502020204030204"/>
            </a:endParaRPr>
          </a:p>
          <a:p>
            <a:pPr marL="0" indent="0">
              <a:buNone/>
            </a:pPr>
            <a:r>
              <a:rPr lang="pt-PT" sz="2800" b="1" dirty="0">
                <a:latin typeface="Calibri" panose="020F0502020204030204"/>
              </a:rPr>
              <a:t>Both?</a:t>
            </a:r>
          </a:p>
          <a:p>
            <a:pPr marL="0" indent="0">
              <a:buNone/>
            </a:pPr>
            <a:r>
              <a:rPr lang="pt-PT" sz="2600" dirty="0">
                <a:latin typeface="Calibri" panose="020F0502020204030204"/>
              </a:rPr>
              <a:t> - </a:t>
            </a:r>
            <a:r>
              <a:rPr lang="pt-PT" sz="2600" dirty="0" err="1">
                <a:latin typeface="Calibri" panose="020F0502020204030204"/>
              </a:rPr>
              <a:t>Disk</a:t>
            </a:r>
            <a:r>
              <a:rPr lang="pt-PT" sz="2600" dirty="0">
                <a:latin typeface="Calibri" panose="020F0502020204030204"/>
              </a:rPr>
              <a:t> </a:t>
            </a:r>
            <a:r>
              <a:rPr lang="pt-PT" sz="2600" dirty="0" err="1">
                <a:latin typeface="Calibri" panose="020F0502020204030204"/>
              </a:rPr>
              <a:t>space</a:t>
            </a:r>
            <a:r>
              <a:rPr lang="pt-PT" sz="2600" dirty="0">
                <a:latin typeface="Calibri" panose="020F0502020204030204"/>
              </a:rPr>
              <a:t> -&gt; </a:t>
            </a:r>
            <a:r>
              <a:rPr lang="pt-PT" sz="2600" dirty="0" err="1">
                <a:latin typeface="Calibri" panose="020F0502020204030204"/>
              </a:rPr>
              <a:t>Get-DbaDiskSpace</a:t>
            </a:r>
            <a:endParaRPr lang="pt-PT" sz="2600" dirty="0">
              <a:latin typeface="Calibri" panose="020F0502020204030204"/>
            </a:endParaRPr>
          </a:p>
          <a:p>
            <a:pPr marL="0" indent="0">
              <a:buNone/>
            </a:pPr>
            <a:endParaRPr lang="pt-PT" sz="3200" b="1" dirty="0">
              <a:latin typeface="Calibri" panose="020F0502020204030204"/>
            </a:endParaRPr>
          </a:p>
          <a:p>
            <a:pPr marL="0" indent="0">
              <a:buNone/>
            </a:pPr>
            <a:r>
              <a:rPr lang="pt-PT" sz="2800" b="1" dirty="0" err="1">
                <a:latin typeface="Calibri" panose="020F0502020204030204"/>
              </a:rPr>
              <a:t>Need</a:t>
            </a:r>
            <a:r>
              <a:rPr lang="pt-PT" sz="2800" b="1" dirty="0">
                <a:latin typeface="Calibri" panose="020F0502020204030204"/>
              </a:rPr>
              <a:t> </a:t>
            </a:r>
            <a:r>
              <a:rPr lang="pt-PT" sz="2800" b="1" dirty="0" err="1">
                <a:latin typeface="Calibri" panose="020F0502020204030204"/>
              </a:rPr>
              <a:t>help</a:t>
            </a:r>
            <a:r>
              <a:rPr lang="pt-PT" sz="2800" b="1" dirty="0">
                <a:latin typeface="Calibri" panose="020F0502020204030204"/>
              </a:rPr>
              <a:t>?</a:t>
            </a:r>
          </a:p>
          <a:p>
            <a:pPr marL="0" indent="0">
              <a:buNone/>
            </a:pPr>
            <a:r>
              <a:rPr lang="en-US" sz="2600" dirty="0"/>
              <a:t> - Use our docs web site </a:t>
            </a:r>
            <a:r>
              <a:rPr lang="en-US" sz="2600" dirty="0">
                <a:hlinkClick r:id="rId3"/>
              </a:rPr>
              <a:t>docs.dbatools.io</a:t>
            </a:r>
            <a:r>
              <a:rPr lang="en-US" sz="2600" dirty="0"/>
              <a:t> </a:t>
            </a:r>
          </a:p>
          <a:p>
            <a:pPr marL="0" indent="0">
              <a:buNone/>
            </a:pPr>
            <a:r>
              <a:rPr lang="en-US" sz="2600" dirty="0"/>
              <a:t> - Or the Find-</a:t>
            </a:r>
            <a:r>
              <a:rPr lang="en-US" sz="2600" dirty="0" err="1"/>
              <a:t>DbaCommand</a:t>
            </a:r>
            <a:r>
              <a:rPr lang="en-US" sz="2600" dirty="0"/>
              <a:t> to search for the command that can answer your question. </a:t>
            </a:r>
            <a:endParaRPr lang="pt-PT" sz="3100" b="1" dirty="0">
              <a:latin typeface="Calibri" panose="020F0502020204030204"/>
            </a:endParaRPr>
          </a:p>
        </p:txBody>
      </p:sp>
    </p:spTree>
    <p:extLst>
      <p:ext uri="{BB962C8B-B14F-4D97-AF65-F5344CB8AC3E}">
        <p14:creationId xmlns:p14="http://schemas.microsoft.com/office/powerpoint/2010/main" val="903589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PASS_24HOP">
  <a:themeElements>
    <a:clrScheme name="24HOP 1">
      <a:dk1>
        <a:srgbClr val="101820"/>
      </a:dk1>
      <a:lt1>
        <a:srgbClr val="2CCCD3"/>
      </a:lt1>
      <a:dk2>
        <a:srgbClr val="007377"/>
      </a:dk2>
      <a:lt2>
        <a:srgbClr val="FFFFFF"/>
      </a:lt2>
      <a:accent1>
        <a:srgbClr val="6558B1"/>
      </a:accent1>
      <a:accent2>
        <a:srgbClr val="2E008B"/>
      </a:accent2>
      <a:accent3>
        <a:srgbClr val="FFFFFF"/>
      </a:accent3>
      <a:accent4>
        <a:srgbClr val="FFFFFF"/>
      </a:accent4>
      <a:accent5>
        <a:srgbClr val="FFFFFF"/>
      </a:accent5>
      <a:accent6>
        <a:srgbClr val="FFFFFF"/>
      </a:accent6>
      <a:hlink>
        <a:srgbClr val="6558B1"/>
      </a:hlink>
      <a:folHlink>
        <a:srgbClr val="2E008B"/>
      </a:folHlink>
    </a:clrScheme>
    <a:fontScheme name="PAS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SS_24HOP" id="{88EA49C4-A323-40B6-AD82-F7B5D272EA79}" vid="{0F48CC15-6DAE-49C2-99F9-A3BED7AC2A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0DC20590E7724E80D8E112CDBBE179" ma:contentTypeVersion="1" ma:contentTypeDescription="Create a new document." ma:contentTypeScope="" ma:versionID="83608c2eebdbf80f97ecd08efe9bb342">
  <xsd:schema xmlns:xsd="http://www.w3.org/2001/XMLSchema" xmlns:xs="http://www.w3.org/2001/XMLSchema" xmlns:p="http://schemas.microsoft.com/office/2006/metadata/properties" xmlns:ns3="8a4f39a0-2e21-4fb7-925a-13d0d5fc716e" targetNamespace="http://schemas.microsoft.com/office/2006/metadata/properties" ma:root="true" ma:fieldsID="530df634ce893086e1f367a5bd94e51c" ns3:_="">
    <xsd:import namespace="8a4f39a0-2e21-4fb7-925a-13d0d5fc716e"/>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4f39a0-2e21-4fb7-925a-13d0d5fc716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7DA9D9-C56E-4570-AFBF-ABCC86737F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4f39a0-2e21-4fb7-925a-13d0d5fc716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43C758-2B4C-40E6-B59B-412117B122A8}">
  <ds:schemaRefs>
    <ds:schemaRef ds:uri="http://purl.org/dc/elements/1.1/"/>
    <ds:schemaRef ds:uri="http://www.w3.org/XML/1998/namespace"/>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8a4f39a0-2e21-4fb7-925a-13d0d5fc716e"/>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C01102F1-D91B-48C8-9E3E-BC1E9153C1A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42200</TotalTime>
  <Words>873</Words>
  <Application>Microsoft Office PowerPoint</Application>
  <PresentationFormat>Widescreen</PresentationFormat>
  <Paragraphs>211</Paragraphs>
  <Slides>17</Slides>
  <Notes>14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Open Sans</vt:lpstr>
      <vt:lpstr>Segoe UI</vt:lpstr>
      <vt:lpstr>Segoe UI Light</vt:lpstr>
      <vt:lpstr>PASS_24HOP</vt:lpstr>
      <vt:lpstr>WELCOME TO dbatools and Power BI  walked into a bar - ABSTRACT</vt:lpstr>
      <vt:lpstr> and     walked into a bar</vt:lpstr>
      <vt:lpstr>PowerPoint Presentation</vt:lpstr>
      <vt:lpstr>Cláudio Silva</vt:lpstr>
      <vt:lpstr>Agenda</vt:lpstr>
      <vt:lpstr>Pre-requirements</vt:lpstr>
      <vt:lpstr>Overview</vt:lpstr>
      <vt:lpstr>Pre-configurations</vt:lpstr>
      <vt:lpstr>Which questions I want to see answered?</vt:lpstr>
      <vt:lpstr>Scripts development and some caveats</vt:lpstr>
      <vt:lpstr>Implementation approach</vt:lpstr>
      <vt:lpstr>Saving data To SQL Server</vt:lpstr>
      <vt:lpstr>Database structure – Code - Power BI dashboard</vt:lpstr>
      <vt:lpstr>FAQ</vt:lpstr>
      <vt:lpstr>Ask your Questions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Ly</dc:creator>
  <cp:lastModifiedBy>Cláudio Silva</cp:lastModifiedBy>
  <cp:revision>362</cp:revision>
  <dcterms:created xsi:type="dcterms:W3CDTF">2014-12-22T22:33:58Z</dcterms:created>
  <dcterms:modified xsi:type="dcterms:W3CDTF">2019-10-03T17:27:31Z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0x010100970DC20590E7724E80D8E112CDBBE179</vt:lpwstr>
  </property>
</Properties>
</file>