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57" r:id="rId14"/>
    <p:sldId id="259" r:id="rId15"/>
    <p:sldId id="264" r:id="rId16"/>
    <p:sldId id="262" r:id="rId17"/>
    <p:sldId id="267" r:id="rId18"/>
    <p:sldId id="263" r:id="rId19"/>
    <p:sldId id="265" r:id="rId20"/>
    <p:sldId id="266" r:id="rId21"/>
    <p:sldId id="261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90" autoAdjust="0"/>
  </p:normalViewPr>
  <p:slideViewPr>
    <p:cSldViewPr snapToGrid="0" snapToObjects="1">
      <p:cViewPr varScale="1">
        <p:scale>
          <a:sx n="97" d="100"/>
          <a:sy n="97" d="100"/>
        </p:scale>
        <p:origin x="348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AA137-7810-471C-AC37-E146370BEBB0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8BE6F-E8F3-4D62-9473-ED7140941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4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Show sites:</a:t>
            </a:r>
          </a:p>
          <a:p>
            <a:r>
              <a:rPr lang="pt-PT" dirty="0"/>
              <a:t>http://dbatools.io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http://dbatools.io/team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http://dbatools.io</a:t>
            </a:r>
            <a:r>
              <a:rPr lang="en-US" dirty="0"/>
              <a:t>/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8BE6F-E8F3-4D62-9473-ED714094188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13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dbatools.io/slack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8BE6F-E8F3-4D62-9473-ED714094188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32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dbatools.io/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8BE6F-E8F3-4D62-9473-ED71409418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3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107547"/>
            <a:ext cx="12191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216" y="516692"/>
            <a:ext cx="10937537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211" y="1907341"/>
            <a:ext cx="10567132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99" y="6197621"/>
            <a:ext cx="1030772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1128" y="6197621"/>
            <a:ext cx="5220773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pt-PT" dirty="0"/>
              <a:t>Cláudio Silva | @</a:t>
            </a:r>
            <a:r>
              <a:rPr lang="pt-PT" dirty="0" err="1"/>
              <a:t>claudioessilva</a:t>
            </a:r>
            <a:r>
              <a:rPr lang="pt-PT" dirty="0"/>
              <a:t> 		</a:t>
            </a:r>
            <a:r>
              <a:rPr lang="pt-PT" dirty="0" err="1"/>
              <a:t>code</a:t>
            </a:r>
            <a:r>
              <a:rPr lang="pt-PT" dirty="0"/>
              <a:t>: dbatools.io | @</a:t>
            </a:r>
            <a:r>
              <a:rPr lang="pt-PT" dirty="0" err="1"/>
              <a:t>psdbatools</a:t>
            </a:r>
            <a:endParaRPr lang="en-US" dirty="0"/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092" y="5731551"/>
            <a:ext cx="2084832" cy="86868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224" y="707121"/>
            <a:ext cx="1709928" cy="108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941775" y="6286910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z="1100" smtClean="0"/>
              <a:pPr/>
              <a:t>3/10/2017</a:t>
            </a:fld>
            <a:r>
              <a:rPr lang="en-US" sz="1100"/>
              <a:t>  |</a:t>
            </a:r>
            <a:endParaRPr lang="en-US" sz="1100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10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13792" y="6286910"/>
            <a:ext cx="11217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Lisbon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5" y="6286910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10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30048" y="6286910"/>
            <a:ext cx="11379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Lisbon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5" y="6286910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/>
              <a:t>  |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30048" y="6286910"/>
            <a:ext cx="11379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Lisbon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10"/>
            <a:ext cx="5809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pt-PT" dirty="0"/>
              <a:t>Cláudio Silva | @</a:t>
            </a:r>
            <a:r>
              <a:rPr lang="pt-PT" dirty="0" err="1"/>
              <a:t>claudioessilva</a:t>
            </a:r>
            <a:r>
              <a:rPr lang="pt-PT" dirty="0"/>
              <a:t> 		</a:t>
            </a:r>
            <a:r>
              <a:rPr lang="pt-PT" dirty="0" err="1"/>
              <a:t>code</a:t>
            </a:r>
            <a:r>
              <a:rPr lang="pt-PT" dirty="0"/>
              <a:t>: dbatools.io | @</a:t>
            </a:r>
            <a:r>
              <a:rPr lang="pt-PT" dirty="0" err="1"/>
              <a:t>psdbatools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5" y="6286910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10"/>
            <a:ext cx="56028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pt-PT" dirty="0"/>
              <a:t>Cláudio Silva | @</a:t>
            </a:r>
            <a:r>
              <a:rPr lang="pt-PT" dirty="0" err="1"/>
              <a:t>claudioessilva</a:t>
            </a:r>
            <a:r>
              <a:rPr lang="pt-PT" dirty="0"/>
              <a:t> 		</a:t>
            </a:r>
            <a:r>
              <a:rPr lang="pt-PT" dirty="0" err="1"/>
              <a:t>code</a:t>
            </a:r>
            <a:r>
              <a:rPr lang="pt-PT" dirty="0"/>
              <a:t>: dbatools.io | @</a:t>
            </a:r>
            <a:r>
              <a:rPr lang="pt-PT" dirty="0" err="1"/>
              <a:t>psdbatools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46304" y="6286910"/>
            <a:ext cx="11542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Lisbon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941775" y="6286910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10"/>
            <a:ext cx="5223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pt-PT" dirty="0"/>
              <a:t>Cláudio Silva | @</a:t>
            </a:r>
            <a:r>
              <a:rPr lang="pt-PT" dirty="0" err="1"/>
              <a:t>claudioessilva</a:t>
            </a:r>
            <a:r>
              <a:rPr lang="pt-PT" dirty="0"/>
              <a:t> 		</a:t>
            </a:r>
            <a:r>
              <a:rPr lang="pt-PT" dirty="0" err="1"/>
              <a:t>code</a:t>
            </a:r>
            <a:r>
              <a:rPr lang="pt-PT" dirty="0"/>
              <a:t>: dbatools.io | @</a:t>
            </a:r>
            <a:r>
              <a:rPr lang="pt-PT" dirty="0" err="1"/>
              <a:t>psdbatools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30048" y="6286910"/>
            <a:ext cx="11379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Lisbon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941775" y="6286910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3485" y="6286910"/>
            <a:ext cx="6060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pt-PT" dirty="0"/>
              <a:t>Cláudio Silva | @</a:t>
            </a:r>
            <a:r>
              <a:rPr lang="pt-PT" dirty="0" err="1"/>
              <a:t>claudioessilva</a:t>
            </a:r>
            <a:r>
              <a:rPr lang="pt-PT" dirty="0"/>
              <a:t> 		</a:t>
            </a:r>
            <a:r>
              <a:rPr lang="pt-PT" dirty="0" err="1"/>
              <a:t>code</a:t>
            </a:r>
            <a:r>
              <a:rPr lang="pt-PT" dirty="0"/>
              <a:t>: dbatools.io | @</a:t>
            </a:r>
            <a:r>
              <a:rPr lang="pt-PT" dirty="0" err="1"/>
              <a:t>psdbatools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30048" y="6286910"/>
            <a:ext cx="11379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Lisbon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5" y="6286910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10"/>
            <a:ext cx="5904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pt-PT" dirty="0"/>
              <a:t>Cláudio Silva | @</a:t>
            </a:r>
            <a:r>
              <a:rPr lang="pt-PT" dirty="0" err="1"/>
              <a:t>claudioessilva</a:t>
            </a:r>
            <a:r>
              <a:rPr lang="pt-PT" dirty="0"/>
              <a:t> 		</a:t>
            </a:r>
            <a:r>
              <a:rPr lang="pt-PT" dirty="0" err="1"/>
              <a:t>code</a:t>
            </a:r>
            <a:r>
              <a:rPr lang="pt-PT" dirty="0"/>
              <a:t>: dbatools.io | @</a:t>
            </a:r>
            <a:r>
              <a:rPr lang="pt-PT" dirty="0" err="1"/>
              <a:t>psdbatools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30048" y="6286910"/>
            <a:ext cx="11379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Lisbon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5435" y="1299672"/>
            <a:ext cx="115824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5" y="6286910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10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46304" y="6286910"/>
            <a:ext cx="11542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Lisbon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941775" y="6286910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10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30048" y="6286910"/>
            <a:ext cx="11379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Lisbon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941775" y="6286910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10"/>
            <a:ext cx="4204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30048" y="6286910"/>
            <a:ext cx="11379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Lisbon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301" y="6072791"/>
            <a:ext cx="12191993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5" y="6286910"/>
            <a:ext cx="11351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485" y="6286910"/>
            <a:ext cx="5922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pt-PT" dirty="0"/>
              <a:t>Cláudio Silva | @</a:t>
            </a:r>
            <a:r>
              <a:rPr lang="pt-PT" dirty="0" err="1"/>
              <a:t>claudioessilva</a:t>
            </a:r>
            <a:r>
              <a:rPr lang="pt-PT" dirty="0"/>
              <a:t> 		</a:t>
            </a:r>
            <a:r>
              <a:rPr lang="pt-PT" dirty="0" err="1"/>
              <a:t>code</a:t>
            </a:r>
            <a:r>
              <a:rPr lang="pt-PT" dirty="0"/>
              <a:t>: dbatools.io | @</a:t>
            </a:r>
            <a:r>
              <a:rPr lang="pt-PT" dirty="0" err="1"/>
              <a:t>psdbatools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42304" y="6286910"/>
            <a:ext cx="11502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Lisbon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680063" y="12203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pic>
        <p:nvPicPr>
          <p:cNvPr id="8" name="Picture 7"/>
          <p:cNvPicPr preferRelativeResize="0">
            <a:picLocks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119" y="5990436"/>
            <a:ext cx="2083281" cy="865329"/>
          </a:xfrm>
          <a:prstGeom prst="rect">
            <a:avLst/>
          </a:prstGeom>
        </p:spPr>
      </p:pic>
      <p:pic>
        <p:nvPicPr>
          <p:cNvPr id="10" name="Picture 9"/>
          <p:cNvPicPr preferRelativeResize="0"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85" y="315816"/>
            <a:ext cx="1711015" cy="108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://dbareports.io/" TargetMode="External"/><Relationship Id="rId7" Type="http://schemas.openxmlformats.org/officeDocument/2006/relationships/image" Target="../media/image20.jpeg"/><Relationship Id="rId2" Type="http://schemas.openxmlformats.org/officeDocument/2006/relationships/hyperlink" Target="http://dbatool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15.jp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329" y="597507"/>
            <a:ext cx="9648240" cy="1470025"/>
          </a:xfrm>
        </p:spPr>
        <p:txBody>
          <a:bodyPr/>
          <a:lstStyle/>
          <a:p>
            <a:r>
              <a:rPr lang="en-US" dirty="0"/>
              <a:t>Best practices validation with dbatools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69" y="2067525"/>
            <a:ext cx="9285595" cy="1752600"/>
          </a:xfrm>
        </p:spPr>
        <p:txBody>
          <a:bodyPr/>
          <a:lstStyle/>
          <a:p>
            <a:r>
              <a:rPr lang="en-US" dirty="0"/>
              <a:t>PowerShell and SQL Server together</a:t>
            </a:r>
          </a:p>
        </p:txBody>
      </p:sp>
      <p:pic>
        <p:nvPicPr>
          <p:cNvPr id="6" name="Picture 5" descr="logo_withwords_200d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2618" y="2637373"/>
            <a:ext cx="6702621" cy="197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Paulo Borges (Operations):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423" y="1678877"/>
            <a:ext cx="3793155" cy="37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2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3 Sponsor Sessions at </a:t>
            </a:r>
            <a:r>
              <a:rPr lang="pt-PT" b="1" u="sng" dirty="0"/>
              <a:t>15:20</a:t>
            </a:r>
            <a:endParaRPr lang="en-US" b="1" u="sn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7099300" cy="4356100"/>
          </a:xfrm>
        </p:spPr>
        <p:txBody>
          <a:bodyPr>
            <a:normAutofit/>
          </a:bodyPr>
          <a:lstStyle/>
          <a:p>
            <a:r>
              <a:rPr lang="pt-PT" dirty="0"/>
              <a:t>Don’t miss them, they might be getting distributing some </a:t>
            </a:r>
            <a:r>
              <a:rPr lang="pt-PT" b="1" u="sng" dirty="0"/>
              <a:t>awesome prizes</a:t>
            </a:r>
            <a:r>
              <a:rPr lang="pt-PT" dirty="0"/>
              <a:t>!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Rumos </a:t>
            </a:r>
            <a:endParaRPr lang="en-US" dirty="0"/>
          </a:p>
          <a:p>
            <a:r>
              <a:rPr lang="pt-PT" dirty="0"/>
              <a:t>Profisee</a:t>
            </a:r>
          </a:p>
          <a:p>
            <a:r>
              <a:rPr lang="pt-PT" dirty="0"/>
              <a:t>CozyRoc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90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u="sng" dirty="0"/>
              <a:t>Important Activities:</a:t>
            </a:r>
            <a:endParaRPr lang="en-US" b="1" u="sn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356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WIT – Women in Technology</a:t>
            </a:r>
          </a:p>
          <a:p>
            <a:r>
              <a:rPr lang="pt-PT"/>
              <a:t>10:15 </a:t>
            </a:r>
            <a:r>
              <a:rPr lang="pt-PT" dirty="0"/>
              <a:t>at .NET Room </a:t>
            </a:r>
            <a:br>
              <a:rPr lang="pt-PT" dirty="0"/>
            </a:br>
            <a:r>
              <a:rPr lang="pt-PT" dirty="0"/>
              <a:t>(Azure &amp; Infrastructure Track)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Data Science Booth (near the sponsors)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00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609600" y="1600203"/>
            <a:ext cx="9601200" cy="377569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MS SQL Server</a:t>
            </a:r>
          </a:p>
          <a:p>
            <a:pPr lvl="1"/>
            <a:r>
              <a:rPr lang="en-US" sz="2000" dirty="0"/>
              <a:t>DBA | Data architect</a:t>
            </a:r>
          </a:p>
          <a:p>
            <a:pPr lvl="1"/>
            <a:r>
              <a:rPr lang="en-US" sz="2000" dirty="0"/>
              <a:t>Working with MS SQL Server since version 2000</a:t>
            </a:r>
          </a:p>
          <a:p>
            <a:pPr lvl="1"/>
            <a:endParaRPr lang="pt-PT" sz="2400" dirty="0"/>
          </a:p>
          <a:p>
            <a:r>
              <a:rPr lang="pt-PT" sz="2800" dirty="0"/>
              <a:t>P</a:t>
            </a:r>
            <a:r>
              <a:rPr lang="en-US" sz="2800" dirty="0" err="1"/>
              <a:t>owerShell</a:t>
            </a:r>
            <a:r>
              <a:rPr lang="en-US" sz="2800" dirty="0"/>
              <a:t> MVP</a:t>
            </a:r>
          </a:p>
          <a:p>
            <a:pPr lvl="1"/>
            <a:r>
              <a:rPr lang="en-US" sz="2400" dirty="0"/>
              <a:t>Major contributor on open source projects</a:t>
            </a:r>
          </a:p>
          <a:p>
            <a:pPr lvl="2"/>
            <a:r>
              <a:rPr lang="en-US" sz="2100" b="1" dirty="0"/>
              <a:t>dbatools </a:t>
            </a:r>
            <a:r>
              <a:rPr lang="en-US" sz="2100" dirty="0"/>
              <a:t>(</a:t>
            </a:r>
            <a:r>
              <a:rPr lang="en-US" sz="2100" dirty="0">
                <a:hlinkClick r:id="rId2"/>
              </a:rPr>
              <a:t>http://dbatools.io</a:t>
            </a:r>
            <a:r>
              <a:rPr lang="en-US" sz="2100" dirty="0"/>
              <a:t>)</a:t>
            </a:r>
          </a:p>
          <a:p>
            <a:pPr lvl="2"/>
            <a:r>
              <a:rPr lang="en-US" sz="2100" b="1" dirty="0" err="1"/>
              <a:t>dbareports</a:t>
            </a:r>
            <a:r>
              <a:rPr lang="en-US" sz="2100" b="1" dirty="0"/>
              <a:t> </a:t>
            </a:r>
            <a:r>
              <a:rPr lang="en-US" sz="2100" dirty="0"/>
              <a:t>(</a:t>
            </a:r>
            <a:r>
              <a:rPr lang="en-US" sz="2100" dirty="0">
                <a:hlinkClick r:id="rId3"/>
              </a:rPr>
              <a:t>http://dbareports.io</a:t>
            </a:r>
            <a:r>
              <a:rPr lang="en-US" sz="2100" dirty="0"/>
              <a:t>)</a:t>
            </a:r>
          </a:p>
          <a:p>
            <a:pPr lvl="2"/>
            <a:endParaRPr lang="pt-PT" sz="2800" dirty="0"/>
          </a:p>
          <a:p>
            <a:r>
              <a:rPr lang="pt-PT" sz="2800" dirty="0" err="1"/>
              <a:t>Friend</a:t>
            </a:r>
            <a:r>
              <a:rPr lang="pt-PT" sz="2800" dirty="0"/>
              <a:t> </a:t>
            </a:r>
            <a:r>
              <a:rPr lang="pt-PT" sz="2800" dirty="0" err="1"/>
              <a:t>of</a:t>
            </a:r>
            <a:r>
              <a:rPr lang="pt-PT" sz="2800" dirty="0"/>
              <a:t> </a:t>
            </a:r>
            <a:r>
              <a:rPr lang="pt-PT" sz="2800" dirty="0" err="1"/>
              <a:t>redgate</a:t>
            </a:r>
            <a:endParaRPr lang="pt-PT" sz="2800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1168450" y="6286910"/>
            <a:ext cx="9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/>
              <a:t>  |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811" y="6286910"/>
            <a:ext cx="5855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pt-PT" dirty="0"/>
              <a:t>Cláudio Silva | @</a:t>
            </a:r>
            <a:r>
              <a:rPr lang="pt-PT" dirty="0" err="1"/>
              <a:t>claudioessilva</a:t>
            </a:r>
            <a:r>
              <a:rPr lang="pt-PT" dirty="0"/>
              <a:t> 		</a:t>
            </a:r>
            <a:r>
              <a:rPr lang="pt-PT" dirty="0" err="1"/>
              <a:t>code</a:t>
            </a:r>
            <a:r>
              <a:rPr lang="pt-PT" dirty="0"/>
              <a:t>: dbatools.io | @</a:t>
            </a:r>
            <a:r>
              <a:rPr lang="pt-PT" dirty="0" err="1"/>
              <a:t>psdbatools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690307" y="6286910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/>
              <a:pPr/>
              <a:t>13</a:t>
            </a:fld>
            <a:r>
              <a:rPr lang="en-US" dirty="0"/>
              <a:t>  |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253" y="3666857"/>
            <a:ext cx="2390131" cy="5831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9246" y="4538051"/>
            <a:ext cx="1596038" cy="65252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628216" y="5480231"/>
            <a:ext cx="1856583" cy="485775"/>
            <a:chOff x="104209" y="5480224"/>
            <a:chExt cx="1856583" cy="485775"/>
          </a:xfrm>
        </p:grpSpPr>
        <p:pic>
          <p:nvPicPr>
            <p:cNvPr id="10" name="Picture 3" descr="twitter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09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04209" y="5556912"/>
              <a:ext cx="1856583" cy="332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CA" sz="1300" dirty="0">
                  <a:cs typeface="Proxima Nova Light" charset="0"/>
                </a:rPr>
                <a:t>@claudioessilva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60812" y="5527685"/>
            <a:ext cx="2597363" cy="390852"/>
            <a:chOff x="3968799" y="5527685"/>
            <a:chExt cx="2597363" cy="390852"/>
          </a:xfrm>
        </p:grpSpPr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001586" y="5551173"/>
              <a:ext cx="2564576" cy="332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CA" sz="1300" dirty="0">
                  <a:cs typeface="Proxima Nova Light" charset="0"/>
                </a:rPr>
                <a:t>claudiosil100@gmail.com</a:t>
              </a:r>
            </a:p>
          </p:txBody>
        </p:sp>
        <p:pic>
          <p:nvPicPr>
            <p:cNvPr id="17" name="Picture 16" descr="images.jpg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68799" y="5527685"/>
              <a:ext cx="540232" cy="390852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8170631" y="5472586"/>
            <a:ext cx="2277476" cy="501050"/>
            <a:chOff x="6646631" y="5472586"/>
            <a:chExt cx="2277476" cy="5010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46631" y="5472586"/>
              <a:ext cx="501050" cy="5010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646632" y="5576917"/>
              <a:ext cx="2277475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1300" dirty="0"/>
                <a:t>redglue.eu/blog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97261" y="5480231"/>
            <a:ext cx="1751089" cy="485775"/>
            <a:chOff x="1980403" y="5480224"/>
            <a:chExt cx="1751089" cy="485775"/>
          </a:xfrm>
        </p:grpSpPr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1999454" y="5567941"/>
              <a:ext cx="1732038" cy="332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500"/>
                </a:spcBef>
              </a:pPr>
              <a:r>
                <a:rPr lang="en-CA" sz="1300" dirty="0">
                  <a:cs typeface="Proxima Nova Light" charset="0"/>
                </a:rPr>
                <a:t>claudioessilva</a:t>
              </a:r>
            </a:p>
          </p:txBody>
        </p:sp>
        <p:pic>
          <p:nvPicPr>
            <p:cNvPr id="25" name="Picture 24" descr="linkedin.png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403" y="5480224"/>
              <a:ext cx="48577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" name="Oval 27"/>
          <p:cNvSpPr/>
          <p:nvPr/>
        </p:nvSpPr>
        <p:spPr>
          <a:xfrm>
            <a:off x="9766670" y="1464132"/>
            <a:ext cx="2066654" cy="2066654"/>
          </a:xfrm>
          <a:prstGeom prst="ellipse">
            <a:avLst/>
          </a:prstGeom>
          <a:blipFill>
            <a:blip r:embed="rId10" cstate="print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69454" y="4397606"/>
            <a:ext cx="699924" cy="93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dbatools - What is and who runs it?</a:t>
            </a:r>
          </a:p>
          <a:p>
            <a:endParaRPr lang="en-US" dirty="0"/>
          </a:p>
          <a:p>
            <a:r>
              <a:rPr lang="en-US" dirty="0"/>
              <a:t>Install is easy</a:t>
            </a:r>
          </a:p>
          <a:p>
            <a:endParaRPr lang="en-US" dirty="0"/>
          </a:p>
          <a:p>
            <a:r>
              <a:rPr lang="en-US" dirty="0"/>
              <a:t>Best practices – Demos</a:t>
            </a:r>
          </a:p>
          <a:p>
            <a:endParaRPr lang="en-US" dirty="0"/>
          </a:p>
          <a:p>
            <a:r>
              <a:rPr lang="en-US" dirty="0"/>
              <a:t>What’s next?</a:t>
            </a:r>
          </a:p>
          <a:p>
            <a:endParaRPr lang="en-US" dirty="0"/>
          </a:p>
          <a:p>
            <a:r>
              <a:rPr lang="pt-PT" dirty="0"/>
              <a:t>Q</a:t>
            </a:r>
            <a:r>
              <a:rPr lang="en-US" dirty="0" err="1"/>
              <a:t>uestions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8450" y="6286910"/>
            <a:ext cx="9454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811" y="6286910"/>
            <a:ext cx="5698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pt-PT" dirty="0"/>
              <a:t>Cláudio Silva | @</a:t>
            </a:r>
            <a:r>
              <a:rPr lang="pt-PT" dirty="0" err="1"/>
              <a:t>claudioessilva</a:t>
            </a:r>
            <a:r>
              <a:rPr lang="pt-PT" dirty="0"/>
              <a:t> 		</a:t>
            </a:r>
            <a:r>
              <a:rPr lang="pt-PT" dirty="0" err="1"/>
              <a:t>code</a:t>
            </a:r>
            <a:r>
              <a:rPr lang="pt-PT" dirty="0"/>
              <a:t>: dbatools.io | @</a:t>
            </a:r>
            <a:r>
              <a:rPr lang="pt-PT" dirty="0" err="1"/>
              <a:t>psdbatools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690307" y="6286910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/>
              <a:pPr/>
              <a:t>14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13569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dbatools - What is and who runs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/>
              <a:t>Open-source PowerShell module</a:t>
            </a:r>
          </a:p>
          <a:p>
            <a:pPr lvl="1"/>
            <a:r>
              <a:rPr lang="en-US"/>
              <a:t>Developed and maintained by SQL Server and PowerShell community members</a:t>
            </a:r>
          </a:p>
          <a:p>
            <a:pPr lvl="1"/>
            <a:endParaRPr lang="en-US"/>
          </a:p>
          <a:p>
            <a:r>
              <a:rPr lang="en-US" u="sng"/>
              <a:t>The team is made up of more than 30 contributors</a:t>
            </a:r>
          </a:p>
          <a:p>
            <a:pPr lvl="1"/>
            <a:r>
              <a:rPr lang="en-US"/>
              <a:t>MVPs (PowerShell &amp; Data Platform)</a:t>
            </a:r>
          </a:p>
          <a:p>
            <a:pPr lvl="1"/>
            <a:r>
              <a:rPr lang="en-US"/>
              <a:t>DBAs (from all kind of business areas)</a:t>
            </a:r>
          </a:p>
          <a:p>
            <a:pPr lvl="1"/>
            <a:r>
              <a:rPr lang="pt-PT"/>
              <a:t>D</a:t>
            </a:r>
            <a:r>
              <a:rPr lang="en-US"/>
              <a:t>evelopers 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168450" y="6286910"/>
            <a:ext cx="9454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811" y="6286910"/>
            <a:ext cx="5698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pt-PT" dirty="0"/>
              <a:t>Cláudio Silva | @</a:t>
            </a:r>
            <a:r>
              <a:rPr lang="pt-PT" dirty="0" err="1"/>
              <a:t>claudioessilva</a:t>
            </a:r>
            <a:r>
              <a:rPr lang="pt-PT" dirty="0"/>
              <a:t> 		</a:t>
            </a:r>
            <a:r>
              <a:rPr lang="pt-PT" dirty="0" err="1"/>
              <a:t>code</a:t>
            </a:r>
            <a:r>
              <a:rPr lang="pt-PT" dirty="0"/>
              <a:t>: dbatools.io | @</a:t>
            </a:r>
            <a:r>
              <a:rPr lang="pt-PT" dirty="0" err="1"/>
              <a:t>psdbatools</a:t>
            </a:r>
            <a:endParaRPr lang="en-US" dirty="0"/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690307" y="6286910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/>
              <a:pPr/>
              <a:t>15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16322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is easy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b="1" u="sng" dirty="0">
                <a:latin typeface="+mj-lt"/>
              </a:rPr>
              <a:t>PowerShell Gallery (v5.0+)</a:t>
            </a:r>
          </a:p>
          <a:p>
            <a:pPr lvl="1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dirty="0">
                <a:latin typeface="+mj-lt"/>
              </a:rPr>
              <a:t>Install-Module dbatools</a:t>
            </a:r>
            <a:br>
              <a:rPr lang="en-US" sz="2400" dirty="0">
                <a:latin typeface="+mj-lt"/>
              </a:rPr>
            </a:br>
            <a:endParaRPr lang="en-US" sz="2400" b="1" u="sng" dirty="0">
              <a:latin typeface="+mj-lt"/>
            </a:endParaRPr>
          </a:p>
          <a:p>
            <a:pPr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800" b="1" u="sng" dirty="0">
                <a:latin typeface="+mj-lt"/>
              </a:rPr>
              <a:t>GitHub – dbatools.io/</a:t>
            </a:r>
            <a:r>
              <a:rPr lang="en-US" sz="2800" b="1" u="sng" dirty="0" err="1">
                <a:latin typeface="+mj-lt"/>
              </a:rPr>
              <a:t>git</a:t>
            </a:r>
            <a:endParaRPr lang="en-US" sz="2800" b="1" u="sng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dirty="0">
                <a:latin typeface="+mj-lt"/>
              </a:rPr>
              <a:t>Clone repo found at dbatools.io/</a:t>
            </a:r>
            <a:r>
              <a:rPr lang="en-US" sz="2400" dirty="0" err="1">
                <a:latin typeface="+mj-lt"/>
              </a:rPr>
              <a:t>git</a:t>
            </a:r>
            <a:r>
              <a:rPr lang="en-US" sz="2400" dirty="0">
                <a:latin typeface="+mj-lt"/>
              </a:rPr>
              <a:t>, Import-Module dbatools</a:t>
            </a:r>
          </a:p>
          <a:p>
            <a:pPr lvl="1">
              <a:buFont typeface="Arial" panose="020B0604020202020204" pitchFamily="34" charset="0"/>
              <a:buChar char="•"/>
              <a:defRPr sz="2400"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lang="en-US" sz="2400" dirty="0">
                <a:latin typeface="+mj-lt"/>
              </a:rPr>
              <a:t>Invoke-Expression (Invoke-</a:t>
            </a:r>
            <a:r>
              <a:rPr lang="en-US" sz="2400" dirty="0" err="1">
                <a:latin typeface="+mj-lt"/>
              </a:rPr>
              <a:t>WebRequest</a:t>
            </a:r>
            <a:r>
              <a:rPr lang="en-US" sz="2400" dirty="0">
                <a:latin typeface="+mj-lt"/>
              </a:rPr>
              <a:t> https://git.io/vn1hQ)</a:t>
            </a:r>
            <a:br>
              <a:rPr lang="en-US" sz="2400" dirty="0"/>
            </a:br>
            <a:endParaRPr lang="en-US" sz="2400" b="1" u="sng" dirty="0"/>
          </a:p>
          <a:p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168450" y="6286910"/>
            <a:ext cx="925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/>
              <a:t>  |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811" y="6286910"/>
            <a:ext cx="5698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pt-PT" dirty="0"/>
              <a:t>Cláudio Silva | @</a:t>
            </a:r>
            <a:r>
              <a:rPr lang="pt-PT" dirty="0" err="1"/>
              <a:t>claudioessilva</a:t>
            </a:r>
            <a:r>
              <a:rPr lang="pt-PT" dirty="0"/>
              <a:t> 		</a:t>
            </a:r>
            <a:r>
              <a:rPr lang="pt-PT" dirty="0" err="1"/>
              <a:t>code</a:t>
            </a:r>
            <a:r>
              <a:rPr lang="pt-PT" dirty="0"/>
              <a:t>: dbatools.io | @</a:t>
            </a:r>
            <a:r>
              <a:rPr lang="pt-PT" dirty="0" err="1"/>
              <a:t>psdbatools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690307" y="6286910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/>
              <a:pPr/>
              <a:t>16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111643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Best</a:t>
            </a:r>
            <a:r>
              <a:rPr lang="pt-PT" dirty="0"/>
              <a:t> </a:t>
            </a:r>
            <a:r>
              <a:rPr lang="pt-PT" dirty="0" err="1"/>
              <a:t>practices</a:t>
            </a:r>
            <a:r>
              <a:rPr lang="pt-PT" dirty="0"/>
              <a:t> - Demo</a:t>
            </a:r>
            <a:endParaRPr lang="en-US" dirty="0"/>
          </a:p>
        </p:txBody>
      </p:sp>
      <p:pic>
        <p:nvPicPr>
          <p:cNvPr id="2050" name="Picture 2" descr="Imagem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599" y="1612046"/>
            <a:ext cx="4766802" cy="411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1168450" y="6286910"/>
            <a:ext cx="9356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/>
              <a:t>  |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811" y="6286910"/>
            <a:ext cx="5698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pt-PT" dirty="0"/>
              <a:t>Cláudio Silva | @</a:t>
            </a:r>
            <a:r>
              <a:rPr lang="pt-PT" dirty="0" err="1"/>
              <a:t>claudioessilva</a:t>
            </a:r>
            <a:r>
              <a:rPr lang="pt-PT" dirty="0"/>
              <a:t> 		</a:t>
            </a:r>
            <a:r>
              <a:rPr lang="pt-PT" dirty="0" err="1"/>
              <a:t>code</a:t>
            </a:r>
            <a:r>
              <a:rPr lang="pt-PT" dirty="0"/>
              <a:t>: dbatools.io | @</a:t>
            </a:r>
            <a:r>
              <a:rPr lang="pt-PT" dirty="0" err="1"/>
              <a:t>psdbatools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690307" y="6286910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/>
              <a:pPr/>
              <a:t>17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09730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>
                <a:cs typeface="Segoe UI Semilight" pitchFamily="34" charset="0"/>
              </a:rPr>
              <a:t>Code</a:t>
            </a:r>
            <a:r>
              <a:rPr lang="pt-PT" dirty="0">
                <a:cs typeface="Segoe UI Semilight" pitchFamily="34" charset="0"/>
              </a:rPr>
              <a:t> </a:t>
            </a:r>
            <a:r>
              <a:rPr lang="pt-PT" dirty="0" err="1">
                <a:cs typeface="Segoe UI Semilight" pitchFamily="34" charset="0"/>
              </a:rPr>
              <a:t>freeze</a:t>
            </a:r>
            <a:r>
              <a:rPr lang="pt-PT" dirty="0">
                <a:cs typeface="Segoe UI Semilight" pitchFamily="34" charset="0"/>
              </a:rPr>
              <a:t> (</a:t>
            </a:r>
            <a:r>
              <a:rPr lang="pt-PT" dirty="0" err="1">
                <a:cs typeface="Segoe UI Semilight" pitchFamily="34" charset="0"/>
              </a:rPr>
              <a:t>since</a:t>
            </a:r>
            <a:r>
              <a:rPr lang="pt-PT" dirty="0">
                <a:cs typeface="Segoe UI Semilight" pitchFamily="34" charset="0"/>
              </a:rPr>
              <a:t> 1th </a:t>
            </a:r>
            <a:r>
              <a:rPr lang="pt-PT" dirty="0" err="1">
                <a:cs typeface="Segoe UI Semilight" pitchFamily="34" charset="0"/>
              </a:rPr>
              <a:t>march</a:t>
            </a:r>
            <a:r>
              <a:rPr lang="pt-PT" dirty="0">
                <a:cs typeface="Segoe UI Semilight" pitchFamily="34" charset="0"/>
              </a:rPr>
              <a:t> – no </a:t>
            </a:r>
            <a:r>
              <a:rPr lang="pt-PT" dirty="0" err="1">
                <a:cs typeface="Segoe UI Semilight" pitchFamily="34" charset="0"/>
              </a:rPr>
              <a:t>new</a:t>
            </a:r>
            <a:r>
              <a:rPr lang="pt-PT" dirty="0">
                <a:cs typeface="Segoe UI Semilight" pitchFamily="34" charset="0"/>
              </a:rPr>
              <a:t> </a:t>
            </a:r>
            <a:r>
              <a:rPr lang="pt-PT" dirty="0" err="1">
                <a:cs typeface="Segoe UI Semilight" pitchFamily="34" charset="0"/>
              </a:rPr>
              <a:t>commands</a:t>
            </a:r>
            <a:r>
              <a:rPr lang="pt-PT" dirty="0">
                <a:cs typeface="Segoe UI Semilight" pitchFamily="34" charset="0"/>
              </a:rPr>
              <a:t>)</a:t>
            </a:r>
            <a:endParaRPr lang="en-US" dirty="0">
              <a:cs typeface="Segoe UI Semilight" pitchFamily="34" charset="0"/>
            </a:endParaRPr>
          </a:p>
          <a:p>
            <a:pPr lvl="1"/>
            <a:r>
              <a:rPr lang="pt-PT" dirty="0" err="1">
                <a:cs typeface="Segoe UI Semilight" pitchFamily="34" charset="0"/>
              </a:rPr>
              <a:t>We</a:t>
            </a:r>
            <a:r>
              <a:rPr lang="pt-PT" dirty="0">
                <a:cs typeface="Segoe UI Semilight" pitchFamily="34" charset="0"/>
              </a:rPr>
              <a:t> </a:t>
            </a:r>
            <a:r>
              <a:rPr lang="pt-PT" dirty="0" err="1">
                <a:cs typeface="Segoe UI Semilight" pitchFamily="34" charset="0"/>
              </a:rPr>
              <a:t>will</a:t>
            </a:r>
            <a:r>
              <a:rPr lang="pt-PT" dirty="0">
                <a:cs typeface="Segoe UI Semilight" pitchFamily="34" charset="0"/>
              </a:rPr>
              <a:t> </a:t>
            </a:r>
            <a:r>
              <a:rPr lang="pt-PT" dirty="0" err="1">
                <a:cs typeface="Segoe UI Semilight" pitchFamily="34" charset="0"/>
              </a:rPr>
              <a:t>be</a:t>
            </a:r>
            <a:r>
              <a:rPr lang="pt-PT" dirty="0">
                <a:cs typeface="Segoe UI Semilight" pitchFamily="34" charset="0"/>
              </a:rPr>
              <a:t> fixing </a:t>
            </a:r>
            <a:r>
              <a:rPr lang="pt-PT" dirty="0" err="1">
                <a:cs typeface="Segoe UI Semilight" pitchFamily="34" charset="0"/>
              </a:rPr>
              <a:t>all</a:t>
            </a:r>
            <a:r>
              <a:rPr lang="pt-PT" dirty="0">
                <a:cs typeface="Segoe UI Semilight" pitchFamily="34" charset="0"/>
              </a:rPr>
              <a:t> open </a:t>
            </a:r>
            <a:r>
              <a:rPr lang="pt-PT" dirty="0" err="1">
                <a:cs typeface="Segoe UI Semilight" pitchFamily="34" charset="0"/>
              </a:rPr>
              <a:t>issues</a:t>
            </a:r>
            <a:r>
              <a:rPr lang="pt-PT" dirty="0">
                <a:cs typeface="Segoe UI Semilight" pitchFamily="34" charset="0"/>
              </a:rPr>
              <a:t> </a:t>
            </a:r>
            <a:r>
              <a:rPr lang="pt-PT" dirty="0" err="1">
                <a:cs typeface="Segoe UI Semilight" pitchFamily="34" charset="0"/>
              </a:rPr>
              <a:t>and</a:t>
            </a:r>
            <a:r>
              <a:rPr lang="pt-PT" dirty="0">
                <a:cs typeface="Segoe UI Semilight" pitchFamily="34" charset="0"/>
              </a:rPr>
              <a:t> </a:t>
            </a:r>
            <a:r>
              <a:rPr lang="pt-PT" dirty="0" err="1">
                <a:cs typeface="Segoe UI Semilight" pitchFamily="34" charset="0"/>
              </a:rPr>
              <a:t>release</a:t>
            </a:r>
            <a:r>
              <a:rPr lang="pt-PT" dirty="0">
                <a:cs typeface="Segoe UI Semilight" pitchFamily="34" charset="0"/>
              </a:rPr>
              <a:t> </a:t>
            </a:r>
            <a:r>
              <a:rPr lang="pt-PT" dirty="0" err="1">
                <a:cs typeface="Segoe UI Semilight" pitchFamily="34" charset="0"/>
              </a:rPr>
              <a:t>updates</a:t>
            </a:r>
            <a:r>
              <a:rPr lang="pt-PT" dirty="0">
                <a:cs typeface="Segoe UI Semilight" pitchFamily="34" charset="0"/>
              </a:rPr>
              <a:t> </a:t>
            </a:r>
            <a:r>
              <a:rPr lang="pt-PT" dirty="0" err="1">
                <a:cs typeface="Segoe UI Semilight" pitchFamily="34" charset="0"/>
              </a:rPr>
              <a:t>often</a:t>
            </a:r>
            <a:endParaRPr lang="pt-PT" dirty="0">
              <a:cs typeface="Segoe UI Semilight" pitchFamily="34" charset="0"/>
            </a:endParaRPr>
          </a:p>
          <a:p>
            <a:pPr lvl="1"/>
            <a:r>
              <a:rPr lang="en-US" dirty="0">
                <a:cs typeface="Segoe UI Semilight" pitchFamily="34" charset="0"/>
              </a:rPr>
              <a:t>It will be standardized and as stable as possible</a:t>
            </a:r>
          </a:p>
          <a:p>
            <a:pPr lvl="1"/>
            <a:r>
              <a:rPr lang="pt-PT" dirty="0">
                <a:cs typeface="Segoe UI Semilight" pitchFamily="34" charset="0"/>
              </a:rPr>
              <a:t>T</a:t>
            </a:r>
            <a:r>
              <a:rPr lang="en-US" dirty="0">
                <a:cs typeface="Segoe UI Semilight" pitchFamily="34" charset="0"/>
              </a:rPr>
              <a:t>hen release v1.0</a:t>
            </a:r>
          </a:p>
          <a:p>
            <a:pPr lvl="1"/>
            <a:endParaRPr lang="en-US" dirty="0">
              <a:cs typeface="Segoe UI Semilight" pitchFamily="34" charset="0"/>
            </a:endParaRPr>
          </a:p>
          <a:p>
            <a:r>
              <a:rPr lang="en-US" dirty="0">
                <a:cs typeface="Segoe UI Semilight" pitchFamily="34" charset="0"/>
              </a:rPr>
              <a:t>After code freeze</a:t>
            </a:r>
          </a:p>
          <a:p>
            <a:pPr lvl="1"/>
            <a:r>
              <a:rPr lang="en-US" dirty="0">
                <a:cs typeface="Segoe UI Semilight" pitchFamily="34" charset="0"/>
              </a:rPr>
              <a:t>Automated tests (using pester)</a:t>
            </a:r>
          </a:p>
          <a:p>
            <a:pPr lvl="1"/>
            <a:r>
              <a:rPr lang="en-US" dirty="0">
                <a:cs typeface="Segoe UI Semilight" pitchFamily="34" charset="0"/>
              </a:rPr>
              <a:t>More documentation</a:t>
            </a:r>
          </a:p>
          <a:p>
            <a:pPr lvl="1"/>
            <a:r>
              <a:rPr lang="en-US" dirty="0">
                <a:cs typeface="Segoe UI Semilight" pitchFamily="34" charset="0"/>
              </a:rPr>
              <a:t>More commands</a:t>
            </a:r>
          </a:p>
          <a:p>
            <a:pPr lvl="1"/>
            <a:r>
              <a:rPr lang="en-US" dirty="0">
                <a:cs typeface="Segoe UI Semilight" pitchFamily="34" charset="0"/>
              </a:rPr>
              <a:t>More contributors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What’s</a:t>
            </a:r>
            <a:r>
              <a:rPr lang="pt-PT" dirty="0"/>
              <a:t> </a:t>
            </a:r>
            <a:r>
              <a:rPr lang="pt-PT" dirty="0" err="1"/>
              <a:t>next</a:t>
            </a:r>
            <a:r>
              <a:rPr lang="pt-PT" dirty="0"/>
              <a:t>?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9137650" y="2499186"/>
            <a:ext cx="2911475" cy="2322671"/>
            <a:chOff x="9209087" y="1417638"/>
            <a:chExt cx="2911475" cy="2322671"/>
          </a:xfrm>
        </p:grpSpPr>
        <p:pic>
          <p:nvPicPr>
            <p:cNvPr id="1026" name="Picture 2" descr="Captain Hindsight : Beware Of Code Freeze! - by Anonymou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0525" y="1417638"/>
              <a:ext cx="2768600" cy="2076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9209087" y="3494088"/>
              <a:ext cx="2911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Source: http://www.memegen.com/meme/6fvulz</a:t>
              </a:r>
            </a:p>
          </p:txBody>
        </p:sp>
      </p:grp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168450" y="6286910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marL="0" indent="0">
              <a:buNone/>
            </a:pPr>
            <a:fld id="{5942B21B-2ADA-A040-A652-A7305E1B99FE}" type="datetimeFigureOut">
              <a:rPr lang="en-US" smtClean="0"/>
              <a:pPr marL="0" indent="0">
                <a:buNone/>
              </a:pPr>
              <a:t>3/10/2017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811" y="6286910"/>
            <a:ext cx="5698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pt-PT" dirty="0"/>
              <a:t>Cláudio Silva | @</a:t>
            </a:r>
            <a:r>
              <a:rPr lang="pt-PT" dirty="0" err="1"/>
              <a:t>claudioessilva</a:t>
            </a:r>
            <a:r>
              <a:rPr lang="pt-PT" dirty="0"/>
              <a:t> 		</a:t>
            </a:r>
            <a:r>
              <a:rPr lang="pt-PT" dirty="0" err="1"/>
              <a:t>code</a:t>
            </a:r>
            <a:r>
              <a:rPr lang="pt-PT" dirty="0"/>
              <a:t>: dbatools.io | @</a:t>
            </a:r>
            <a:r>
              <a:rPr lang="pt-PT" dirty="0" err="1"/>
              <a:t>psdbatools</a:t>
            </a:r>
            <a:endParaRPr lang="en-US" dirty="0"/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690307" y="6286910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/>
              <a:pPr/>
              <a:t>18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109058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us! - dbatools.io/slack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27" y="1417645"/>
            <a:ext cx="8560717" cy="4528592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168450" y="6286910"/>
            <a:ext cx="9454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3/11/2017</a:t>
            </a:fld>
            <a:r>
              <a:rPr lang="en-US" dirty="0"/>
              <a:t>  |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811" y="6286910"/>
            <a:ext cx="5698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pt-PT" dirty="0"/>
              <a:t>Cláudio Silva | @</a:t>
            </a:r>
            <a:r>
              <a:rPr lang="pt-PT" dirty="0" err="1"/>
              <a:t>claudioessilva</a:t>
            </a:r>
            <a:r>
              <a:rPr lang="pt-PT" dirty="0"/>
              <a:t> 		</a:t>
            </a:r>
            <a:r>
              <a:rPr lang="pt-PT" dirty="0" err="1"/>
              <a:t>code</a:t>
            </a:r>
            <a:r>
              <a:rPr lang="pt-PT" dirty="0"/>
              <a:t>: dbatools.io | @</a:t>
            </a:r>
            <a:r>
              <a:rPr lang="pt-PT" dirty="0" err="1"/>
              <a:t>psdbatools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690307" y="6286910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/>
              <a:pPr/>
              <a:t>19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97105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Our Incredible Sponsors: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25" y="2245435"/>
            <a:ext cx="3344249" cy="873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1" y="1871450"/>
            <a:ext cx="4406900" cy="1621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1" y="4373401"/>
            <a:ext cx="3589899" cy="544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72" y="4196942"/>
            <a:ext cx="3793528" cy="85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7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us! - dbatools.io/</a:t>
            </a:r>
            <a:r>
              <a:rPr lang="en-US" dirty="0" err="1"/>
              <a:t>git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074" y="1417645"/>
            <a:ext cx="5707852" cy="4547763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1168450" y="6286910"/>
            <a:ext cx="9454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3/11/2017</a:t>
            </a:fld>
            <a:r>
              <a:rPr lang="en-US" dirty="0"/>
              <a:t>  |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811" y="6286910"/>
            <a:ext cx="5698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pt-PT" dirty="0"/>
              <a:t>Cláudio Silva | @</a:t>
            </a:r>
            <a:r>
              <a:rPr lang="pt-PT" dirty="0" err="1"/>
              <a:t>claudioessilva</a:t>
            </a:r>
            <a:r>
              <a:rPr lang="pt-PT" dirty="0"/>
              <a:t> 		</a:t>
            </a:r>
            <a:r>
              <a:rPr lang="pt-PT" dirty="0" err="1"/>
              <a:t>code</a:t>
            </a:r>
            <a:r>
              <a:rPr lang="pt-PT" dirty="0"/>
              <a:t>: dbatools.io | @</a:t>
            </a:r>
            <a:r>
              <a:rPr lang="pt-PT" dirty="0" err="1"/>
              <a:t>psdbatools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690307" y="6286910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/>
              <a:pPr/>
              <a:t>20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1478832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r>
              <a:rPr lang="pt-PT" dirty="0"/>
              <a:t>?</a:t>
            </a:r>
            <a:endParaRPr lang="en-US" dirty="0"/>
          </a:p>
        </p:txBody>
      </p:sp>
      <p:pic>
        <p:nvPicPr>
          <p:cNvPr id="4" name="Content Placeholder 3" descr="ask-question-icon-blue-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21126" y="1736437"/>
            <a:ext cx="4149748" cy="425349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1168450" y="6286910"/>
            <a:ext cx="9454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/>
              <a:t>  |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811" y="6286910"/>
            <a:ext cx="5698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pt-PT" dirty="0"/>
              <a:t>Cláudio Silva | @</a:t>
            </a:r>
            <a:r>
              <a:rPr lang="pt-PT" dirty="0" err="1"/>
              <a:t>claudioessilva</a:t>
            </a:r>
            <a:r>
              <a:rPr lang="pt-PT" dirty="0"/>
              <a:t> 		</a:t>
            </a:r>
            <a:r>
              <a:rPr lang="pt-PT" dirty="0" err="1"/>
              <a:t>code</a:t>
            </a:r>
            <a:r>
              <a:rPr lang="pt-PT" dirty="0"/>
              <a:t>: dbatools.io | @</a:t>
            </a:r>
            <a:r>
              <a:rPr lang="pt-PT" dirty="0" err="1"/>
              <a:t>psdbatools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690307" y="6286910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/>
              <a:pPr/>
              <a:t>21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183367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your attending today,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553584" y="1482600"/>
            <a:ext cx="5133998" cy="4668650"/>
            <a:chOff x="2596767" y="1653083"/>
            <a:chExt cx="3999542" cy="3637023"/>
          </a:xfrm>
        </p:grpSpPr>
        <p:pic>
          <p:nvPicPr>
            <p:cNvPr id="4" name="Picture 3" descr="Thanks-Tom-Hanks_lolsheaven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8684" y="1653083"/>
              <a:ext cx="3857625" cy="33147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596767" y="4849216"/>
              <a:ext cx="2688609" cy="440890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/>
                <a:t>Source: www.lolsheaven.com</a:t>
              </a:r>
            </a:p>
          </p:txBody>
        </p:sp>
      </p:grp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168450" y="6286910"/>
            <a:ext cx="925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3/10/2017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811" y="6286910"/>
            <a:ext cx="5698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pt-PT" dirty="0"/>
              <a:t>Cláudio Silva | @</a:t>
            </a:r>
            <a:r>
              <a:rPr lang="pt-PT" dirty="0" err="1"/>
              <a:t>claudioessilva</a:t>
            </a:r>
            <a:r>
              <a:rPr lang="pt-PT" dirty="0"/>
              <a:t> 		</a:t>
            </a:r>
            <a:r>
              <a:rPr lang="pt-PT" dirty="0" err="1"/>
              <a:t>code</a:t>
            </a:r>
            <a:r>
              <a:rPr lang="pt-PT" dirty="0"/>
              <a:t>: dbatools.io | @</a:t>
            </a:r>
            <a:r>
              <a:rPr lang="pt-PT" dirty="0" err="1"/>
              <a:t>psdbatools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90307" y="6286910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/>
              <a:pPr/>
              <a:t>22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90522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SQLSat Lisbon is brought you by: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380" y="1417638"/>
            <a:ext cx="4061220" cy="44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6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Tuga IT 2017 (18-20 May, 2017)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322" y="1134060"/>
            <a:ext cx="6307357" cy="445902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550920" y="4800918"/>
            <a:ext cx="53416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u="sng" dirty="0"/>
              <a:t>http://www.tugait.pt/2017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82759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Say </a:t>
            </a:r>
            <a:r>
              <a:rPr lang="pt-PT" dirty="0"/>
              <a:t>Thank you to </a:t>
            </a:r>
            <a:r>
              <a:rPr lang="pt-PT" b="1" dirty="0"/>
              <a:t>Volunteers</a:t>
            </a:r>
            <a:r>
              <a:rPr lang="pt-PT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5"/>
          </a:xfrm>
        </p:spPr>
        <p:txBody>
          <a:bodyPr/>
          <a:lstStyle/>
          <a:p>
            <a:r>
              <a:rPr lang="pt-PT" dirty="0"/>
              <a:t>They spend their </a:t>
            </a:r>
            <a:r>
              <a:rPr lang="pt-PT" b="1" u="sng" dirty="0"/>
              <a:t>FREE</a:t>
            </a:r>
            <a:r>
              <a:rPr lang="pt-PT" dirty="0"/>
              <a:t> time to give you this event.</a:t>
            </a:r>
          </a:p>
          <a:p>
            <a:r>
              <a:rPr lang="pt-PT" dirty="0"/>
              <a:t>Because </a:t>
            </a:r>
            <a:r>
              <a:rPr lang="pt-PT" u="sng" dirty="0"/>
              <a:t>they are crazy</a:t>
            </a:r>
            <a:r>
              <a:rPr lang="pt-PT" dirty="0"/>
              <a:t>. </a:t>
            </a:r>
            <a:r>
              <a:rPr lang="pt-PT" dirty="0">
                <a:sym typeface="Wingdings" panose="05000000000000000000" pitchFamily="2" charset="2"/>
              </a:rPr>
              <a:t></a:t>
            </a:r>
            <a:endParaRPr lang="pt-PT" dirty="0"/>
          </a:p>
          <a:p>
            <a:r>
              <a:rPr lang="pt-PT" dirty="0"/>
              <a:t>Because they want </a:t>
            </a:r>
            <a:r>
              <a:rPr lang="pt-PT" b="1" dirty="0"/>
              <a:t>YOU</a:t>
            </a:r>
            <a:r>
              <a:rPr lang="pt-PT" dirty="0"/>
              <a:t> </a:t>
            </a:r>
            <a:br>
              <a:rPr lang="pt-PT" dirty="0"/>
            </a:br>
            <a:r>
              <a:rPr lang="pt-PT" dirty="0"/>
              <a:t>		</a:t>
            </a:r>
            <a:r>
              <a:rPr lang="pt-PT" u="sng" dirty="0"/>
              <a:t>to learn from the BEST IN THE WORLD</a:t>
            </a:r>
            <a:r>
              <a:rPr lang="pt-PT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André Batista (The Guilty One):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86" y="1554983"/>
            <a:ext cx="3983229" cy="3983229"/>
          </a:xfrm>
        </p:spPr>
      </p:pic>
    </p:spTree>
    <p:extLst>
      <p:ext uri="{BB962C8B-B14F-4D97-AF65-F5344CB8AC3E}">
        <p14:creationId xmlns:p14="http://schemas.microsoft.com/office/powerpoint/2010/main" val="191103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Paulo Matos (Finances):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86" y="1554983"/>
            <a:ext cx="3983229" cy="3983229"/>
          </a:xfrm>
        </p:spPr>
      </p:pic>
    </p:spTree>
    <p:extLst>
      <p:ext uri="{BB962C8B-B14F-4D97-AF65-F5344CB8AC3E}">
        <p14:creationId xmlns:p14="http://schemas.microsoft.com/office/powerpoint/2010/main" val="186504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Pedro Simões (Sponsors):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23" y="1666999"/>
            <a:ext cx="2730155" cy="42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05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Claudio Silva (Special Projects):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422" y="1663636"/>
            <a:ext cx="4037798" cy="403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9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3084</TotalTime>
  <Words>497</Words>
  <Application>Microsoft Office PowerPoint</Application>
  <PresentationFormat>Widescreen</PresentationFormat>
  <Paragraphs>122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Proxima Nova Light</vt:lpstr>
      <vt:lpstr>Segoe UI Semilight</vt:lpstr>
      <vt:lpstr>Wingdings</vt:lpstr>
      <vt:lpstr>Office Theme</vt:lpstr>
      <vt:lpstr>Best practices validation with dbatools</vt:lpstr>
      <vt:lpstr>Our Incredible Sponsors:</vt:lpstr>
      <vt:lpstr>SQLSat Lisbon is brought you by:</vt:lpstr>
      <vt:lpstr>Tuga IT 2017 (18-20 May, 2017)</vt:lpstr>
      <vt:lpstr>Say Thank you to Volunteers:</vt:lpstr>
      <vt:lpstr>André Batista (The Guilty One):</vt:lpstr>
      <vt:lpstr>Paulo Matos (Finances):</vt:lpstr>
      <vt:lpstr>Pedro Simões (Sponsors):</vt:lpstr>
      <vt:lpstr>Claudio Silva (Special Projects):</vt:lpstr>
      <vt:lpstr>Paulo Borges (Operations):</vt:lpstr>
      <vt:lpstr>3 Sponsor Sessions at 15:20</vt:lpstr>
      <vt:lpstr>Important Activities:</vt:lpstr>
      <vt:lpstr>Who am I?</vt:lpstr>
      <vt:lpstr>Agenda</vt:lpstr>
      <vt:lpstr>dbatools - What is and who runs it?</vt:lpstr>
      <vt:lpstr>Install is easy</vt:lpstr>
      <vt:lpstr>Best practices - Demo</vt:lpstr>
      <vt:lpstr>What’s next?</vt:lpstr>
      <vt:lpstr>Join us! - dbatools.io/slack</vt:lpstr>
      <vt:lpstr>Join us! - dbatools.io/git</vt:lpstr>
      <vt:lpstr>Questions?</vt:lpstr>
      <vt:lpstr>For your attending today,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Cláudio Silva</cp:lastModifiedBy>
  <cp:revision>52</cp:revision>
  <dcterms:created xsi:type="dcterms:W3CDTF">2011-08-19T20:30:49Z</dcterms:created>
  <dcterms:modified xsi:type="dcterms:W3CDTF">2017-03-11T09:32:12Z</dcterms:modified>
</cp:coreProperties>
</file>