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94" r:id="rId5"/>
    <p:sldMasterId id="2147483716" r:id="rId6"/>
    <p:sldMasterId id="2147483734" r:id="rId7"/>
  </p:sldMasterIdLst>
  <p:notesMasterIdLst>
    <p:notesMasterId r:id="rId28"/>
  </p:notesMasterIdLst>
  <p:handoutMasterIdLst>
    <p:handoutMasterId r:id="rId29"/>
  </p:handoutMasterIdLst>
  <p:sldIdLst>
    <p:sldId id="321" r:id="rId8"/>
    <p:sldId id="684" r:id="rId9"/>
    <p:sldId id="310" r:id="rId10"/>
    <p:sldId id="303" r:id="rId11"/>
    <p:sldId id="323" r:id="rId12"/>
    <p:sldId id="329" r:id="rId13"/>
    <p:sldId id="685" r:id="rId14"/>
    <p:sldId id="344" r:id="rId15"/>
    <p:sldId id="686" r:id="rId16"/>
    <p:sldId id="687" r:id="rId17"/>
    <p:sldId id="345" r:id="rId18"/>
    <p:sldId id="335" r:id="rId19"/>
    <p:sldId id="334" r:id="rId20"/>
    <p:sldId id="296" r:id="rId21"/>
    <p:sldId id="324" r:id="rId22"/>
    <p:sldId id="312" r:id="rId23"/>
    <p:sldId id="325" r:id="rId24"/>
    <p:sldId id="326" r:id="rId25"/>
    <p:sldId id="327" r:id="rId26"/>
    <p:sldId id="299"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684"/>
            <p14:sldId id="310"/>
          </p14:sldIdLst>
        </p14:section>
        <p14:section name="SUGGESTED - Fonts/Formatting/Styling" id="{21D69F56-C44C-4FD6-8B9D-E5F14498DADC}">
          <p14:sldIdLst>
            <p14:sldId id="303"/>
            <p14:sldId id="323"/>
            <p14:sldId id="329"/>
            <p14:sldId id="685"/>
            <p14:sldId id="344"/>
            <p14:sldId id="686"/>
            <p14:sldId id="687"/>
            <p14:sldId id="345"/>
            <p14:sldId id="335"/>
            <p14:sldId id="334"/>
            <p14:sldId id="296"/>
            <p14:sldId id="324"/>
            <p14:sldId id="312"/>
            <p14:sldId id="325"/>
            <p14:sldId id="326"/>
            <p14:sldId id="327"/>
            <p14:sldId id="299"/>
          </p14:sldIdLst>
        </p14:section>
        <p14:section name="REQUIRED - Wrap-UP" id="{430E0B42-9B32-4107-AA8F-F87D6AA1F11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79"/>
    <a:srgbClr val="F3F3F3"/>
    <a:srgbClr val="F2F2F2"/>
    <a:srgbClr val="F2F2F1"/>
    <a:srgbClr val="FAFAFA"/>
    <a:srgbClr val="FCFCFC"/>
    <a:srgbClr val="F36E21"/>
    <a:srgbClr val="27BEC7"/>
    <a:srgbClr val="1DB14B"/>
    <a:srgbClr val="FFC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03" autoAdjust="0"/>
    <p:restoredTop sz="69221" autoAdjust="0"/>
  </p:normalViewPr>
  <p:slideViewPr>
    <p:cSldViewPr snapToGrid="0">
      <p:cViewPr varScale="1">
        <p:scale>
          <a:sx n="100" d="100"/>
          <a:sy n="100" d="100"/>
        </p:scale>
        <p:origin x="1644" y="78"/>
      </p:cViewPr>
      <p:guideLst>
        <p:guide orient="horz" pos="1620"/>
        <p:guide pos="2880"/>
      </p:guideLst>
    </p:cSldViewPr>
  </p:slideViewPr>
  <p:outlineViewPr>
    <p:cViewPr>
      <p:scale>
        <a:sx n="33" d="100"/>
        <a:sy n="33" d="100"/>
      </p:scale>
      <p:origin x="0" y="-740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16-Jul-20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16-Jul-20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t>[[MODERATOR]’s Part]</a:t>
            </a:r>
          </a:p>
          <a:p>
            <a:pPr fontAlgn="base"/>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Hi and welcome everyone to this PASS Marathon Portuguese edition!</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We’re excited you could join us today for </a:t>
            </a:r>
            <a:r>
              <a:rPr lang="en-CA" b="1" dirty="0"/>
              <a:t>[SPEAKER FIRST] [SPEAKER LAST]</a:t>
            </a:r>
            <a:r>
              <a:rPr lang="en-CA" sz="1200" b="1" kern="1200" dirty="0">
                <a:solidFill>
                  <a:schemeClr val="tx1"/>
                </a:solidFill>
                <a:effectLst/>
                <a:latin typeface="+mn-lt"/>
                <a:ea typeface="+mn-ea"/>
                <a:cs typeface="+mn-cs"/>
              </a:rPr>
              <a:t>’s </a:t>
            </a:r>
            <a:r>
              <a:rPr lang="en-CA" sz="1200" b="0" kern="1200" dirty="0">
                <a:solidFill>
                  <a:schemeClr val="tx1"/>
                </a:solidFill>
                <a:effectLst/>
                <a:latin typeface="+mn-lt"/>
                <a:ea typeface="+mn-ea"/>
                <a:cs typeface="+mn-cs"/>
              </a:rPr>
              <a:t>session,</a:t>
            </a:r>
            <a:r>
              <a:rPr lang="en-CA" sz="1200" b="1" kern="1200" baseline="0" dirty="0">
                <a:solidFill>
                  <a:schemeClr val="tx1"/>
                </a:solidFill>
                <a:effectLst/>
                <a:latin typeface="+mn-lt"/>
                <a:ea typeface="+mn-ea"/>
                <a:cs typeface="+mn-cs"/>
              </a:rPr>
              <a:t> </a:t>
            </a:r>
            <a:r>
              <a:rPr lang="en-CA" b="1" dirty="0"/>
              <a:t>[SESSION TITLE]</a:t>
            </a:r>
            <a:r>
              <a:rPr lang="en-CA" dirty="0"/>
              <a:t>.</a:t>
            </a:r>
            <a:r>
              <a:rPr lang="en-CA" sz="1200" b="1" kern="1200" dirty="0">
                <a:solidFill>
                  <a:schemeClr val="tx1"/>
                </a:solidFill>
                <a:effectLst/>
                <a:latin typeface="+mn-lt"/>
                <a:ea typeface="+mn-ea"/>
                <a:cs typeface="+mn-cs"/>
              </a:rPr>
              <a:t>  </a:t>
            </a:r>
          </a:p>
          <a:p>
            <a:endParaRPr lang="en-CA" sz="1200" b="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PASS Marathon features back-to-back live webinars, delivered</a:t>
            </a:r>
            <a:r>
              <a:rPr lang="en-CA" sz="1200" kern="1200" baseline="0" dirty="0">
                <a:solidFill>
                  <a:schemeClr val="tx1"/>
                </a:solidFill>
                <a:effectLst/>
                <a:latin typeface="+mn-lt"/>
                <a:ea typeface="+mn-ea"/>
                <a:cs typeface="+mn-cs"/>
              </a:rPr>
              <a:t> by expert speakers from the </a:t>
            </a:r>
            <a:r>
              <a:rPr lang="en-CA" sz="1200" kern="1200" baseline="0" dirty="0">
                <a:solidFill>
                  <a:srgbClr val="FF0000"/>
                </a:solidFill>
                <a:effectLst/>
                <a:latin typeface="+mn-lt"/>
                <a:ea typeface="+mn-ea"/>
                <a:cs typeface="+mn-cs"/>
              </a:rPr>
              <a:t>PASS community. </a:t>
            </a:r>
            <a:endParaRPr lang="en-CA" sz="1200" kern="1200" dirty="0">
              <a:solidFill>
                <a:srgbClr val="FF0000"/>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sessions</a:t>
            </a:r>
            <a:r>
              <a:rPr lang="en-CA" sz="1200" kern="1200" baseline="0" dirty="0">
                <a:solidFill>
                  <a:schemeClr val="tx1"/>
                </a:solidFill>
                <a:effectLst/>
                <a:latin typeface="+mn-lt"/>
                <a:ea typeface="+mn-ea"/>
                <a:cs typeface="+mn-cs"/>
              </a:rPr>
              <a:t> will be recorded and posted online after the event. You will receive an email letting you know when the recordings become available.  </a:t>
            </a:r>
            <a:endParaRPr lang="en-CA" sz="1200" u="sng" kern="1200" dirty="0">
              <a:solidFill>
                <a:srgbClr val="FFFF00"/>
              </a:solidFill>
              <a:effectLst/>
              <a:latin typeface="+mn-lt"/>
              <a:ea typeface="+mn-ea"/>
              <a:cs typeface="+mn-cs"/>
            </a:endParaRPr>
          </a:p>
          <a:p>
            <a:endParaRPr lang="en-CA" sz="1200" u="sng"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My name is </a:t>
            </a:r>
            <a:r>
              <a:rPr lang="en-CA" sz="1200" b="1" kern="1200" dirty="0">
                <a:solidFill>
                  <a:schemeClr val="tx1"/>
                </a:solidFill>
                <a:effectLst/>
                <a:latin typeface="+mn-lt"/>
                <a:ea typeface="+mn-ea"/>
                <a:cs typeface="+mn-cs"/>
              </a:rPr>
              <a:t>[MODERATOR] </a:t>
            </a:r>
            <a:r>
              <a:rPr lang="en-CA" sz="1200" b="0" i="1" kern="1200" dirty="0">
                <a:solidFill>
                  <a:schemeClr val="tx1"/>
                </a:solidFill>
                <a:effectLst/>
                <a:latin typeface="+mn-lt"/>
                <a:ea typeface="+mn-ea"/>
                <a:cs typeface="+mn-cs"/>
              </a:rPr>
              <a:t>[you</a:t>
            </a:r>
            <a:r>
              <a:rPr lang="en-CA" sz="1200" b="0" i="1" kern="1200" baseline="0" dirty="0">
                <a:solidFill>
                  <a:schemeClr val="tx1"/>
                </a:solidFill>
                <a:effectLst/>
                <a:latin typeface="+mn-lt"/>
                <a:ea typeface="+mn-ea"/>
                <a:cs typeface="+mn-cs"/>
              </a:rPr>
              <a:t> can say a bit about yourself here if you’d like]</a:t>
            </a:r>
            <a:r>
              <a:rPr lang="en-CA" sz="1200" i="1" kern="1200" dirty="0">
                <a:solidFill>
                  <a:schemeClr val="tx1"/>
                </a:solidFill>
                <a:effectLst/>
                <a:latin typeface="+mn-lt"/>
                <a:ea typeface="+mn-ea"/>
                <a:cs typeface="+mn-cs"/>
              </a:rPr>
              <a:t> </a:t>
            </a:r>
          </a:p>
          <a:p>
            <a:endParaRPr lang="en-CA" sz="1200" i="1"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 have a few introductory slides before I hand over the reins to </a:t>
            </a:r>
            <a:r>
              <a:rPr lang="en-CA" b="1" dirty="0"/>
              <a:t>[SPEAKER FIRST]</a:t>
            </a:r>
            <a:r>
              <a:rPr lang="en-CA" b="1" baseline="0" dirty="0"/>
              <a:t>. </a:t>
            </a:r>
          </a:p>
          <a:p>
            <a:endParaRPr lang="en-CA" sz="1200" kern="1200" dirty="0">
              <a:solidFill>
                <a:srgbClr val="FFFF00"/>
              </a:solidFill>
              <a:effectLst/>
              <a:latin typeface="+mn-lt"/>
              <a:ea typeface="+mn-ea"/>
              <a:cs typeface="+mn-cs"/>
            </a:endParaRPr>
          </a:p>
          <a:p>
            <a:r>
              <a:rPr lang="en-CA" sz="1200" i="1" kern="1200" dirty="0">
                <a:solidFill>
                  <a:schemeClr val="tx1"/>
                </a:solidFill>
                <a:effectLst/>
                <a:latin typeface="+mn-lt"/>
                <a:ea typeface="+mn-ea"/>
                <a:cs typeface="+mn-cs"/>
              </a:rPr>
              <a:t>[move to next slide]</a:t>
            </a:r>
            <a:r>
              <a:rPr lang="en-CA" dirty="0">
                <a:effectLst/>
              </a:rPr>
              <a:t> </a:t>
            </a:r>
          </a:p>
          <a:p>
            <a:endParaRPr lang="en-CA" sz="1200" kern="1200" dirty="0">
              <a:solidFill>
                <a:srgbClr val="FFFF00"/>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7969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 Part]</a:t>
            </a:r>
          </a:p>
          <a:p>
            <a:endParaRPr lang="en-US" i="1"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2074399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26588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234218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17</a:t>
            </a:fld>
            <a:endParaRPr lang="en-US"/>
          </a:p>
        </p:txBody>
      </p:sp>
    </p:spTree>
    <p:extLst>
      <p:ext uri="{BB962C8B-B14F-4D97-AF65-F5344CB8AC3E}">
        <p14:creationId xmlns:p14="http://schemas.microsoft.com/office/powerpoint/2010/main" val="257160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61478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102456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68338" y="347663"/>
            <a:ext cx="5694362" cy="3203575"/>
          </a:xfrm>
        </p:spPr>
      </p:sp>
      <p:sp>
        <p:nvSpPr>
          <p:cNvPr id="3" name="Notes Placeholder 2"/>
          <p:cNvSpPr>
            <a:spLocks noGrp="1"/>
          </p:cNvSpPr>
          <p:nvPr>
            <p:ph type="body" idx="1"/>
          </p:nvPr>
        </p:nvSpPr>
        <p:spPr/>
        <p:txBody>
          <a:bodyPr/>
          <a:lstStyle/>
          <a:p>
            <a:r>
              <a:rPr lang="en-US" i="1" dirty="0"/>
              <a:t>[Moderator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rgbClr val="000000"/>
                </a:solidFill>
                <a:effectLst/>
                <a:latin typeface="+mn-lt"/>
                <a:ea typeface="Helvetica Neue" charset="0"/>
                <a:cs typeface="Helvetica Neue" charset="0"/>
                <a:sym typeface="Helvetica Neue" charset="0"/>
              </a:rPr>
              <a:t>This year PASSS will host </a:t>
            </a:r>
            <a:r>
              <a:rPr lang="en-CA" sz="1200" b="1" kern="1200" dirty="0">
                <a:solidFill>
                  <a:srgbClr val="000000"/>
                </a:solidFill>
                <a:effectLst/>
                <a:latin typeface="+mn-lt"/>
                <a:ea typeface="Helvetica Neue" charset="0"/>
                <a:cs typeface="Helvetica Neue" charset="0"/>
                <a:sym typeface="Helvetica Neue" charset="0"/>
              </a:rPr>
              <a:t>their first ever PASS Virtual Summit </a:t>
            </a:r>
            <a:r>
              <a:rPr lang="en-CA" sz="1200" kern="1200" dirty="0">
                <a:solidFill>
                  <a:srgbClr val="000000"/>
                </a:solidFill>
                <a:effectLst/>
                <a:latin typeface="+mn-lt"/>
                <a:ea typeface="Helvetica Neue" charset="0"/>
                <a:cs typeface="Helvetica Neue" charset="0"/>
                <a:sym typeface="Helvetica Neue" charset="0"/>
              </a:rPr>
              <a:t>on November 10-13!  Head over to PASS </a:t>
            </a:r>
            <a:r>
              <a:rPr lang="en-CA" sz="1200" kern="1200" dirty="0" err="1">
                <a:solidFill>
                  <a:srgbClr val="000000"/>
                </a:solidFill>
                <a:effectLst/>
                <a:latin typeface="+mn-lt"/>
                <a:ea typeface="Helvetica Neue" charset="0"/>
                <a:cs typeface="Helvetica Neue" charset="0"/>
                <a:sym typeface="Helvetica Neue" charset="0"/>
              </a:rPr>
              <a:t>Summit.Com</a:t>
            </a:r>
            <a:r>
              <a:rPr lang="en-CA" sz="1200" kern="1200" dirty="0">
                <a:solidFill>
                  <a:srgbClr val="000000"/>
                </a:solidFill>
                <a:effectLst/>
                <a:latin typeface="+mn-lt"/>
                <a:ea typeface="Helvetica Neue" charset="0"/>
                <a:cs typeface="Helvetica Neue" charset="0"/>
                <a:sym typeface="Helvetica Neue" charset="0"/>
              </a:rPr>
              <a:t> to register and learn more about this year’s lineup.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rgbClr val="000000"/>
                </a:solidFill>
                <a:effectLst/>
                <a:latin typeface="+mn-lt"/>
                <a:ea typeface="Helvetica Neue" charset="0"/>
                <a:cs typeface="Helvetica Neue" charset="0"/>
                <a:sym typeface="Helvetica Neue" charset="0"/>
              </a:rPr>
              <a:t>Also, another exciting virtual event is coming to you this month! </a:t>
            </a:r>
            <a:r>
              <a:rPr lang="en-US" sz="1200" kern="1200" dirty="0">
                <a:solidFill>
                  <a:srgbClr val="000000"/>
                </a:solidFill>
                <a:effectLst/>
                <a:latin typeface="+mn-lt"/>
                <a:ea typeface="Helvetica Neue" charset="0"/>
                <a:cs typeface="Helvetica Neue" charset="0"/>
                <a:sym typeface="Helvetica Neue" charset="0"/>
              </a:rPr>
              <a:t>PASS Marathon: SQL Server Performance</a:t>
            </a:r>
            <a:r>
              <a:rPr lang="en-CA" sz="1200" kern="1200" dirty="0">
                <a:solidFill>
                  <a:srgbClr val="000000"/>
                </a:solidFill>
                <a:effectLst/>
                <a:latin typeface="+mn-lt"/>
                <a:ea typeface="Helvetica Neue" charset="0"/>
                <a:cs typeface="Helvetica Neue" charset="0"/>
                <a:sym typeface="Helvetica Neue" charset="0"/>
              </a:rPr>
              <a:t> starts on July 23. Visit our upcoming PASS Marathons page to learn more! Don’t forget, registrations are now open!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Arial" panose="020B0604020202020204" pitchFamily="34" charset="0"/>
                <a:ea typeface="Helvetica Neue" charset="0"/>
                <a:cs typeface="Helvetica Neue" charset="0"/>
                <a:sym typeface="Helvetica Neue" charset="0"/>
              </a:rPr>
              <a:t>[move to next slide]</a:t>
            </a:r>
            <a:r>
              <a:rPr lang="en-CA" sz="12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rgbClr val="000000"/>
              </a:solidFill>
              <a:effectLst/>
              <a:latin typeface="+mn-lt"/>
              <a:ea typeface="Helvetica Neue" charset="0"/>
              <a:cs typeface="Helvetica Neue" charset="0"/>
              <a:sym typeface="Helvetica Neue"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CA" sz="1200" kern="1200" dirty="0">
                <a:solidFill>
                  <a:srgbClr val="000000"/>
                </a:solidFill>
                <a:effectLst/>
                <a:latin typeface="+mn-lt"/>
                <a:ea typeface="Helvetica Neue" charset="0"/>
                <a:cs typeface="Helvetica Neue" charset="0"/>
                <a:sym typeface="Helvetica Neue" charset="0"/>
              </a:rPr>
            </a:b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94218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280000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[Moderator’s Part]</a:t>
            </a:r>
          </a:p>
          <a:p>
            <a:endParaRPr lang="en-US" i="1"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325946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34865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5697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971643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pass.org/PASSChapters.aspx" TargetMode="External"/><Relationship Id="rId7" Type="http://schemas.openxmlformats.org/officeDocument/2006/relationships/image" Target="../media/image11.png"/><Relationship Id="rId2" Type="http://schemas.openxmlformats.org/officeDocument/2006/relationships/hyperlink" Target="http://www.sqlsaturday.com/"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hyperlink" Target="http://www.sqlpass.org/Events/24HoursofPASS.aspx" TargetMode="Externa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hyperlink" Target="http://www.sqlpass.org/PASSChapters/VirtualChapters.aspx" TargetMode="External"/><Relationship Id="rId9"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7.jpe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17.jpe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pass.org/PASSChapters.aspx" TargetMode="External"/><Relationship Id="rId7" Type="http://schemas.openxmlformats.org/officeDocument/2006/relationships/image" Target="../media/image11.png"/><Relationship Id="rId2" Type="http://schemas.openxmlformats.org/officeDocument/2006/relationships/hyperlink" Target="http://www.sqlsaturday.com/" TargetMode="External"/><Relationship Id="rId1" Type="http://schemas.openxmlformats.org/officeDocument/2006/relationships/slideMaster" Target="../slideMasters/slideMaster2.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hyperlink" Target="http://www.sqlpass.org/Events/24HoursofPASS.aspx" TargetMode="External"/><Relationship Id="rId4" Type="http://schemas.openxmlformats.org/officeDocument/2006/relationships/hyperlink" Target="http://www.sqlpass.org/PASSChapters/VirtualChapters.aspx" TargetMode="External"/><Relationship Id="rId9" Type="http://schemas.openxmlformats.org/officeDocument/2006/relationships/image" Target="../media/image1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3.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sqlsaturday.com/" TargetMode="External"/><Relationship Id="rId7" Type="http://schemas.openxmlformats.org/officeDocument/2006/relationships/image" Target="../media/image14.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hyperlink" Target="http://www.sqlpass.org/PASSChapters/VirtualChapters.aspx" TargetMode="External"/><Relationship Id="rId10" Type="http://schemas.openxmlformats.org/officeDocument/2006/relationships/image" Target="../media/image12.png"/><Relationship Id="rId4" Type="http://schemas.openxmlformats.org/officeDocument/2006/relationships/hyperlink" Target="http://www.sqlpass.org/PASSChapters.aspx" TargetMode="External"/><Relationship Id="rId9" Type="http://schemas.openxmlformats.org/officeDocument/2006/relationships/image" Target="../media/image11.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6869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Tree>
    <p:extLst>
      <p:ext uri="{BB962C8B-B14F-4D97-AF65-F5344CB8AC3E}">
        <p14:creationId xmlns:p14="http://schemas.microsoft.com/office/powerpoint/2010/main" val="2466481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Tree>
    <p:extLst>
      <p:ext uri="{BB962C8B-B14F-4D97-AF65-F5344CB8AC3E}">
        <p14:creationId xmlns:p14="http://schemas.microsoft.com/office/powerpoint/2010/main" val="283938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arallelogram 1">
            <a:extLst>
              <a:ext uri="{FF2B5EF4-FFF2-40B4-BE49-F238E27FC236}">
                <a16:creationId xmlns:a16="http://schemas.microsoft.com/office/drawing/2014/main" id="{3E47AD9B-8EC3-4309-BBD6-54C6E0DE31EB}"/>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4033864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2"/>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3"/>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Local user groups around the world</a:t>
            </a:r>
          </a:p>
        </p:txBody>
      </p:sp>
      <p:sp>
        <p:nvSpPr>
          <p:cNvPr id="35" name="Rectangle 34">
            <a:hlinkClick r:id="rId4"/>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3"/>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3"/>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pic>
        <p:nvPicPr>
          <p:cNvPr id="20" name="Picture 19">
            <a:extLst>
              <a:ext uri="{FF2B5EF4-FFF2-40B4-BE49-F238E27FC236}">
                <a16:creationId xmlns:a16="http://schemas.microsoft.com/office/drawing/2014/main" id="{C0090F13-2A45-423C-BEE5-1C464E4DF4F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sp>
        <p:nvSpPr>
          <p:cNvPr id="21" name="Rectangle 20">
            <a:hlinkClick r:id="rId11"/>
            <a:extLst>
              <a:ext uri="{FF2B5EF4-FFF2-40B4-BE49-F238E27FC236}">
                <a16:creationId xmlns:a16="http://schemas.microsoft.com/office/drawing/2014/main" id="{97DAB654-0F97-4BAC-AC6A-9BA3E4AC2476}"/>
              </a:ext>
            </a:extLst>
          </p:cNvPr>
          <p:cNvSpPr/>
          <p:nvPr userDrawn="1"/>
        </p:nvSpPr>
        <p:spPr>
          <a:xfrm>
            <a:off x="4446913" y="203349"/>
            <a:ext cx="42188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chemeClr val="bg1">
                    <a:lumMod val="50000"/>
                  </a:schemeClr>
                </a:solidFill>
              </a:rPr>
              <a:t>PASS offers interactive learning built by community, guided by trusted data experts. </a:t>
            </a:r>
          </a:p>
          <a:p>
            <a:pPr algn="ctr"/>
            <a:endParaRPr lang="en-US" sz="1600" dirty="0">
              <a:solidFill>
                <a:schemeClr val="bg1">
                  <a:lumMod val="50000"/>
                </a:schemeClr>
              </a:solidFill>
            </a:endParaRPr>
          </a:p>
        </p:txBody>
      </p:sp>
      <p:sp>
        <p:nvSpPr>
          <p:cNvPr id="22" name="Rectangle 21">
            <a:hlinkClick r:id="rId11"/>
            <a:extLst>
              <a:ext uri="{FF2B5EF4-FFF2-40B4-BE49-F238E27FC236}">
                <a16:creationId xmlns:a16="http://schemas.microsoft.com/office/drawing/2014/main" id="{143557EE-F39A-4F77-97B8-783D686ABB33}"/>
              </a:ext>
            </a:extLst>
          </p:cNvPr>
          <p:cNvSpPr/>
          <p:nvPr userDrawn="1"/>
        </p:nvSpPr>
        <p:spPr>
          <a:xfrm>
            <a:off x="3725297" y="1946464"/>
            <a:ext cx="19066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b="0" dirty="0">
                <a:solidFill>
                  <a:schemeClr val="bg1">
                    <a:lumMod val="50000"/>
                  </a:schemeClr>
                </a:solidFill>
              </a:rPr>
              <a:t>November 10-13, 2020</a:t>
            </a:r>
          </a:p>
          <a:p>
            <a:pPr algn="ctr"/>
            <a:r>
              <a:rPr lang="en-US" sz="900" dirty="0">
                <a:solidFill>
                  <a:schemeClr val="bg2">
                    <a:lumMod val="50000"/>
                  </a:schemeClr>
                </a:solidFill>
              </a:rPr>
              <a:t>The largest conference for technical professionals.</a:t>
            </a:r>
          </a:p>
        </p:txBody>
      </p:sp>
    </p:spTree>
    <p:extLst>
      <p:ext uri="{BB962C8B-B14F-4D97-AF65-F5344CB8AC3E}">
        <p14:creationId xmlns:p14="http://schemas.microsoft.com/office/powerpoint/2010/main" val="1784576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69934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315269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2217417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04B1ED-1AE5-47F3-BA55-D9C1A4FF2578}"/>
              </a:ext>
            </a:extLst>
          </p:cNvPr>
          <p:cNvSpPr/>
          <p:nvPr userDrawn="1"/>
        </p:nvSpPr>
        <p:spPr>
          <a:xfrm>
            <a:off x="4993531" y="4754877"/>
            <a:ext cx="4183123"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A picture containing clipart&#10;&#10;Description generated with very high confidence">
            <a:extLst>
              <a:ext uri="{FF2B5EF4-FFF2-40B4-BE49-F238E27FC236}">
                <a16:creationId xmlns:a16="http://schemas.microsoft.com/office/drawing/2014/main" id="{F5BDCD68-5133-4F86-85CD-35DE42DC9C9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61461" y="4762996"/>
            <a:ext cx="1114395" cy="307994"/>
          </a:xfrm>
          <a:prstGeom prst="rect">
            <a:avLst/>
          </a:prstGeom>
        </p:spPr>
      </p:pic>
      <p:sp>
        <p:nvSpPr>
          <p:cNvPr id="13" name="TextBox 12">
            <a:extLst>
              <a:ext uri="{FF2B5EF4-FFF2-40B4-BE49-F238E27FC236}">
                <a16:creationId xmlns:a16="http://schemas.microsoft.com/office/drawing/2014/main" id="{AD854D8B-FC4A-47DD-AB0D-7141BA7747B6}"/>
              </a:ext>
            </a:extLst>
          </p:cNvPr>
          <p:cNvSpPr txBox="1"/>
          <p:nvPr userDrawn="1"/>
        </p:nvSpPr>
        <p:spPr>
          <a:xfrm>
            <a:off x="6982522" y="4309122"/>
            <a:ext cx="2268166" cy="369332"/>
          </a:xfrm>
          <a:prstGeom prst="rect">
            <a:avLst/>
          </a:prstGeom>
          <a:noFill/>
        </p:spPr>
        <p:txBody>
          <a:bodyPr wrap="square" rtlCol="0">
            <a:spAutoFit/>
          </a:bodyPr>
          <a:lstStyle/>
          <a:p>
            <a:pPr algn="ctr"/>
            <a:r>
              <a:rPr lang="en-CA" i="1" dirty="0">
                <a:solidFill>
                  <a:schemeClr val="bg1">
                    <a:lumMod val="50000"/>
                  </a:schemeClr>
                </a:solidFill>
              </a:rPr>
              <a:t>Presenting Sponsor</a:t>
            </a:r>
          </a:p>
        </p:txBody>
      </p:sp>
    </p:spTree>
    <p:extLst>
      <p:ext uri="{BB962C8B-B14F-4D97-AF65-F5344CB8AC3E}">
        <p14:creationId xmlns:p14="http://schemas.microsoft.com/office/powerpoint/2010/main" val="14957609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8922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950609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79283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0C1865-8918-4C52-BF5F-D1A20FD5B746}"/>
              </a:ext>
            </a:extLst>
          </p:cNvPr>
          <p:cNvSpPr/>
          <p:nvPr userDrawn="1"/>
        </p:nvSpPr>
        <p:spPr>
          <a:xfrm>
            <a:off x="4993531" y="4754877"/>
            <a:ext cx="4183123"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Picture 10" descr="A picture containing clipart&#10;&#10;Description generated with very high confidence">
            <a:extLst>
              <a:ext uri="{FF2B5EF4-FFF2-40B4-BE49-F238E27FC236}">
                <a16:creationId xmlns:a16="http://schemas.microsoft.com/office/drawing/2014/main" id="{174E561F-848C-49A9-85F0-A024BB220CE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61461" y="4762996"/>
            <a:ext cx="1114395" cy="307994"/>
          </a:xfrm>
          <a:prstGeom prst="rect">
            <a:avLst/>
          </a:prstGeom>
        </p:spPr>
      </p:pic>
      <p:sp>
        <p:nvSpPr>
          <p:cNvPr id="13" name="TextBox 12">
            <a:extLst>
              <a:ext uri="{FF2B5EF4-FFF2-40B4-BE49-F238E27FC236}">
                <a16:creationId xmlns:a16="http://schemas.microsoft.com/office/drawing/2014/main" id="{9F96B9FD-153D-4921-B249-4A82D6C41010}"/>
              </a:ext>
            </a:extLst>
          </p:cNvPr>
          <p:cNvSpPr txBox="1"/>
          <p:nvPr userDrawn="1"/>
        </p:nvSpPr>
        <p:spPr>
          <a:xfrm>
            <a:off x="6982522" y="4309122"/>
            <a:ext cx="2268166" cy="369332"/>
          </a:xfrm>
          <a:prstGeom prst="rect">
            <a:avLst/>
          </a:prstGeom>
          <a:noFill/>
        </p:spPr>
        <p:txBody>
          <a:bodyPr wrap="square" rtlCol="0">
            <a:spAutoFit/>
          </a:bodyPr>
          <a:lstStyle/>
          <a:p>
            <a:pPr algn="ctr"/>
            <a:r>
              <a:rPr lang="en-CA" i="1" dirty="0">
                <a:solidFill>
                  <a:schemeClr val="bg1">
                    <a:lumMod val="50000"/>
                  </a:schemeClr>
                </a:solidFill>
              </a:rPr>
              <a:t>Presenting Sponsor</a:t>
            </a:r>
          </a:p>
        </p:txBody>
      </p:sp>
    </p:spTree>
    <p:extLst>
      <p:ext uri="{BB962C8B-B14F-4D97-AF65-F5344CB8AC3E}">
        <p14:creationId xmlns:p14="http://schemas.microsoft.com/office/powerpoint/2010/main" val="753282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err="1">
                <a:solidFill>
                  <a:schemeClr val="tx1"/>
                </a:solidFill>
              </a:rPr>
              <a:t>Obrigado</a:t>
            </a:r>
            <a:r>
              <a:rPr lang="en-CA" dirty="0">
                <a:solidFill>
                  <a:schemeClr val="tx1"/>
                </a:solidFill>
              </a:rPr>
              <a:t> por </a:t>
            </a:r>
            <a:r>
              <a:rPr lang="en-CA" dirty="0" err="1">
                <a:solidFill>
                  <a:schemeClr val="tx1"/>
                </a:solidFill>
              </a:rPr>
              <a:t>ter</a:t>
            </a:r>
            <a:r>
              <a:rPr lang="en-CA" dirty="0">
                <a:solidFill>
                  <a:schemeClr val="tx1"/>
                </a:solidFill>
              </a:rPr>
              <a:t> </a:t>
            </a:r>
            <a:r>
              <a:rPr lang="en-CA" dirty="0" err="1">
                <a:solidFill>
                  <a:schemeClr val="tx1"/>
                </a:solidFill>
              </a:rPr>
              <a:t>assistido</a:t>
            </a:r>
            <a:endParaRPr lang="en-CA" dirty="0">
              <a:solidFill>
                <a:schemeClr val="tx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65776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46790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5" name="Rectangle 4">
            <a:extLst>
              <a:ext uri="{FF2B5EF4-FFF2-40B4-BE49-F238E27FC236}">
                <a16:creationId xmlns:a16="http://schemas.microsoft.com/office/drawing/2014/main" id="{2F1D3F88-5539-4ED2-897F-B8D2A5F804A7}"/>
              </a:ext>
            </a:extLst>
          </p:cNvPr>
          <p:cNvSpPr/>
          <p:nvPr userDrawn="1"/>
        </p:nvSpPr>
        <p:spPr>
          <a:xfrm>
            <a:off x="4993531" y="4754877"/>
            <a:ext cx="4183123"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descr="A picture containing clipart&#10;&#10;Description generated with very high confidence">
            <a:extLst>
              <a:ext uri="{FF2B5EF4-FFF2-40B4-BE49-F238E27FC236}">
                <a16:creationId xmlns:a16="http://schemas.microsoft.com/office/drawing/2014/main" id="{F6FFE203-7C80-494B-B786-7283E26DCD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961461" y="4762996"/>
            <a:ext cx="1114395" cy="307994"/>
          </a:xfrm>
          <a:prstGeom prst="rect">
            <a:avLst/>
          </a:prstGeom>
        </p:spPr>
      </p:pic>
      <p:sp>
        <p:nvSpPr>
          <p:cNvPr id="7" name="TextBox 6">
            <a:extLst>
              <a:ext uri="{FF2B5EF4-FFF2-40B4-BE49-F238E27FC236}">
                <a16:creationId xmlns:a16="http://schemas.microsoft.com/office/drawing/2014/main" id="{23EC387D-8EA5-4840-9160-7BE3BEA00EC8}"/>
              </a:ext>
            </a:extLst>
          </p:cNvPr>
          <p:cNvSpPr txBox="1"/>
          <p:nvPr userDrawn="1"/>
        </p:nvSpPr>
        <p:spPr>
          <a:xfrm>
            <a:off x="6982522" y="4309122"/>
            <a:ext cx="2268166" cy="369332"/>
          </a:xfrm>
          <a:prstGeom prst="rect">
            <a:avLst/>
          </a:prstGeom>
          <a:noFill/>
        </p:spPr>
        <p:txBody>
          <a:bodyPr wrap="square" rtlCol="0">
            <a:spAutoFit/>
          </a:bodyPr>
          <a:lstStyle/>
          <a:p>
            <a:pPr algn="ctr"/>
            <a:r>
              <a:rPr lang="en-CA" i="1" dirty="0">
                <a:solidFill>
                  <a:schemeClr val="bg1">
                    <a:lumMod val="50000"/>
                  </a:schemeClr>
                </a:solidFill>
              </a:rPr>
              <a:t>Presenting Sponsor</a:t>
            </a:r>
          </a:p>
        </p:txBody>
      </p:sp>
    </p:spTree>
    <p:extLst>
      <p:ext uri="{BB962C8B-B14F-4D97-AF65-F5344CB8AC3E}">
        <p14:creationId xmlns:p14="http://schemas.microsoft.com/office/powerpoint/2010/main" val="1861256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2"/>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3"/>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Local user groups around the world</a:t>
            </a:r>
          </a:p>
        </p:txBody>
      </p:sp>
      <p:sp>
        <p:nvSpPr>
          <p:cNvPr id="35" name="Rectangle 34">
            <a:hlinkClick r:id="rId4"/>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3"/>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3"/>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
        <p:nvSpPr>
          <p:cNvPr id="19" name="Rectangle 18">
            <a:hlinkClick r:id="rId10"/>
            <a:extLst>
              <a:ext uri="{FF2B5EF4-FFF2-40B4-BE49-F238E27FC236}">
                <a16:creationId xmlns:a16="http://schemas.microsoft.com/office/drawing/2014/main" id="{35249030-8502-4885-A6A4-11B06B0E1C54}"/>
              </a:ext>
            </a:extLst>
          </p:cNvPr>
          <p:cNvSpPr/>
          <p:nvPr userDrawn="1"/>
        </p:nvSpPr>
        <p:spPr>
          <a:xfrm>
            <a:off x="3725297" y="1959164"/>
            <a:ext cx="19066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The largest conference for technical professionals leveraging the Microsoft Data Platform.</a:t>
            </a:r>
          </a:p>
          <a:p>
            <a:pPr algn="ctr"/>
            <a:endParaRPr lang="en-US" sz="900" dirty="0">
              <a:solidFill>
                <a:schemeClr val="bg2">
                  <a:lumMod val="50000"/>
                </a:schemeClr>
              </a:solidFill>
            </a:endParaRPr>
          </a:p>
        </p:txBody>
      </p:sp>
      <p:pic>
        <p:nvPicPr>
          <p:cNvPr id="20" name="Picture 19">
            <a:extLst>
              <a:ext uri="{FF2B5EF4-FFF2-40B4-BE49-F238E27FC236}">
                <a16:creationId xmlns:a16="http://schemas.microsoft.com/office/drawing/2014/main" id="{CDE37B55-A0BF-4D28-9587-D80B874B08F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spTree>
    <p:extLst>
      <p:ext uri="{BB962C8B-B14F-4D97-AF65-F5344CB8AC3E}">
        <p14:creationId xmlns:p14="http://schemas.microsoft.com/office/powerpoint/2010/main" val="3229978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777503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02608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355904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907761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0917" y="-44624"/>
            <a:ext cx="3484830" cy="52403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28840330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96993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798356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9924924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4613582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2133901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711792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773310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0398713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54095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81838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9879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72426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1623539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024157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40693324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34677296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Session Evaluations">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803EED-0424-4F24-9452-EA53F083E5B7}"/>
              </a:ext>
            </a:extLst>
          </p:cNvPr>
          <p:cNvSpPr/>
          <p:nvPr userDrawn="1"/>
        </p:nvSpPr>
        <p:spPr>
          <a:xfrm>
            <a:off x="4686169" y="1866414"/>
            <a:ext cx="4277622" cy="578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l"/>
            <a:r>
              <a:rPr lang="en-US" sz="1200" dirty="0">
                <a:solidFill>
                  <a:schemeClr val="bg2">
                    <a:lumMod val="50000"/>
                  </a:schemeClr>
                </a:solidFill>
              </a:rPr>
              <a:t>We are thrilled to say the first ever PASS Virtual Summit will be</a:t>
            </a:r>
          </a:p>
          <a:p>
            <a:pPr algn="l"/>
            <a:r>
              <a:rPr lang="en-US" sz="1200" dirty="0">
                <a:solidFill>
                  <a:schemeClr val="bg2">
                    <a:lumMod val="50000"/>
                  </a:schemeClr>
                </a:solidFill>
              </a:rPr>
              <a:t>taking place this November!</a:t>
            </a:r>
          </a:p>
        </p:txBody>
      </p:sp>
      <p:sp>
        <p:nvSpPr>
          <p:cNvPr id="27" name="Rectangle 26">
            <a:extLst>
              <a:ext uri="{FF2B5EF4-FFF2-40B4-BE49-F238E27FC236}">
                <a16:creationId xmlns:a16="http://schemas.microsoft.com/office/drawing/2014/main" id="{D98C537E-A513-47F4-8478-135FCCB8EDC1}"/>
              </a:ext>
            </a:extLst>
          </p:cNvPr>
          <p:cNvSpPr/>
          <p:nvPr userDrawn="1"/>
        </p:nvSpPr>
        <p:spPr>
          <a:xfrm>
            <a:off x="4686169" y="3981525"/>
            <a:ext cx="427410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dirty="0">
                <a:solidFill>
                  <a:schemeClr val="bg2">
                    <a:lumMod val="50000"/>
                  </a:schemeClr>
                </a:solidFill>
              </a:rPr>
              <a:t>Save the date! </a:t>
            </a:r>
            <a:r>
              <a:rPr lang="en-US" sz="1200" b="0" dirty="0">
                <a:solidFill>
                  <a:schemeClr val="bg2">
                    <a:lumMod val="50000"/>
                  </a:schemeClr>
                </a:solidFill>
              </a:rPr>
              <a:t>On </a:t>
            </a:r>
            <a:r>
              <a:rPr lang="en-US" sz="1200" dirty="0">
                <a:solidFill>
                  <a:schemeClr val="bg2">
                    <a:lumMod val="50000"/>
                  </a:schemeClr>
                </a:solidFill>
              </a:rPr>
              <a:t>July 23, 2020, we will be hosting our next</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bg2">
                    <a:lumMod val="50000"/>
                  </a:schemeClr>
                </a:solidFill>
              </a:rPr>
              <a:t>PASS Marathon: SQL Server Performance edition - stay tuned for</a:t>
            </a:r>
          </a:p>
        </p:txBody>
      </p:sp>
      <p:cxnSp>
        <p:nvCxnSpPr>
          <p:cNvPr id="28" name="Straight Connector 27">
            <a:extLst>
              <a:ext uri="{FF2B5EF4-FFF2-40B4-BE49-F238E27FC236}">
                <a16:creationId xmlns:a16="http://schemas.microsoft.com/office/drawing/2014/main" id="{C5FE5BAD-1E2A-4334-8867-9239ADDFAD2C}"/>
              </a:ext>
            </a:extLst>
          </p:cNvPr>
          <p:cNvCxnSpPr>
            <a:cxnSpLocks/>
          </p:cNvCxnSpPr>
          <p:nvPr userDrawn="1"/>
        </p:nvCxnSpPr>
        <p:spPr>
          <a:xfrm flipH="1">
            <a:off x="4622461"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2843D006-81CA-42AB-8626-A191B197662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013" t="30776" b="37458"/>
          <a:stretch/>
        </p:blipFill>
        <p:spPr>
          <a:xfrm>
            <a:off x="4622461" y="2787322"/>
            <a:ext cx="3182027" cy="1098861"/>
          </a:xfrm>
          <a:prstGeom prst="rect">
            <a:avLst/>
          </a:prstGeom>
        </p:spPr>
      </p:pic>
      <p:pic>
        <p:nvPicPr>
          <p:cNvPr id="3" name="Picture 2" descr="A picture containing clock, meter&#10;&#10;Description automatically generated">
            <a:extLst>
              <a:ext uri="{FF2B5EF4-FFF2-40B4-BE49-F238E27FC236}">
                <a16:creationId xmlns:a16="http://schemas.microsoft.com/office/drawing/2014/main" id="{8EE373D8-EC87-4EE2-A077-14EA77B32C5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7176" y="776946"/>
            <a:ext cx="3423257" cy="1027586"/>
          </a:xfrm>
          <a:prstGeom prst="rect">
            <a:avLst/>
          </a:prstGeom>
        </p:spPr>
      </p:pic>
      <p:sp>
        <p:nvSpPr>
          <p:cNvPr id="19" name="Parallelogram 53">
            <a:extLst>
              <a:ext uri="{FF2B5EF4-FFF2-40B4-BE49-F238E27FC236}">
                <a16:creationId xmlns:a16="http://schemas.microsoft.com/office/drawing/2014/main" id="{835EA771-8DA9-4741-806B-EE6B068B90B6}"/>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rgbClr val="33C0C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21" name="Parallelogram 53">
            <a:extLst>
              <a:ext uri="{FF2B5EF4-FFF2-40B4-BE49-F238E27FC236}">
                <a16:creationId xmlns:a16="http://schemas.microsoft.com/office/drawing/2014/main" id="{635D30C2-4267-481E-A342-82871E9D2DF9}"/>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rgbClr val="007579">
              <a:alpha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AFAFAF"/>
              </a:solidFill>
              <a:effectLst/>
              <a:uLnTx/>
              <a:uFillTx/>
              <a:latin typeface="Segoe UI"/>
              <a:ea typeface="+mn-ea"/>
              <a:cs typeface="+mn-cs"/>
            </a:endParaRPr>
          </a:p>
        </p:txBody>
      </p:sp>
      <p:sp>
        <p:nvSpPr>
          <p:cNvPr id="22" name="Title 3">
            <a:extLst>
              <a:ext uri="{FF2B5EF4-FFF2-40B4-BE49-F238E27FC236}">
                <a16:creationId xmlns:a16="http://schemas.microsoft.com/office/drawing/2014/main" id="{6A9E459C-A017-4BF2-B9D2-35EB335B25F9}"/>
              </a:ext>
            </a:extLst>
          </p:cNvPr>
          <p:cNvSpPr txBox="1">
            <a:spLocks/>
          </p:cNvSpPr>
          <p:nvPr userDrawn="1"/>
        </p:nvSpPr>
        <p:spPr>
          <a:xfrm>
            <a:off x="300379" y="1036985"/>
            <a:ext cx="2627572" cy="1243983"/>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530" algn="l"/>
              </a:tabLst>
            </a:pPr>
            <a:r>
              <a:rPr lang="en-US" sz="4000" dirty="0">
                <a:solidFill>
                  <a:schemeClr val="bg2"/>
                </a:solidFill>
              </a:rPr>
              <a:t>Upcoming</a:t>
            </a:r>
          </a:p>
          <a:p>
            <a:pPr marL="0" indent="0" algn="l">
              <a:lnSpc>
                <a:spcPct val="90000"/>
              </a:lnSpc>
              <a:tabLst>
                <a:tab pos="4338530" algn="l"/>
              </a:tabLst>
            </a:pPr>
            <a:r>
              <a:rPr lang="en-US" sz="4000" dirty="0">
                <a:solidFill>
                  <a:schemeClr val="bg2"/>
                </a:solidFill>
              </a:rPr>
              <a:t>Events</a:t>
            </a:r>
          </a:p>
        </p:txBody>
      </p:sp>
    </p:spTree>
    <p:extLst>
      <p:ext uri="{BB962C8B-B14F-4D97-AF65-F5344CB8AC3E}">
        <p14:creationId xmlns:p14="http://schemas.microsoft.com/office/powerpoint/2010/main" val="161465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heme" Target="../theme/theme2.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png"/><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67" r:id="rId2"/>
    <p:sldLayoutId id="2147483682" r:id="rId3"/>
    <p:sldLayoutId id="2147483689" r:id="rId4"/>
    <p:sldLayoutId id="2147483659" r:id="rId5"/>
    <p:sldLayoutId id="2147483663" r:id="rId6"/>
    <p:sldLayoutId id="2147483678" r:id="rId7"/>
    <p:sldLayoutId id="2147483684" r:id="rId8"/>
    <p:sldLayoutId id="2147483666" r:id="rId9"/>
    <p:sldLayoutId id="2147483657" r:id="rId10"/>
    <p:sldLayoutId id="2147483660" r:id="rId11"/>
    <p:sldLayoutId id="2147483693" r:id="rId12"/>
    <p:sldLayoutId id="2147483685" r:id="rId13"/>
    <p:sldLayoutId id="2147483687" r:id="rId14"/>
    <p:sldLayoutId id="2147483691" r:id="rId15"/>
    <p:sldLayoutId id="2147483715" r:id="rId16"/>
    <p:sldLayoutId id="2147483680" r:id="rId17"/>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BFE63048-026E-4D2D-B5E8-508AC58A20A9}"/>
              </a:ext>
            </a:extLst>
          </p:cNvPr>
          <p:cNvPicPr>
            <a:picLocks noChangeAspect="1"/>
          </p:cNvPicPr>
          <p:nvPr userDrawn="1"/>
        </p:nvPicPr>
        <p:blipFill rotWithShape="1">
          <a:blip r:embed="rId22"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9950555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19"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40986228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29C56E-89E4-42A2-9D81-71848FDD828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2C6CA4B-4A23-416C-B530-FE067E1CE84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96FF92-CA07-4750-BFC8-F1576C327AC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AF486E5-DD18-483E-999A-F82345049EFE}" type="datetimeFigureOut">
              <a:rPr lang="en-CA" smtClean="0"/>
              <a:t>2020-07-16</a:t>
            </a:fld>
            <a:endParaRPr lang="en-CA"/>
          </a:p>
        </p:txBody>
      </p:sp>
      <p:sp>
        <p:nvSpPr>
          <p:cNvPr id="5" name="Footer Placeholder 4">
            <a:extLst>
              <a:ext uri="{FF2B5EF4-FFF2-40B4-BE49-F238E27FC236}">
                <a16:creationId xmlns:a16="http://schemas.microsoft.com/office/drawing/2014/main" id="{5E5EF5DD-3651-441D-BC05-23C8B566A30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33276E-4AB7-4516-ADD9-C45C405CE75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49FB9E3-076B-4F3D-9202-8BC3EDB832AB}" type="slidenum">
              <a:rPr lang="en-CA" smtClean="0"/>
              <a:t>‹#›</a:t>
            </a:fld>
            <a:endParaRPr lang="en-CA"/>
          </a:p>
        </p:txBody>
      </p:sp>
    </p:spTree>
    <p:extLst>
      <p:ext uri="{BB962C8B-B14F-4D97-AF65-F5344CB8AC3E}">
        <p14:creationId xmlns:p14="http://schemas.microsoft.com/office/powerpoint/2010/main" val="2848869532"/>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qlsaturday.com/779/Sessions/Details.aspx?sid=8270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hyperlink" Target="https://github.com/sqlcollaborative/dbatools" TargetMode="External"/><Relationship Id="rId3" Type="http://schemas.openxmlformats.org/officeDocument/2006/relationships/hyperlink" Target="https://dbatools.io/" TargetMode="External"/><Relationship Id="rId7" Type="http://schemas.openxmlformats.org/officeDocument/2006/relationships/hyperlink" Target="https://dbatools.io/slack/"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www.linkedin.com/company/dbatools.io" TargetMode="External"/><Relationship Id="rId5" Type="http://schemas.openxmlformats.org/officeDocument/2006/relationships/hyperlink" Target="https://twitter.com/psdbatools" TargetMode="External"/><Relationship Id="rId4" Type="http://schemas.openxmlformats.org/officeDocument/2006/relationships/hyperlink" Target="https://docs.dbatools.io/" TargetMode="External"/><Relationship Id="rId9" Type="http://schemas.openxmlformats.org/officeDocument/2006/relationships/hyperlink" Target="https://www.manning.com/books/learn-dbatools-in-a-month-of-lunch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bit.ly/3exuu7g" TargetMode="External"/><Relationship Id="rId2" Type="http://schemas.openxmlformats.org/officeDocument/2006/relationships/notesSlide" Target="../notesSlides/notesSlide2.xml"/><Relationship Id="rId1" Type="http://schemas.openxmlformats.org/officeDocument/2006/relationships/slideLayout" Target="../slideLayouts/slideLayout55.xml"/><Relationship Id="rId4" Type="http://schemas.openxmlformats.org/officeDocument/2006/relationships/hyperlink" Target="https://bit.ly/2MlppT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dbatools.i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hyperlink" Target="http://dbachecks.i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3" Type="http://schemas.openxmlformats.org/officeDocument/2006/relationships/hyperlink" Target="https://dbatools/docker"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1081" y="4197927"/>
            <a:ext cx="5471702" cy="430213"/>
          </a:xfrm>
        </p:spPr>
        <p:txBody>
          <a:bodyPr/>
          <a:lstStyle/>
          <a:p>
            <a:pPr lvl="0"/>
            <a:r>
              <a:rPr lang="en-US" dirty="0"/>
              <a:t>Cláudio Silva, SQL Server DBA @ Siemens</a:t>
            </a:r>
            <a:br>
              <a:rPr lang="en-US" dirty="0"/>
            </a:br>
            <a:endParaRPr lang="en-US" dirty="0"/>
          </a:p>
        </p:txBody>
      </p:sp>
      <p:sp>
        <p:nvSpPr>
          <p:cNvPr id="4" name="Text Placeholder 3"/>
          <p:cNvSpPr>
            <a:spLocks noGrp="1"/>
          </p:cNvSpPr>
          <p:nvPr>
            <p:ph type="body" sz="quarter" idx="11"/>
          </p:nvPr>
        </p:nvSpPr>
        <p:spPr>
          <a:xfrm>
            <a:off x="501080" y="1336432"/>
            <a:ext cx="6204520" cy="2086778"/>
          </a:xfrm>
        </p:spPr>
        <p:txBody>
          <a:bodyPr/>
          <a:lstStyle/>
          <a:p>
            <a:pPr fontAlgn="base"/>
            <a:r>
              <a:rPr lang="pt-BR" dirty="0">
                <a:solidFill>
                  <a:srgbClr val="F7941D"/>
                </a:solidFill>
              </a:rPr>
              <a:t>Receitas com o 			para os profissionais de dados</a:t>
            </a:r>
            <a:endParaRPr lang="en-US" dirty="0">
              <a:solidFill>
                <a:srgbClr val="F7941D"/>
              </a:solidFill>
              <a:hlinkClick r:id="rId3">
                <a:extLst>
                  <a:ext uri="{A12FA001-AC4F-418D-AE19-62706E023703}">
                    <ahyp:hlinkClr xmlns:ahyp="http://schemas.microsoft.com/office/drawing/2018/hyperlinkcolor" val="tx"/>
                  </a:ext>
                </a:extLst>
              </a:hlinkClick>
            </a:endParaRPr>
          </a:p>
        </p:txBody>
      </p:sp>
      <p:pic>
        <p:nvPicPr>
          <p:cNvPr id="6" name="Picture 5">
            <a:extLst>
              <a:ext uri="{FF2B5EF4-FFF2-40B4-BE49-F238E27FC236}">
                <a16:creationId xmlns:a16="http://schemas.microsoft.com/office/drawing/2014/main" id="{D2E2C997-4C51-4C37-BD82-7EB9A02AC0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3340" y="1689947"/>
            <a:ext cx="902970" cy="1239776"/>
          </a:xfrm>
          <a:prstGeom prst="rect">
            <a:avLst/>
          </a:prstGeom>
        </p:spPr>
      </p:pic>
    </p:spTree>
    <p:extLst>
      <p:ext uri="{BB962C8B-B14F-4D97-AF65-F5344CB8AC3E}">
        <p14:creationId xmlns:p14="http://schemas.microsoft.com/office/powerpoint/2010/main" val="169093876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a:xfrm>
            <a:off x="322028" y="938112"/>
            <a:ext cx="8480066" cy="2697804"/>
          </a:xfrm>
        </p:spPr>
        <p:txBody>
          <a:bodyPr/>
          <a:lstStyle/>
          <a:p>
            <a:pPr marL="0" indent="457200">
              <a:buNone/>
            </a:pPr>
            <a:r>
              <a:rPr lang="en-US" dirty="0"/>
              <a:t>Web site - </a:t>
            </a:r>
            <a:r>
              <a:rPr lang="en-US" dirty="0">
                <a:hlinkClick r:id="rId3"/>
              </a:rPr>
              <a:t>https://dbatools.io</a:t>
            </a:r>
            <a:endParaRPr lang="en-US" dirty="0"/>
          </a:p>
          <a:p>
            <a:pPr marL="0" indent="457200">
              <a:buNone/>
            </a:pPr>
            <a:endParaRPr lang="en-US" sz="900" dirty="0"/>
          </a:p>
          <a:p>
            <a:pPr marL="0" indent="457200">
              <a:buNone/>
            </a:pPr>
            <a:r>
              <a:rPr lang="en-US" dirty="0"/>
              <a:t>Docs - </a:t>
            </a:r>
            <a:r>
              <a:rPr lang="en-US" dirty="0">
                <a:hlinkClick r:id="rId4"/>
              </a:rPr>
              <a:t>https://docs.dbatools.io</a:t>
            </a:r>
            <a:endParaRPr lang="en-US" dirty="0"/>
          </a:p>
          <a:p>
            <a:pPr marL="0" indent="457200">
              <a:buNone/>
            </a:pPr>
            <a:endParaRPr lang="en-US" sz="800" dirty="0"/>
          </a:p>
          <a:p>
            <a:pPr marL="0" indent="457200">
              <a:buNone/>
            </a:pPr>
            <a:r>
              <a:rPr lang="en-US" dirty="0"/>
              <a:t>Twitter - </a:t>
            </a:r>
            <a:r>
              <a:rPr lang="en-US" dirty="0">
                <a:hlinkClick r:id="rId5"/>
              </a:rPr>
              <a:t>@psdbatools</a:t>
            </a:r>
            <a:endParaRPr lang="en-US" dirty="0"/>
          </a:p>
          <a:p>
            <a:pPr marL="0" indent="457200">
              <a:buNone/>
            </a:pPr>
            <a:endParaRPr lang="en-US" sz="800" dirty="0"/>
          </a:p>
          <a:p>
            <a:pPr marL="0" indent="457200">
              <a:buNone/>
            </a:pPr>
            <a:r>
              <a:rPr lang="en-US" dirty="0"/>
              <a:t>LinkedIn – </a:t>
            </a:r>
            <a:r>
              <a:rPr lang="en-US" dirty="0">
                <a:hlinkClick r:id="rId6"/>
              </a:rPr>
              <a:t>dbatools.io</a:t>
            </a:r>
            <a:endParaRPr lang="en-US" dirty="0"/>
          </a:p>
          <a:p>
            <a:pPr marL="0" indent="457200">
              <a:buNone/>
            </a:pPr>
            <a:endParaRPr lang="en-US" sz="800" dirty="0"/>
          </a:p>
          <a:p>
            <a:pPr marL="0" indent="457200">
              <a:buNone/>
            </a:pPr>
            <a:r>
              <a:rPr lang="en-US" dirty="0"/>
              <a:t>Slack - </a:t>
            </a:r>
            <a:r>
              <a:rPr lang="en-US" dirty="0">
                <a:hlinkClick r:id="rId7"/>
              </a:rPr>
              <a:t>https://dbatools.io/slack/ </a:t>
            </a:r>
            <a:r>
              <a:rPr lang="en-US" dirty="0"/>
              <a:t>- #dbatools channel</a:t>
            </a:r>
          </a:p>
          <a:p>
            <a:pPr marL="0" indent="457200">
              <a:buNone/>
            </a:pPr>
            <a:endParaRPr lang="en-US" sz="800" dirty="0"/>
          </a:p>
          <a:p>
            <a:pPr marL="0" indent="457200">
              <a:buNone/>
            </a:pPr>
            <a:r>
              <a:rPr lang="en-US" dirty="0"/>
              <a:t>GitHub - </a:t>
            </a:r>
            <a:r>
              <a:rPr lang="en-US" dirty="0">
                <a:hlinkClick r:id="rId8"/>
              </a:rPr>
              <a:t>https://github.com/sqlcollaborative/dbatools</a:t>
            </a:r>
            <a:endParaRPr lang="en-US" dirty="0"/>
          </a:p>
          <a:p>
            <a:pPr marL="0" indent="457200">
              <a:buNone/>
            </a:pPr>
            <a:endParaRPr lang="en-US" sz="800" dirty="0"/>
          </a:p>
          <a:p>
            <a:pPr marL="0" indent="457200">
              <a:buNone/>
            </a:pPr>
            <a:r>
              <a:rPr lang="en-US" dirty="0"/>
              <a:t>Book - </a:t>
            </a:r>
            <a:r>
              <a:rPr lang="en-US" dirty="0">
                <a:hlinkClick r:id="rId9"/>
              </a:rPr>
              <a:t>Learn dbatools in a Month of Lunches</a:t>
            </a:r>
            <a:r>
              <a:rPr lang="pt-PT" dirty="0"/>
              <a:t> – MEAP</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err="1"/>
              <a:t>Recursos</a:t>
            </a:r>
            <a:r>
              <a:rPr lang="en-US" dirty="0"/>
              <a:t> para </a:t>
            </a:r>
            <a:r>
              <a:rPr lang="en-US" dirty="0" err="1"/>
              <a:t>utilizar</a:t>
            </a:r>
            <a:r>
              <a:rPr lang="en-US" dirty="0"/>
              <a:t> dbatools</a:t>
            </a:r>
            <a:endParaRPr lang="en-CA" dirty="0"/>
          </a:p>
        </p:txBody>
      </p:sp>
      <p:sp>
        <p:nvSpPr>
          <p:cNvPr id="20" name="Shape 2775">
            <a:extLst>
              <a:ext uri="{FF2B5EF4-FFF2-40B4-BE49-F238E27FC236}">
                <a16:creationId xmlns:a16="http://schemas.microsoft.com/office/drawing/2014/main" id="{FE7DF6FA-6F56-434A-918B-C6969B189ED4}"/>
              </a:ext>
            </a:extLst>
          </p:cNvPr>
          <p:cNvSpPr/>
          <p:nvPr/>
        </p:nvSpPr>
        <p:spPr>
          <a:xfrm>
            <a:off x="459719" y="1541471"/>
            <a:ext cx="237945" cy="173051"/>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007579"/>
          </a:solidFill>
          <a:ln w="3175">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1" name="Shape 2617">
            <a:extLst>
              <a:ext uri="{FF2B5EF4-FFF2-40B4-BE49-F238E27FC236}">
                <a16:creationId xmlns:a16="http://schemas.microsoft.com/office/drawing/2014/main" id="{3360FBDF-22A3-4308-94E7-67949CB46221}"/>
              </a:ext>
            </a:extLst>
          </p:cNvPr>
          <p:cNvSpPr/>
          <p:nvPr/>
        </p:nvSpPr>
        <p:spPr>
          <a:xfrm>
            <a:off x="474131" y="2957331"/>
            <a:ext cx="209121" cy="171099"/>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007579"/>
          </a:solidFill>
          <a:ln w="3175">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2" name="Shape 2857">
            <a:extLst>
              <a:ext uri="{FF2B5EF4-FFF2-40B4-BE49-F238E27FC236}">
                <a16:creationId xmlns:a16="http://schemas.microsoft.com/office/drawing/2014/main" id="{523CF2BA-4BE6-4BD0-9391-1A5F3000B5AC}"/>
              </a:ext>
            </a:extLst>
          </p:cNvPr>
          <p:cNvSpPr/>
          <p:nvPr/>
        </p:nvSpPr>
        <p:spPr>
          <a:xfrm>
            <a:off x="465651" y="1045491"/>
            <a:ext cx="226081" cy="226081"/>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F7941D"/>
          </a:solidFill>
          <a:ln w="12700">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3" name="Shape 2620">
            <a:extLst>
              <a:ext uri="{FF2B5EF4-FFF2-40B4-BE49-F238E27FC236}">
                <a16:creationId xmlns:a16="http://schemas.microsoft.com/office/drawing/2014/main" id="{38F2EACD-9401-4689-A2A9-2B76C80F39A9}"/>
              </a:ext>
            </a:extLst>
          </p:cNvPr>
          <p:cNvSpPr/>
          <p:nvPr/>
        </p:nvSpPr>
        <p:spPr>
          <a:xfrm>
            <a:off x="473461" y="3891385"/>
            <a:ext cx="210460" cy="191399"/>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007579"/>
          </a:solidFill>
          <a:ln w="3175">
            <a:solidFill>
              <a:srgbClr val="007579"/>
            </a:solidFill>
            <a:miter lim="400000"/>
          </a:ln>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4" name="Shape 2564">
            <a:extLst>
              <a:ext uri="{FF2B5EF4-FFF2-40B4-BE49-F238E27FC236}">
                <a16:creationId xmlns:a16="http://schemas.microsoft.com/office/drawing/2014/main" id="{DF2D5A91-0AAA-4503-BED8-BD53BE0E628B}"/>
              </a:ext>
            </a:extLst>
          </p:cNvPr>
          <p:cNvSpPr/>
          <p:nvPr/>
        </p:nvSpPr>
        <p:spPr>
          <a:xfrm>
            <a:off x="467112" y="3407854"/>
            <a:ext cx="223159" cy="223159"/>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007579"/>
          </a:solidFill>
          <a:ln w="0">
            <a:solidFill>
              <a:srgbClr val="007579"/>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25" name="Group 24">
            <a:extLst>
              <a:ext uri="{FF2B5EF4-FFF2-40B4-BE49-F238E27FC236}">
                <a16:creationId xmlns:a16="http://schemas.microsoft.com/office/drawing/2014/main" id="{18F04793-77CC-47D8-8AAE-32CA02C373BC}"/>
              </a:ext>
            </a:extLst>
          </p:cNvPr>
          <p:cNvGrpSpPr/>
          <p:nvPr/>
        </p:nvGrpSpPr>
        <p:grpSpPr>
          <a:xfrm>
            <a:off x="465651" y="1984421"/>
            <a:ext cx="226081" cy="226081"/>
            <a:chOff x="5748537" y="5146675"/>
            <a:chExt cx="353831" cy="353832"/>
          </a:xfrm>
        </p:grpSpPr>
        <p:sp>
          <p:nvSpPr>
            <p:cNvPr id="26" name="Freeform 383">
              <a:extLst>
                <a:ext uri="{FF2B5EF4-FFF2-40B4-BE49-F238E27FC236}">
                  <a16:creationId xmlns:a16="http://schemas.microsoft.com/office/drawing/2014/main" id="{6F42C3D4-A975-406E-B7CC-D7B9AA01B5DE}"/>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007579"/>
            </a:solidFill>
            <a:ln>
              <a:solidFill>
                <a:srgbClr val="007579"/>
              </a:solid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27" name="Rounded Rectangle 92">
              <a:extLst>
                <a:ext uri="{FF2B5EF4-FFF2-40B4-BE49-F238E27FC236}">
                  <a16:creationId xmlns:a16="http://schemas.microsoft.com/office/drawing/2014/main" id="{9C53CAF9-CE71-4851-A36D-D1CD38B2BAD0}"/>
                </a:ext>
              </a:extLst>
            </p:cNvPr>
            <p:cNvSpPr/>
            <p:nvPr/>
          </p:nvSpPr>
          <p:spPr>
            <a:xfrm>
              <a:off x="5748537" y="5146675"/>
              <a:ext cx="353831" cy="353832"/>
            </a:xfrm>
            <a:prstGeom prst="roundRect">
              <a:avLst/>
            </a:prstGeom>
            <a:noFill/>
            <a:ln w="19050" cap="flat" cmpd="sng" algn="ctr">
              <a:solidFill>
                <a:srgbClr val="0075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C6F370AD-D5F2-4968-93C4-A789E7406A79}"/>
              </a:ext>
            </a:extLst>
          </p:cNvPr>
          <p:cNvGrpSpPr/>
          <p:nvPr/>
        </p:nvGrpSpPr>
        <p:grpSpPr>
          <a:xfrm>
            <a:off x="465651" y="2470876"/>
            <a:ext cx="226081" cy="226081"/>
            <a:chOff x="3348740" y="4138863"/>
            <a:chExt cx="229600" cy="229600"/>
          </a:xfrm>
        </p:grpSpPr>
        <p:sp>
          <p:nvSpPr>
            <p:cNvPr id="29" name="Rounded Rectangle 94">
              <a:extLst>
                <a:ext uri="{FF2B5EF4-FFF2-40B4-BE49-F238E27FC236}">
                  <a16:creationId xmlns:a16="http://schemas.microsoft.com/office/drawing/2014/main" id="{92510B3E-B875-464C-9E38-8C4591C0E572}"/>
                </a:ext>
              </a:extLst>
            </p:cNvPr>
            <p:cNvSpPr/>
            <p:nvPr/>
          </p:nvSpPr>
          <p:spPr>
            <a:xfrm>
              <a:off x="3348740" y="4138863"/>
              <a:ext cx="229600" cy="229600"/>
            </a:xfrm>
            <a:prstGeom prst="roundRect">
              <a:avLst/>
            </a:prstGeom>
            <a:noFill/>
            <a:ln w="19050" cap="flat" cmpd="sng" algn="ctr">
              <a:solidFill>
                <a:srgbClr val="00757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0" name="Group 1216">
              <a:extLst>
                <a:ext uri="{FF2B5EF4-FFF2-40B4-BE49-F238E27FC236}">
                  <a16:creationId xmlns:a16="http://schemas.microsoft.com/office/drawing/2014/main" id="{2AB42583-54FD-4C12-9654-CB36555969B5}"/>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31" name="Oval 315">
                <a:extLst>
                  <a:ext uri="{FF2B5EF4-FFF2-40B4-BE49-F238E27FC236}">
                    <a16:creationId xmlns:a16="http://schemas.microsoft.com/office/drawing/2014/main" id="{029EB7C8-E245-4704-A9E5-8634DEB20B4E}"/>
                  </a:ext>
                </a:extLst>
              </p:cNvPr>
              <p:cNvSpPr>
                <a:spLocks noChangeArrowheads="1"/>
              </p:cNvSpPr>
              <p:nvPr/>
            </p:nvSpPr>
            <p:spPr bwMode="auto">
              <a:xfrm>
                <a:off x="8400256" y="3573012"/>
                <a:ext cx="103189" cy="101599"/>
              </a:xfrm>
              <a:prstGeom prst="ellipse">
                <a:avLst/>
              </a:prstGeom>
              <a:solidFill>
                <a:srgbClr val="007579"/>
              </a:solidFill>
              <a:ln w="9525">
                <a:solidFill>
                  <a:srgbClr val="007579"/>
                </a:solidFill>
                <a:round/>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32" name="Rectangle 316">
                <a:extLst>
                  <a:ext uri="{FF2B5EF4-FFF2-40B4-BE49-F238E27FC236}">
                    <a16:creationId xmlns:a16="http://schemas.microsoft.com/office/drawing/2014/main" id="{E77F7F6E-9672-4037-AFB5-ED995DBC610B}"/>
                  </a:ext>
                </a:extLst>
              </p:cNvPr>
              <p:cNvSpPr>
                <a:spLocks noChangeArrowheads="1"/>
              </p:cNvSpPr>
              <p:nvPr/>
            </p:nvSpPr>
            <p:spPr bwMode="auto">
              <a:xfrm>
                <a:off x="8408192" y="3714311"/>
                <a:ext cx="87312" cy="280989"/>
              </a:xfrm>
              <a:prstGeom prst="rect">
                <a:avLst/>
              </a:prstGeom>
              <a:solidFill>
                <a:srgbClr val="007579"/>
              </a:solidFill>
              <a:ln w="9525">
                <a:solidFill>
                  <a:srgbClr val="007579"/>
                </a:solidFill>
                <a:miter lim="800000"/>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dirty="0">
                  <a:ln>
                    <a:noFill/>
                  </a:ln>
                  <a:solidFill>
                    <a:prstClr val="black"/>
                  </a:solidFill>
                  <a:effectLst/>
                  <a:uLnTx/>
                  <a:uFillTx/>
                  <a:latin typeface="Open Sans" charset="0"/>
                </a:endParaRPr>
              </a:p>
            </p:txBody>
          </p:sp>
          <p:sp>
            <p:nvSpPr>
              <p:cNvPr id="33" name="Freeform 317">
                <a:extLst>
                  <a:ext uri="{FF2B5EF4-FFF2-40B4-BE49-F238E27FC236}">
                    <a16:creationId xmlns:a16="http://schemas.microsoft.com/office/drawing/2014/main" id="{EC385EBA-18A2-41AD-BA7A-341171DE92F9}"/>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007579"/>
              </a:solidFill>
              <a:ln w="9525">
                <a:solidFill>
                  <a:srgbClr val="007579"/>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Tree>
    <p:extLst>
      <p:ext uri="{BB962C8B-B14F-4D97-AF65-F5344CB8AC3E}">
        <p14:creationId xmlns:p14="http://schemas.microsoft.com/office/powerpoint/2010/main" val="3063637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err="1"/>
              <a:t>Perguntas</a:t>
            </a:r>
            <a:r>
              <a:rPr lang="en-CA" dirty="0"/>
              <a:t>?</a:t>
            </a:r>
          </a:p>
        </p:txBody>
      </p:sp>
    </p:spTree>
    <p:extLst>
      <p:ext uri="{BB962C8B-B14F-4D97-AF65-F5344CB8AC3E}">
        <p14:creationId xmlns:p14="http://schemas.microsoft.com/office/powerpoint/2010/main" val="334581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0" y="2900213"/>
            <a:ext cx="7321619" cy="436576"/>
          </a:xfrm>
        </p:spPr>
        <p:txBody>
          <a:bodyPr/>
          <a:lstStyle/>
          <a:p>
            <a:r>
              <a:rPr lang="en-US" dirty="0"/>
              <a:t>Cláudio Silva</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a:xfrm>
            <a:off x="722245" y="3464226"/>
            <a:ext cx="1467738" cy="294691"/>
          </a:xfrm>
        </p:spPr>
        <p:txBody>
          <a:bodyPr/>
          <a:lstStyle/>
          <a:p>
            <a:r>
              <a:rPr lang="en-US" dirty="0"/>
              <a:t>@claudioessilva</a:t>
            </a:r>
            <a:endParaRPr lang="en-US" b="1" dirty="0"/>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15" name="Content Placeholder 14"/>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38" name="Text Placeholder 37"/>
          <p:cNvSpPr>
            <a:spLocks noGrp="1"/>
          </p:cNvSpPr>
          <p:nvPr>
            <p:ph type="body" sz="quarter" idx="15"/>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83114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83512"/>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127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8D3CF4-09A9-4DFA-999C-8B5D191A3C17}"/>
              </a:ext>
            </a:extLst>
          </p:cNvPr>
          <p:cNvSpPr/>
          <p:nvPr/>
        </p:nvSpPr>
        <p:spPr>
          <a:xfrm>
            <a:off x="4686169" y="1893043"/>
            <a:ext cx="4277622" cy="57883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hlinkClick r:id="rId3">
                <a:extLst>
                  <a:ext uri="{A12FA001-AC4F-418D-AE19-62706E023703}">
                    <ahyp:hlinkClr xmlns:ahyp="http://schemas.microsoft.com/office/drawing/2018/hyperlinkcolor" val="tx"/>
                  </a:ext>
                </a:extLst>
              </a:hlinkClick>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sym typeface="Arial"/>
                <a:hlinkClick r:id="rId3">
                  <a:extLst>
                    <a:ext uri="{A12FA001-AC4F-418D-AE19-62706E023703}">
                      <ahyp:hlinkClr xmlns:ahyp="http://schemas.microsoft.com/office/drawing/2018/hyperlinkcolor" val="tx"/>
                    </a:ext>
                  </a:extLst>
                </a:hlinkClick>
              </a:rPr>
              <a:t>PASSsummit.com</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sym typeface="Arial"/>
            </a:endParaRPr>
          </a:p>
        </p:txBody>
      </p:sp>
      <p:sp>
        <p:nvSpPr>
          <p:cNvPr id="3" name="Rectangle 2">
            <a:extLst>
              <a:ext uri="{FF2B5EF4-FFF2-40B4-BE49-F238E27FC236}">
                <a16:creationId xmlns:a16="http://schemas.microsoft.com/office/drawing/2014/main" id="{F3595427-7BD0-445A-948B-1D2158F87CF8}"/>
              </a:ext>
            </a:extLst>
          </p:cNvPr>
          <p:cNvSpPr/>
          <p:nvPr/>
        </p:nvSpPr>
        <p:spPr>
          <a:xfrm>
            <a:off x="4686169" y="3981525"/>
            <a:ext cx="427410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0"/>
              </a:spcAft>
              <a:buClrTx/>
              <a:buSzTx/>
              <a:buFontTx/>
              <a:buNone/>
              <a:tabLst/>
              <a:defRPr/>
            </a:pPr>
            <a:br>
              <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rPr>
            </a:br>
            <a:br>
              <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rPr>
            </a:br>
            <a:r>
              <a:rPr kumimoji="0" lang="en-US"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mn-ea"/>
                <a:cs typeface="+mn-cs"/>
                <a:sym typeface="Arial"/>
                <a:hlinkClick r:id="rId4">
                  <a:extLst>
                    <a:ext uri="{A12FA001-AC4F-418D-AE19-62706E023703}">
                      <ahyp:hlinkClr xmlns:ahyp="http://schemas.microsoft.com/office/drawing/2018/hyperlinkcolor" val="tx"/>
                    </a:ext>
                  </a:extLst>
                </a:hlinkClick>
              </a:rPr>
              <a:t>more details</a:t>
            </a:r>
            <a:r>
              <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sym typeface="Arial"/>
            </a:endParaRPr>
          </a:p>
        </p:txBody>
      </p:sp>
    </p:spTree>
    <p:extLst>
      <p:ext uri="{BB962C8B-B14F-4D97-AF65-F5344CB8AC3E}">
        <p14:creationId xmlns:p14="http://schemas.microsoft.com/office/powerpoint/2010/main" val="338382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62008800"/>
              </p:ext>
            </p:extLst>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Cláudio Silva</a:t>
            </a:r>
          </a:p>
        </p:txBody>
      </p:sp>
      <p:sp>
        <p:nvSpPr>
          <p:cNvPr id="45" name="Text Placeholder 44"/>
          <p:cNvSpPr>
            <a:spLocks noGrp="1"/>
          </p:cNvSpPr>
          <p:nvPr>
            <p:ph type="body" sz="quarter" idx="10"/>
          </p:nvPr>
        </p:nvSpPr>
        <p:spPr>
          <a:xfrm>
            <a:off x="498566" y="2395900"/>
            <a:ext cx="3559084" cy="405685"/>
          </a:xfrm>
        </p:spPr>
        <p:txBody>
          <a:bodyPr/>
          <a:lstStyle/>
          <a:p>
            <a:r>
              <a:rPr lang="en-US" dirty="0"/>
              <a:t>SQL Server DBA @ Siemens</a:t>
            </a:r>
          </a:p>
        </p:txBody>
      </p:sp>
      <p:sp>
        <p:nvSpPr>
          <p:cNvPr id="150" name="Text Placeholder 149"/>
          <p:cNvSpPr>
            <a:spLocks noGrp="1"/>
          </p:cNvSpPr>
          <p:nvPr>
            <p:ph type="body" sz="quarter" idx="11"/>
          </p:nvPr>
        </p:nvSpPr>
        <p:spPr/>
        <p:txBody>
          <a:bodyPr/>
          <a:lstStyle/>
          <a:p>
            <a:r>
              <a:rPr lang="en-US" dirty="0"/>
              <a:t>SQL Server</a:t>
            </a:r>
          </a:p>
        </p:txBody>
      </p:sp>
      <p:sp>
        <p:nvSpPr>
          <p:cNvPr id="152" name="Text Placeholder 151"/>
          <p:cNvSpPr>
            <a:spLocks noGrp="1"/>
          </p:cNvSpPr>
          <p:nvPr>
            <p:ph type="body" sz="quarter" idx="13"/>
          </p:nvPr>
        </p:nvSpPr>
        <p:spPr/>
        <p:txBody>
          <a:bodyPr/>
          <a:lstStyle/>
          <a:p>
            <a:r>
              <a:rPr lang="en-US" dirty="0" err="1"/>
              <a:t>Trabalha</a:t>
            </a:r>
            <a:r>
              <a:rPr lang="en-US" dirty="0"/>
              <a:t> com SQL Server </a:t>
            </a:r>
            <a:r>
              <a:rPr lang="en-US" dirty="0" err="1"/>
              <a:t>desde</a:t>
            </a:r>
            <a:r>
              <a:rPr lang="en-US" dirty="0"/>
              <a:t> </a:t>
            </a:r>
            <a:r>
              <a:rPr lang="en-US" dirty="0" err="1"/>
              <a:t>versão</a:t>
            </a:r>
            <a:r>
              <a:rPr lang="en-US" dirty="0"/>
              <a:t> 2000</a:t>
            </a:r>
          </a:p>
        </p:txBody>
      </p:sp>
      <p:sp>
        <p:nvSpPr>
          <p:cNvPr id="153" name="Text Placeholder 152"/>
          <p:cNvSpPr>
            <a:spLocks noGrp="1"/>
          </p:cNvSpPr>
          <p:nvPr>
            <p:ph type="body" sz="quarter" idx="14"/>
          </p:nvPr>
        </p:nvSpPr>
        <p:spPr/>
        <p:txBody>
          <a:bodyPr/>
          <a:lstStyle/>
          <a:p>
            <a:r>
              <a:rPr lang="en-US" dirty="0"/>
              <a:t>PowerShell lover</a:t>
            </a:r>
          </a:p>
        </p:txBody>
      </p:sp>
      <p:sp>
        <p:nvSpPr>
          <p:cNvPr id="154" name="Text Placeholder 153"/>
          <p:cNvSpPr>
            <a:spLocks noGrp="1"/>
          </p:cNvSpPr>
          <p:nvPr>
            <p:ph type="body" sz="quarter" idx="15"/>
          </p:nvPr>
        </p:nvSpPr>
        <p:spPr/>
        <p:txBody>
          <a:bodyPr/>
          <a:lstStyle/>
          <a:p>
            <a:r>
              <a:rPr lang="en-US" dirty="0"/>
              <a:t>Se </a:t>
            </a:r>
            <a:r>
              <a:rPr lang="en-US" dirty="0" err="1"/>
              <a:t>vais</a:t>
            </a:r>
            <a:r>
              <a:rPr lang="en-US" dirty="0"/>
              <a:t> </a:t>
            </a:r>
            <a:r>
              <a:rPr lang="en-US" dirty="0" err="1"/>
              <a:t>precisar</a:t>
            </a:r>
            <a:r>
              <a:rPr lang="en-US" dirty="0"/>
              <a:t> de </a:t>
            </a:r>
            <a:r>
              <a:rPr lang="en-US" dirty="0" err="1"/>
              <a:t>fazer</a:t>
            </a:r>
            <a:r>
              <a:rPr lang="en-US" dirty="0"/>
              <a:t> </a:t>
            </a:r>
            <a:r>
              <a:rPr lang="en-US" dirty="0" err="1"/>
              <a:t>mais</a:t>
            </a:r>
            <a:r>
              <a:rPr lang="en-US" dirty="0"/>
              <a:t> do que </a:t>
            </a:r>
            <a:r>
              <a:rPr lang="en-US" dirty="0" err="1"/>
              <a:t>uma</a:t>
            </a:r>
            <a:r>
              <a:rPr lang="en-US" dirty="0"/>
              <a:t> </a:t>
            </a:r>
            <a:r>
              <a:rPr lang="en-US" dirty="0" err="1"/>
              <a:t>vez</a:t>
            </a:r>
            <a:r>
              <a:rPr lang="en-US" dirty="0"/>
              <a:t>, </a:t>
            </a:r>
            <a:r>
              <a:rPr lang="en-US" dirty="0" err="1"/>
              <a:t>automatiza</a:t>
            </a:r>
            <a:r>
              <a:rPr lang="en-US" dirty="0"/>
              <a:t>!</a:t>
            </a:r>
          </a:p>
        </p:txBody>
      </p:sp>
      <p:sp>
        <p:nvSpPr>
          <p:cNvPr id="155" name="Text Placeholder 154"/>
          <p:cNvSpPr>
            <a:spLocks noGrp="1"/>
          </p:cNvSpPr>
          <p:nvPr>
            <p:ph type="body" sz="quarter" idx="16"/>
          </p:nvPr>
        </p:nvSpPr>
        <p:spPr/>
        <p:txBody>
          <a:bodyPr/>
          <a:lstStyle/>
          <a:p>
            <a:r>
              <a:rPr lang="en-US" dirty="0" err="1"/>
              <a:t>Comunidade</a:t>
            </a:r>
            <a:endParaRPr lang="en-US" dirty="0"/>
          </a:p>
        </p:txBody>
      </p:sp>
      <p:sp>
        <p:nvSpPr>
          <p:cNvPr id="156" name="Text Placeholder 155"/>
          <p:cNvSpPr>
            <a:spLocks noGrp="1"/>
          </p:cNvSpPr>
          <p:nvPr>
            <p:ph type="body" sz="quarter" idx="17"/>
          </p:nvPr>
        </p:nvSpPr>
        <p:spPr/>
        <p:txBody>
          <a:bodyPr/>
          <a:lstStyle/>
          <a:p>
            <a:r>
              <a:rPr lang="en-US" dirty="0" err="1"/>
              <a:t>Contribuidor</a:t>
            </a:r>
            <a:r>
              <a:rPr lang="en-US" dirty="0"/>
              <a:t> de Código para </a:t>
            </a:r>
            <a:r>
              <a:rPr lang="en-US" dirty="0" err="1">
                <a:solidFill>
                  <a:schemeClr val="tx1"/>
                </a:solidFill>
              </a:rPr>
              <a:t>projectos</a:t>
            </a:r>
            <a:r>
              <a:rPr lang="en-US" dirty="0">
                <a:solidFill>
                  <a:schemeClr val="tx1"/>
                </a:solidFill>
              </a:rPr>
              <a:t> </a:t>
            </a:r>
            <a:r>
              <a:rPr lang="en-US" i="1" dirty="0">
                <a:solidFill>
                  <a:schemeClr val="tx1"/>
                </a:solidFill>
              </a:rPr>
              <a:t>open-source</a:t>
            </a:r>
            <a:r>
              <a:rPr lang="en-US" dirty="0"/>
              <a:t> </a:t>
            </a:r>
            <a:r>
              <a:rPr lang="en-US" b="1" dirty="0">
                <a:solidFill>
                  <a:schemeClr val="tx1"/>
                </a:solidFill>
              </a:rPr>
              <a:t>dbatools</a:t>
            </a:r>
            <a:r>
              <a:rPr lang="en-US" dirty="0">
                <a:solidFill>
                  <a:schemeClr val="tx1"/>
                </a:solidFill>
              </a:rPr>
              <a:t> (</a:t>
            </a:r>
            <a:r>
              <a:rPr lang="en-US" dirty="0">
                <a:solidFill>
                  <a:schemeClr val="tx1"/>
                </a:solidFill>
                <a:hlinkClick r:id="rId3">
                  <a:extLst>
                    <a:ext uri="{A12FA001-AC4F-418D-AE19-62706E023703}">
                      <ahyp:hlinkClr xmlns:ahyp="http://schemas.microsoft.com/office/drawing/2018/hyperlinkcolor" val="tx"/>
                    </a:ext>
                  </a:extLst>
                </a:hlinkClick>
              </a:rPr>
              <a:t>http://dbatools.io</a:t>
            </a:r>
            <a:r>
              <a:rPr lang="en-US" dirty="0">
                <a:solidFill>
                  <a:schemeClr val="tx1"/>
                </a:solidFill>
              </a:rPr>
              <a:t>) e </a:t>
            </a:r>
            <a:r>
              <a:rPr lang="en-US" b="1" dirty="0">
                <a:solidFill>
                  <a:schemeClr val="tx1"/>
                </a:solidFill>
              </a:rPr>
              <a:t>dbachecks</a:t>
            </a:r>
            <a:r>
              <a:rPr lang="en-US" dirty="0">
                <a:solidFill>
                  <a:schemeClr val="tx1"/>
                </a:solidFill>
              </a:rPr>
              <a:t> (</a:t>
            </a:r>
            <a:r>
              <a:rPr lang="en-US" dirty="0">
                <a:solidFill>
                  <a:schemeClr val="tx1"/>
                </a:solidFill>
                <a:hlinkClick r:id="rId4">
                  <a:extLst>
                    <a:ext uri="{A12FA001-AC4F-418D-AE19-62706E023703}">
                      <ahyp:hlinkClr xmlns:ahyp="http://schemas.microsoft.com/office/drawing/2018/hyperlinkcolor" val="tx"/>
                    </a:ext>
                  </a:extLst>
                </a:hlinkClick>
              </a:rPr>
              <a:t>http://dbachecks.io</a:t>
            </a:r>
            <a:r>
              <a:rPr lang="en-US" dirty="0">
                <a:solidFill>
                  <a:schemeClr val="tx1"/>
                </a:solidFill>
              </a:rPr>
              <a:t>)</a:t>
            </a:r>
          </a:p>
          <a:p>
            <a:endParaRPr lang="en-US" dirty="0"/>
          </a:p>
        </p:txBody>
      </p:sp>
      <p:sp>
        <p:nvSpPr>
          <p:cNvPr id="157" name="Text Placeholder 156"/>
          <p:cNvSpPr>
            <a:spLocks noGrp="1"/>
          </p:cNvSpPr>
          <p:nvPr>
            <p:ph type="body" sz="quarter" idx="18"/>
          </p:nvPr>
        </p:nvSpPr>
        <p:spPr>
          <a:xfrm>
            <a:off x="882038" y="3513294"/>
            <a:ext cx="2475115" cy="261938"/>
          </a:xfrm>
        </p:spPr>
        <p:txBody>
          <a:bodyPr/>
          <a:lstStyle/>
          <a:p>
            <a:r>
              <a:rPr lang="en-US" dirty="0"/>
              <a:t>/claudioessilva</a:t>
            </a:r>
          </a:p>
        </p:txBody>
      </p:sp>
      <p:sp>
        <p:nvSpPr>
          <p:cNvPr id="158" name="Text Placeholder 157"/>
          <p:cNvSpPr>
            <a:spLocks noGrp="1"/>
          </p:cNvSpPr>
          <p:nvPr>
            <p:ph type="body" sz="quarter" idx="19"/>
          </p:nvPr>
        </p:nvSpPr>
        <p:spPr>
          <a:xfrm>
            <a:off x="884502" y="3868788"/>
            <a:ext cx="2707783" cy="261938"/>
          </a:xfrm>
        </p:spPr>
        <p:txBody>
          <a:bodyPr/>
          <a:lstStyle/>
          <a:p>
            <a:r>
              <a:rPr lang="en-US" dirty="0"/>
              <a:t>@claudioessilva</a:t>
            </a:r>
          </a:p>
        </p:txBody>
      </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8486"/>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claudioessilva.eu</a:t>
            </a:r>
            <a:endParaRPr lang="en-US" i="1" dirty="0"/>
          </a:p>
        </p:txBody>
      </p:sp>
      <p:grpSp>
        <p:nvGrpSpPr>
          <p:cNvPr id="3" name="Group 2">
            <a:extLst>
              <a:ext uri="{FF2B5EF4-FFF2-40B4-BE49-F238E27FC236}">
                <a16:creationId xmlns:a16="http://schemas.microsoft.com/office/drawing/2014/main" id="{D79DC188-2934-4C80-AF0C-CCBECD2DE1AD}"/>
              </a:ext>
            </a:extLst>
          </p:cNvPr>
          <p:cNvGrpSpPr/>
          <p:nvPr/>
        </p:nvGrpSpPr>
        <p:grpSpPr>
          <a:xfrm>
            <a:off x="600814" y="3150619"/>
            <a:ext cx="229600" cy="229600"/>
            <a:chOff x="600814" y="3150619"/>
            <a:chExt cx="229600" cy="229600"/>
          </a:xfrm>
        </p:grpSpPr>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pic>
        <p:nvPicPr>
          <p:cNvPr id="34" name="Picture Placeholder 13">
            <a:extLst>
              <a:ext uri="{FF2B5EF4-FFF2-40B4-BE49-F238E27FC236}">
                <a16:creationId xmlns:a16="http://schemas.microsoft.com/office/drawing/2014/main" id="{F0FBA468-4B2B-4FC3-89FD-F1BD694A945A}"/>
              </a:ext>
            </a:extLst>
          </p:cNvPr>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a:stretch>
            <a:fillRect/>
          </a:stretch>
        </p:blipFill>
        <p:spPr>
          <a:xfrm>
            <a:off x="498475" y="339725"/>
            <a:ext cx="1443038" cy="1443038"/>
          </a:xfrm>
        </p:spPr>
      </p:pic>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sz="2400" dirty="0"/>
              <a:t>Use this layout to show software code</a:t>
            </a:r>
          </a:p>
          <a:p>
            <a:pPr lvl="1"/>
            <a:r>
              <a:rPr lang="en-US" sz="2000" dirty="0"/>
              <a:t>The font is </a:t>
            </a:r>
            <a:r>
              <a:rPr lang="en-US" sz="2000" dirty="0">
                <a:solidFill>
                  <a:srgbClr val="FF0000"/>
                </a:solidFill>
              </a:rPr>
              <a:t>Consolas</a:t>
            </a:r>
            <a:r>
              <a:rPr lang="en-US" sz="2000" dirty="0"/>
              <a:t>, a monospace font</a:t>
            </a:r>
          </a:p>
          <a:p>
            <a:pPr lvl="1"/>
            <a:r>
              <a:rPr lang="en-US" sz="2000"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a:lnSpc>
                <a:spcPct val="150000"/>
              </a:lnSpc>
            </a:pPr>
            <a:r>
              <a:rPr lang="en-US" dirty="0"/>
              <a:t>dbatools? O que é?</a:t>
            </a:r>
          </a:p>
          <a:p>
            <a:pPr>
              <a:lnSpc>
                <a:spcPct val="150000"/>
              </a:lnSpc>
            </a:pPr>
            <a:r>
              <a:rPr lang="en-US" dirty="0" err="1"/>
              <a:t>Não</a:t>
            </a:r>
            <a:r>
              <a:rPr lang="en-US" dirty="0"/>
              <a:t> é </a:t>
            </a:r>
            <a:r>
              <a:rPr lang="en-US" dirty="0" err="1"/>
              <a:t>apenas</a:t>
            </a:r>
            <a:r>
              <a:rPr lang="en-US" dirty="0"/>
              <a:t> para </a:t>
            </a:r>
            <a:r>
              <a:rPr lang="en-US" dirty="0" err="1"/>
              <a:t>Administradores</a:t>
            </a:r>
            <a:r>
              <a:rPr lang="en-US" dirty="0"/>
              <a:t> de base de dados</a:t>
            </a:r>
          </a:p>
          <a:p>
            <a:pPr>
              <a:lnSpc>
                <a:spcPct val="150000"/>
              </a:lnSpc>
            </a:pPr>
            <a:r>
              <a:rPr lang="en-US" dirty="0" err="1"/>
              <a:t>Vamos</a:t>
            </a:r>
            <a:r>
              <a:rPr lang="en-US" dirty="0"/>
              <a:t> </a:t>
            </a:r>
            <a:r>
              <a:rPr lang="en-US" dirty="0" err="1"/>
              <a:t>cozinhar</a:t>
            </a:r>
            <a:r>
              <a:rPr lang="en-US" dirty="0"/>
              <a:t>! </a:t>
            </a:r>
            <a:r>
              <a:rPr lang="en-US" dirty="0" err="1"/>
              <a:t>Também</a:t>
            </a:r>
            <a:r>
              <a:rPr lang="en-US" dirty="0"/>
              <a:t> </a:t>
            </a:r>
            <a:r>
              <a:rPr lang="en-US" dirty="0" err="1"/>
              <a:t>conhecido</a:t>
            </a:r>
            <a:r>
              <a:rPr lang="en-US" dirty="0"/>
              <a:t> </a:t>
            </a:r>
            <a:r>
              <a:rPr lang="en-US" dirty="0" err="1"/>
              <a:t>como</a:t>
            </a:r>
            <a:r>
              <a:rPr lang="en-US" dirty="0"/>
              <a:t> - Demos </a:t>
            </a:r>
            <a:r>
              <a:rPr lang="en-US" dirty="0">
                <a:sym typeface="Wingdings" panose="05000000000000000000" pitchFamily="2" charset="2"/>
              </a:rPr>
              <a:t></a:t>
            </a:r>
            <a:endParaRPr lang="en-US" dirty="0"/>
          </a:p>
          <a:p>
            <a:endParaRPr lang="en-US" dirty="0"/>
          </a:p>
        </p:txBody>
      </p:sp>
      <p:sp>
        <p:nvSpPr>
          <p:cNvPr id="2" name="Title 1"/>
          <p:cNvSpPr>
            <a:spLocks noGrp="1"/>
          </p:cNvSpPr>
          <p:nvPr>
            <p:ph type="title"/>
          </p:nvPr>
        </p:nvSpPr>
        <p:spPr/>
        <p:txBody>
          <a:bodyPr/>
          <a:lstStyle/>
          <a:p>
            <a:r>
              <a:rPr lang="en-US" dirty="0"/>
              <a:t>Menu de </a:t>
            </a:r>
            <a:r>
              <a:rPr lang="en-US" dirty="0" err="1"/>
              <a:t>hoje</a:t>
            </a:r>
            <a:endParaRPr lang="en-US" dirty="0"/>
          </a:p>
        </p:txBody>
      </p:sp>
    </p:spTree>
    <p:extLst>
      <p:ext uri="{BB962C8B-B14F-4D97-AF65-F5344CB8AC3E}">
        <p14:creationId xmlns:p14="http://schemas.microsoft.com/office/powerpoint/2010/main" val="38009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marL="0" indent="0">
              <a:spcBef>
                <a:spcPts val="600"/>
              </a:spcBef>
              <a:buClrTx/>
              <a:buNone/>
            </a:pPr>
            <a:r>
              <a:rPr lang="en-US" sz="1400" b="1" dirty="0">
                <a:solidFill>
                  <a:srgbClr val="222222"/>
                </a:solidFill>
                <a:latin typeface="Arial" panose="020B0604020202020204" pitchFamily="34" charset="0"/>
              </a:rPr>
              <a:t>Modulo PowerShell </a:t>
            </a:r>
            <a:r>
              <a:rPr lang="en-US" sz="1400" b="1" i="1" dirty="0">
                <a:solidFill>
                  <a:srgbClr val="222222"/>
                </a:solidFill>
                <a:latin typeface="Arial" panose="020B0604020202020204" pitchFamily="34" charset="0"/>
              </a:rPr>
              <a:t>Open source</a:t>
            </a:r>
            <a:r>
              <a:rPr lang="en-US" sz="1400" b="1" dirty="0">
                <a:solidFill>
                  <a:srgbClr val="222222"/>
                </a:solidFill>
                <a:latin typeface="Arial" panose="020B0604020202020204" pitchFamily="34" charset="0"/>
              </a:rPr>
              <a:t> </a:t>
            </a:r>
          </a:p>
          <a:p>
            <a:pPr marL="0" indent="0">
              <a:spcBef>
                <a:spcPts val="600"/>
              </a:spcBef>
              <a:buClrTx/>
              <a:buNone/>
            </a:pPr>
            <a:r>
              <a:rPr lang="en-US" sz="1400" dirty="0" err="1">
                <a:solidFill>
                  <a:srgbClr val="222222"/>
                </a:solidFill>
                <a:latin typeface="Arial" panose="020B0604020202020204" pitchFamily="34" charset="0"/>
              </a:rPr>
              <a:t>Desenvolvido</a:t>
            </a:r>
            <a:r>
              <a:rPr lang="en-US" sz="1400" dirty="0">
                <a:solidFill>
                  <a:srgbClr val="222222"/>
                </a:solidFill>
                <a:latin typeface="Arial" panose="020B0604020202020204" pitchFamily="34" charset="0"/>
              </a:rPr>
              <a:t> por </a:t>
            </a:r>
            <a:r>
              <a:rPr lang="en-US" sz="1400" dirty="0" err="1">
                <a:solidFill>
                  <a:srgbClr val="222222"/>
                </a:solidFill>
                <a:latin typeface="Arial" panose="020B0604020202020204" pitchFamily="34" charset="0"/>
              </a:rPr>
              <a:t>profissionais</a:t>
            </a:r>
            <a:r>
              <a:rPr lang="en-US" sz="1400" dirty="0">
                <a:solidFill>
                  <a:srgbClr val="222222"/>
                </a:solidFill>
                <a:latin typeface="Arial" panose="020B0604020202020204" pitchFamily="34" charset="0"/>
              </a:rPr>
              <a:t> </a:t>
            </a:r>
            <a:r>
              <a:rPr lang="en-US" sz="1400" dirty="0" err="1">
                <a:solidFill>
                  <a:srgbClr val="222222"/>
                </a:solidFill>
                <a:latin typeface="Arial" panose="020B0604020202020204" pitchFamily="34" charset="0"/>
              </a:rPr>
              <a:t>nos</a:t>
            </a:r>
            <a:r>
              <a:rPr lang="en-US" sz="1400" dirty="0">
                <a:solidFill>
                  <a:srgbClr val="222222"/>
                </a:solidFill>
                <a:latin typeface="Arial" panose="020B0604020202020204" pitchFamily="34" charset="0"/>
              </a:rPr>
              <a:t> dados para </a:t>
            </a:r>
            <a:r>
              <a:rPr lang="en-US" sz="1400" dirty="0" err="1">
                <a:solidFill>
                  <a:srgbClr val="222222"/>
                </a:solidFill>
                <a:latin typeface="Arial" panose="020B0604020202020204" pitchFamily="34" charset="0"/>
              </a:rPr>
              <a:t>os</a:t>
            </a:r>
            <a:r>
              <a:rPr lang="en-US" sz="1400" dirty="0">
                <a:solidFill>
                  <a:srgbClr val="222222"/>
                </a:solidFill>
                <a:latin typeface="Arial" panose="020B0604020202020204" pitchFamily="34" charset="0"/>
              </a:rPr>
              <a:t> </a:t>
            </a:r>
            <a:r>
              <a:rPr lang="en-US" sz="1400" dirty="0" err="1">
                <a:solidFill>
                  <a:srgbClr val="222222"/>
                </a:solidFill>
                <a:latin typeface="Arial" panose="020B0604020202020204" pitchFamily="34" charset="0"/>
              </a:rPr>
              <a:t>profissionais</a:t>
            </a:r>
            <a:r>
              <a:rPr lang="en-US" sz="1400" dirty="0">
                <a:solidFill>
                  <a:srgbClr val="222222"/>
                </a:solidFill>
                <a:latin typeface="Arial" panose="020B0604020202020204" pitchFamily="34" charset="0"/>
              </a:rPr>
              <a:t> </a:t>
            </a:r>
            <a:r>
              <a:rPr lang="en-US" sz="1400" dirty="0" err="1">
                <a:solidFill>
                  <a:srgbClr val="222222"/>
                </a:solidFill>
                <a:latin typeface="Arial" panose="020B0604020202020204" pitchFamily="34" charset="0"/>
              </a:rPr>
              <a:t>nos</a:t>
            </a:r>
            <a:r>
              <a:rPr lang="en-US" sz="1400" dirty="0">
                <a:solidFill>
                  <a:srgbClr val="222222"/>
                </a:solidFill>
                <a:latin typeface="Arial" panose="020B0604020202020204" pitchFamily="34" charset="0"/>
              </a:rPr>
              <a:t> dados</a:t>
            </a:r>
          </a:p>
          <a:p>
            <a:pPr marL="342900" indent="-342900">
              <a:spcBef>
                <a:spcPts val="600"/>
              </a:spcBef>
              <a:buClrTx/>
              <a:buFont typeface="Arial" panose="020B0604020202020204" pitchFamily="34" charset="0"/>
              <a:buChar char="•"/>
            </a:pPr>
            <a:r>
              <a:rPr lang="en-US" sz="1400" dirty="0" err="1">
                <a:solidFill>
                  <a:srgbClr val="222222"/>
                </a:solidFill>
                <a:latin typeface="Arial" panose="020B0604020202020204" pitchFamily="34" charset="0"/>
              </a:rPr>
              <a:t>Contém</a:t>
            </a:r>
            <a:r>
              <a:rPr lang="en-US" sz="1400" dirty="0">
                <a:solidFill>
                  <a:srgbClr val="222222"/>
                </a:solidFill>
                <a:latin typeface="Arial" panose="020B0604020202020204" pitchFamily="34" charset="0"/>
              </a:rPr>
              <a:t> +550 </a:t>
            </a:r>
            <a:r>
              <a:rPr lang="en-US" sz="1400" dirty="0" err="1">
                <a:solidFill>
                  <a:srgbClr val="222222"/>
                </a:solidFill>
                <a:latin typeface="Arial" panose="020B0604020202020204" pitchFamily="34" charset="0"/>
              </a:rPr>
              <a:t>comandos</a:t>
            </a:r>
            <a:endParaRPr lang="en-US" sz="1400" dirty="0">
              <a:solidFill>
                <a:srgbClr val="222222"/>
              </a:solidFill>
              <a:latin typeface="Arial" panose="020B0604020202020204" pitchFamily="34" charset="0"/>
            </a:endParaRPr>
          </a:p>
          <a:p>
            <a:pPr marL="342900" indent="-342900">
              <a:spcBef>
                <a:spcPts val="600"/>
              </a:spcBef>
              <a:buClrTx/>
              <a:buFont typeface="Arial" panose="020B0604020202020204" pitchFamily="34" charset="0"/>
              <a:buChar char="•"/>
            </a:pPr>
            <a:r>
              <a:rPr lang="en-US" sz="1400" dirty="0" err="1">
                <a:solidFill>
                  <a:srgbClr val="222222"/>
                </a:solidFill>
                <a:latin typeface="Arial" panose="020B0604020202020204" pitchFamily="34" charset="0"/>
              </a:rPr>
              <a:t>Funciona</a:t>
            </a:r>
            <a:r>
              <a:rPr lang="en-US" sz="1400" dirty="0">
                <a:solidFill>
                  <a:srgbClr val="222222"/>
                </a:solidFill>
                <a:latin typeface="Arial" panose="020B0604020202020204" pitchFamily="34" charset="0"/>
              </a:rPr>
              <a:t> :</a:t>
            </a:r>
          </a:p>
          <a:p>
            <a:pPr marL="800100" lvl="1" indent="-342900">
              <a:lnSpc>
                <a:spcPct val="100000"/>
              </a:lnSpc>
              <a:spcBef>
                <a:spcPts val="600"/>
              </a:spcBef>
              <a:buClrTx/>
            </a:pPr>
            <a:r>
              <a:rPr lang="en-US" sz="1200" dirty="0">
                <a:solidFill>
                  <a:srgbClr val="222222"/>
                </a:solidFill>
                <a:latin typeface="Arial" panose="020B0604020202020204" pitchFamily="34" charset="0"/>
              </a:rPr>
              <a:t>Com PowerShell v3 e superior</a:t>
            </a:r>
          </a:p>
          <a:p>
            <a:pPr marL="800100" lvl="1" indent="-342900">
              <a:lnSpc>
                <a:spcPct val="100000"/>
              </a:lnSpc>
              <a:spcBef>
                <a:spcPts val="600"/>
              </a:spcBef>
              <a:buClrTx/>
            </a:pPr>
            <a:r>
              <a:rPr lang="en-US" sz="1200" dirty="0" err="1">
                <a:solidFill>
                  <a:srgbClr val="222222"/>
                </a:solidFill>
                <a:latin typeface="Arial" panose="020B0604020202020204" pitchFamily="34" charset="0"/>
              </a:rPr>
              <a:t>em</a:t>
            </a:r>
            <a:r>
              <a:rPr lang="en-US" sz="1200" dirty="0">
                <a:solidFill>
                  <a:srgbClr val="222222"/>
                </a:solidFill>
                <a:latin typeface="Arial" panose="020B0604020202020204" pitchFamily="34" charset="0"/>
              </a:rPr>
              <a:t> Windows, Linux e macOS</a:t>
            </a:r>
          </a:p>
          <a:p>
            <a:pPr marL="800100" lvl="1" indent="-342900">
              <a:lnSpc>
                <a:spcPct val="100000"/>
              </a:lnSpc>
              <a:spcBef>
                <a:spcPts val="600"/>
              </a:spcBef>
              <a:buClrTx/>
            </a:pPr>
            <a:r>
              <a:rPr lang="en-US" sz="1200" dirty="0">
                <a:solidFill>
                  <a:srgbClr val="222222"/>
                </a:solidFill>
                <a:latin typeface="Arial" panose="020B0604020202020204" pitchFamily="34" charset="0"/>
              </a:rPr>
              <a:t>Com </a:t>
            </a:r>
            <a:r>
              <a:rPr lang="en-US" sz="1200" dirty="0" err="1">
                <a:solidFill>
                  <a:srgbClr val="222222"/>
                </a:solidFill>
                <a:latin typeface="Arial" panose="020B0604020202020204" pitchFamily="34" charset="0"/>
              </a:rPr>
              <a:t>qualquer</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edição</a:t>
            </a:r>
            <a:r>
              <a:rPr lang="en-US" sz="1200" dirty="0">
                <a:solidFill>
                  <a:srgbClr val="222222"/>
                </a:solidFill>
                <a:latin typeface="Arial" panose="020B0604020202020204" pitchFamily="34" charset="0"/>
              </a:rPr>
              <a:t> de SQL Server (Express a Enterprise)</a:t>
            </a:r>
          </a:p>
          <a:p>
            <a:pPr marL="800100" lvl="1" indent="-342900">
              <a:lnSpc>
                <a:spcPct val="100000"/>
              </a:lnSpc>
              <a:spcBef>
                <a:spcPts val="600"/>
              </a:spcBef>
              <a:buClrTx/>
            </a:pPr>
            <a:r>
              <a:rPr lang="en-US" sz="1200" dirty="0">
                <a:solidFill>
                  <a:srgbClr val="222222"/>
                </a:solidFill>
                <a:latin typeface="Arial" panose="020B0604020202020204" pitchFamily="34" charset="0"/>
              </a:rPr>
              <a:t>Com ambos </a:t>
            </a:r>
            <a:r>
              <a:rPr lang="en-US" sz="1200" dirty="0" err="1">
                <a:solidFill>
                  <a:srgbClr val="222222"/>
                </a:solidFill>
                <a:latin typeface="Arial" panose="020B0604020202020204" pitchFamily="34" charset="0"/>
              </a:rPr>
              <a:t>os</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tipos</a:t>
            </a:r>
            <a:r>
              <a:rPr lang="en-US" sz="1200" dirty="0">
                <a:solidFill>
                  <a:srgbClr val="222222"/>
                </a:solidFill>
                <a:latin typeface="Arial" panose="020B0604020202020204" pitchFamily="34" charset="0"/>
              </a:rPr>
              <a:t> de </a:t>
            </a:r>
            <a:r>
              <a:rPr lang="en-US" sz="1200" dirty="0" err="1">
                <a:solidFill>
                  <a:srgbClr val="222222"/>
                </a:solidFill>
                <a:latin typeface="Arial" panose="020B0604020202020204" pitchFamily="34" charset="0"/>
              </a:rPr>
              <a:t>autenticação</a:t>
            </a:r>
            <a:endParaRPr lang="en-US" sz="1200" dirty="0">
              <a:solidFill>
                <a:srgbClr val="222222"/>
              </a:solidFill>
              <a:latin typeface="Arial" panose="020B0604020202020204" pitchFamily="34" charset="0"/>
            </a:endParaRPr>
          </a:p>
          <a:p>
            <a:pPr marL="800100" lvl="1" indent="-342900">
              <a:lnSpc>
                <a:spcPct val="100000"/>
              </a:lnSpc>
              <a:spcBef>
                <a:spcPts val="600"/>
              </a:spcBef>
              <a:buClrTx/>
            </a:pPr>
            <a:r>
              <a:rPr lang="en-US" sz="1200" dirty="0">
                <a:solidFill>
                  <a:srgbClr val="222222"/>
                </a:solidFill>
                <a:latin typeface="Arial" panose="020B0604020202020204" pitchFamily="34" charset="0"/>
              </a:rPr>
              <a:t>Com </a:t>
            </a:r>
            <a:r>
              <a:rPr lang="en-US" sz="1200" i="1" dirty="0">
                <a:solidFill>
                  <a:srgbClr val="222222"/>
                </a:solidFill>
                <a:latin typeface="Arial" panose="020B0604020202020204" pitchFamily="34" charset="0"/>
              </a:rPr>
              <a:t>default</a:t>
            </a:r>
            <a:r>
              <a:rPr lang="en-US" sz="1200" dirty="0">
                <a:solidFill>
                  <a:srgbClr val="222222"/>
                </a:solidFill>
                <a:latin typeface="Arial" panose="020B0604020202020204" pitchFamily="34" charset="0"/>
              </a:rPr>
              <a:t> e </a:t>
            </a:r>
            <a:r>
              <a:rPr lang="en-US" sz="1200" i="1" dirty="0">
                <a:solidFill>
                  <a:srgbClr val="222222"/>
                </a:solidFill>
                <a:latin typeface="Arial" panose="020B0604020202020204" pitchFamily="34" charset="0"/>
              </a:rPr>
              <a:t>named instances</a:t>
            </a:r>
            <a:r>
              <a:rPr lang="en-US" sz="1200" dirty="0">
                <a:solidFill>
                  <a:srgbClr val="222222"/>
                </a:solidFill>
                <a:latin typeface="Arial" panose="020B0604020202020204" pitchFamily="34" charset="0"/>
              </a:rPr>
              <a:t>.</a:t>
            </a:r>
          </a:p>
          <a:p>
            <a:pPr marL="800100" lvl="1" indent="-342900">
              <a:lnSpc>
                <a:spcPct val="100000"/>
              </a:lnSpc>
              <a:spcBef>
                <a:spcPts val="600"/>
              </a:spcBef>
              <a:buClrTx/>
            </a:pPr>
            <a:r>
              <a:rPr lang="en-US" sz="1200" dirty="0">
                <a:solidFill>
                  <a:srgbClr val="222222"/>
                </a:solidFill>
                <a:latin typeface="Arial" panose="020B0604020202020204" pitchFamily="34" charset="0"/>
              </a:rPr>
              <a:t>Com </a:t>
            </a:r>
            <a:r>
              <a:rPr lang="en-US" sz="1200" dirty="0" err="1">
                <a:solidFill>
                  <a:srgbClr val="222222"/>
                </a:solidFill>
                <a:latin typeface="Arial" panose="020B0604020202020204" pitchFamily="34" charset="0"/>
              </a:rPr>
              <a:t>várias</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instâncias</a:t>
            </a:r>
            <a:r>
              <a:rPr lang="en-US" sz="1200" dirty="0">
                <a:solidFill>
                  <a:srgbClr val="222222"/>
                </a:solidFill>
                <a:latin typeface="Arial" panose="020B0604020202020204" pitchFamily="34" charset="0"/>
              </a:rPr>
              <a:t> no </a:t>
            </a:r>
            <a:r>
              <a:rPr lang="en-US" sz="1200" dirty="0" err="1">
                <a:solidFill>
                  <a:srgbClr val="222222"/>
                </a:solidFill>
                <a:latin typeface="Arial" panose="020B0604020202020204" pitchFamily="34" charset="0"/>
              </a:rPr>
              <a:t>mesmo</a:t>
            </a:r>
            <a:r>
              <a:rPr lang="en-US" sz="1200" dirty="0">
                <a:solidFill>
                  <a:srgbClr val="222222"/>
                </a:solidFill>
                <a:latin typeface="Arial" panose="020B0604020202020204" pitchFamily="34" charset="0"/>
              </a:rPr>
              <a:t> </a:t>
            </a:r>
            <a:r>
              <a:rPr lang="en-US" sz="1200" dirty="0" err="1">
                <a:solidFill>
                  <a:srgbClr val="222222"/>
                </a:solidFill>
                <a:latin typeface="Arial" panose="020B0604020202020204" pitchFamily="34" charset="0"/>
              </a:rPr>
              <a:t>servidor</a:t>
            </a:r>
            <a:endParaRPr lang="en-US" sz="1400" dirty="0">
              <a:solidFill>
                <a:srgbClr val="222222"/>
              </a:solidFill>
              <a:latin typeface="Arial" panose="020B0604020202020204" pitchFamily="34" charset="0"/>
            </a:endParaRPr>
          </a:p>
          <a:p>
            <a:pPr marL="342900" indent="-342900">
              <a:spcBef>
                <a:spcPts val="600"/>
              </a:spcBef>
              <a:buClrTx/>
              <a:buFont typeface="Arial" panose="020B0604020202020204" pitchFamily="34" charset="0"/>
              <a:buChar char="•"/>
            </a:pPr>
            <a:r>
              <a:rPr lang="en-US" sz="1400" dirty="0" err="1">
                <a:solidFill>
                  <a:srgbClr val="222222"/>
                </a:solidFill>
                <a:latin typeface="Arial" panose="020B0604020202020204" pitchFamily="34" charset="0"/>
              </a:rPr>
              <a:t>Encorajamos</a:t>
            </a:r>
            <a:r>
              <a:rPr lang="en-US" sz="1400" dirty="0">
                <a:solidFill>
                  <a:srgbClr val="222222"/>
                </a:solidFill>
                <a:latin typeface="Arial" panose="020B0604020202020204" pitchFamily="34" charset="0"/>
              </a:rPr>
              <a:t> as boas </a:t>
            </a:r>
            <a:r>
              <a:rPr lang="en-US" sz="1400" dirty="0" err="1">
                <a:solidFill>
                  <a:srgbClr val="222222"/>
                </a:solidFill>
                <a:latin typeface="Arial" panose="020B0604020202020204" pitchFamily="34" charset="0"/>
              </a:rPr>
              <a:t>práticas</a:t>
            </a:r>
            <a:r>
              <a:rPr lang="en-US" sz="1400" dirty="0">
                <a:solidFill>
                  <a:srgbClr val="222222"/>
                </a:solidFill>
                <a:latin typeface="Arial" panose="020B0604020202020204" pitchFamily="34" charset="0"/>
              </a:rPr>
              <a:t>! “We want you to work smarter not harder! </a:t>
            </a:r>
            <a:r>
              <a:rPr lang="en-US" sz="1400" dirty="0">
                <a:solidFill>
                  <a:srgbClr val="222222"/>
                </a:solidFill>
                <a:latin typeface="Arial" panose="020B0604020202020204" pitchFamily="34" charset="0"/>
                <a:sym typeface="Wingdings" panose="05000000000000000000" pitchFamily="2" charset="2"/>
              </a:rPr>
              <a:t>”</a:t>
            </a:r>
            <a:endParaRPr lang="en-CA" sz="1100"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Dbatools? O que é?</a:t>
            </a:r>
            <a:endParaRPr lang="en-CA" dirty="0"/>
          </a:p>
        </p:txBody>
      </p:sp>
    </p:spTree>
    <p:extLst>
      <p:ext uri="{BB962C8B-B14F-4D97-AF65-F5344CB8AC3E}">
        <p14:creationId xmlns:p14="http://schemas.microsoft.com/office/powerpoint/2010/main" val="184287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marL="0" indent="0">
              <a:buClr>
                <a:schemeClr val="tx1"/>
              </a:buClr>
              <a:buNone/>
            </a:pPr>
            <a:r>
              <a:rPr lang="en-US" sz="2400" b="1" dirty="0" err="1">
                <a:latin typeface="Calibri" panose="020F0502020204030204"/>
              </a:rPr>
              <a:t>Porquê</a:t>
            </a:r>
            <a:r>
              <a:rPr lang="pt-PT" sz="2400" b="1" dirty="0">
                <a:latin typeface="Calibri" panose="020F0502020204030204"/>
              </a:rPr>
              <a:t>?</a:t>
            </a:r>
          </a:p>
          <a:p>
            <a:pPr marL="637731" lvl="1" indent="-457200">
              <a:lnSpc>
                <a:spcPct val="100000"/>
              </a:lnSpc>
              <a:buClr>
                <a:schemeClr val="tx1"/>
              </a:buClr>
            </a:pPr>
            <a:r>
              <a:rPr lang="pt-PT" sz="2400" dirty="0" err="1">
                <a:solidFill>
                  <a:schemeClr val="tx1"/>
                </a:solidFill>
                <a:latin typeface="Calibri" panose="020F0502020204030204"/>
              </a:rPr>
              <a:t>Find-DbaStoredProcedure</a:t>
            </a:r>
            <a:r>
              <a:rPr lang="pt-PT" sz="2400" dirty="0">
                <a:solidFill>
                  <a:schemeClr val="tx1"/>
                </a:solidFill>
                <a:latin typeface="Calibri" panose="020F0502020204030204"/>
              </a:rPr>
              <a:t> | </a:t>
            </a:r>
            <a:r>
              <a:rPr lang="pt-PT" sz="2400" dirty="0" err="1">
                <a:solidFill>
                  <a:schemeClr val="tx1"/>
                </a:solidFill>
                <a:latin typeface="Calibri" panose="020F0502020204030204"/>
              </a:rPr>
              <a:t>View</a:t>
            </a:r>
            <a:r>
              <a:rPr lang="pt-PT" sz="2400" dirty="0">
                <a:solidFill>
                  <a:schemeClr val="tx1"/>
                </a:solidFill>
                <a:latin typeface="Calibri" panose="020F0502020204030204"/>
              </a:rPr>
              <a:t> | </a:t>
            </a:r>
            <a:r>
              <a:rPr lang="pt-PT" sz="2400" dirty="0" err="1">
                <a:solidFill>
                  <a:schemeClr val="tx1"/>
                </a:solidFill>
                <a:latin typeface="Calibri" panose="020F0502020204030204"/>
              </a:rPr>
              <a:t>Trigger</a:t>
            </a:r>
            <a:endParaRPr lang="pt-PT" sz="2400" dirty="0">
              <a:solidFill>
                <a:schemeClr val="tx1"/>
              </a:solidFill>
              <a:latin typeface="Calibri" panose="020F0502020204030204"/>
            </a:endParaRPr>
          </a:p>
          <a:p>
            <a:pPr marL="637731" lvl="1" indent="-457200">
              <a:lnSpc>
                <a:spcPct val="100000"/>
              </a:lnSpc>
              <a:buClr>
                <a:schemeClr val="tx1"/>
              </a:buClr>
            </a:pPr>
            <a:r>
              <a:rPr lang="pt-PT" sz="2400" dirty="0" err="1">
                <a:solidFill>
                  <a:schemeClr val="tx1"/>
                </a:solidFill>
                <a:latin typeface="Calibri" panose="020F0502020204030204"/>
              </a:rPr>
              <a:t>Find-DbaSimilarTable</a:t>
            </a:r>
            <a:endParaRPr lang="pt-PT" sz="2400" dirty="0">
              <a:solidFill>
                <a:schemeClr val="tx1"/>
              </a:solidFill>
              <a:latin typeface="Calibri" panose="020F0502020204030204"/>
            </a:endParaRPr>
          </a:p>
          <a:p>
            <a:pPr marL="637731" lvl="1" indent="-457200">
              <a:lnSpc>
                <a:spcPct val="100000"/>
              </a:lnSpc>
              <a:buClr>
                <a:schemeClr val="tx1"/>
              </a:buClr>
            </a:pPr>
            <a:r>
              <a:rPr lang="en-US" sz="2400" dirty="0">
                <a:solidFill>
                  <a:schemeClr val="tx1"/>
                </a:solidFill>
                <a:latin typeface="Calibri" panose="020F0502020204030204"/>
              </a:rPr>
              <a:t>Find-</a:t>
            </a:r>
            <a:r>
              <a:rPr lang="en-US" sz="2400" dirty="0" err="1">
                <a:solidFill>
                  <a:schemeClr val="tx1"/>
                </a:solidFill>
                <a:latin typeface="Calibri" panose="020F0502020204030204"/>
              </a:rPr>
              <a:t>DbaUserObject</a:t>
            </a:r>
            <a:endParaRPr lang="pt-PT" sz="2400" dirty="0">
              <a:solidFill>
                <a:schemeClr val="tx1"/>
              </a:solidFill>
              <a:latin typeface="Calibri" panose="020F0502020204030204"/>
            </a:endParaRPr>
          </a:p>
          <a:p>
            <a:pPr marL="637731" lvl="1" indent="-457200">
              <a:lnSpc>
                <a:spcPct val="100000"/>
              </a:lnSpc>
              <a:buClr>
                <a:schemeClr val="tx1"/>
              </a:buClr>
            </a:pPr>
            <a:r>
              <a:rPr lang="pt-PT" sz="2400" dirty="0" err="1">
                <a:solidFill>
                  <a:schemeClr val="tx1"/>
                </a:solidFill>
                <a:latin typeface="Calibri" panose="020F0502020204030204"/>
              </a:rPr>
              <a:t>Export-DbaScript</a:t>
            </a:r>
            <a:endParaRPr lang="pt-PT" sz="2400" dirty="0">
              <a:solidFill>
                <a:schemeClr val="tx1"/>
              </a:solidFill>
              <a:latin typeface="Calibri" panose="020F0502020204030204"/>
            </a:endParaRPr>
          </a:p>
          <a:p>
            <a:pPr marL="637731" lvl="1" indent="-457200">
              <a:lnSpc>
                <a:spcPct val="100000"/>
              </a:lnSpc>
              <a:buClr>
                <a:schemeClr val="tx1"/>
              </a:buClr>
            </a:pPr>
            <a:r>
              <a:rPr lang="pt-PT" sz="2400" dirty="0" err="1">
                <a:solidFill>
                  <a:schemeClr val="tx1"/>
                </a:solidFill>
                <a:latin typeface="Calibri" panose="020F0502020204030204"/>
              </a:rPr>
              <a:t>Get-DbaDbForeignKey</a:t>
            </a:r>
            <a:endParaRPr lang="pt-PT" sz="2400" dirty="0">
              <a:solidFill>
                <a:schemeClr val="tx1"/>
              </a:solidFill>
              <a:latin typeface="Calibri" panose="020F0502020204030204"/>
            </a:endParaRPr>
          </a:p>
          <a:p>
            <a:pPr marL="637731" lvl="1" indent="-457200">
              <a:lnSpc>
                <a:spcPct val="100000"/>
              </a:lnSpc>
              <a:buClr>
                <a:schemeClr val="tx1"/>
              </a:buClr>
            </a:pPr>
            <a:r>
              <a:rPr lang="en-US" sz="2400" dirty="0">
                <a:solidFill>
                  <a:schemeClr val="tx1"/>
                </a:solidFill>
                <a:latin typeface="Calibri" panose="020F0502020204030204"/>
              </a:rPr>
              <a:t>Copy-</a:t>
            </a:r>
            <a:r>
              <a:rPr lang="en-US" sz="2400" dirty="0" err="1">
                <a:solidFill>
                  <a:schemeClr val="tx1"/>
                </a:solidFill>
                <a:latin typeface="Calibri" panose="020F0502020204030204"/>
              </a:rPr>
              <a:t>DbaDbTableData</a:t>
            </a:r>
            <a:endParaRPr lang="en-US" sz="2400" dirty="0">
              <a:solidFill>
                <a:schemeClr val="tx1"/>
              </a:solidFill>
              <a:latin typeface="Calibri" panose="020F0502020204030204"/>
            </a:endParaRPr>
          </a:p>
          <a:p>
            <a:pPr marL="637731" lvl="1" indent="-457200">
              <a:lnSpc>
                <a:spcPct val="100000"/>
              </a:lnSpc>
              <a:buClr>
                <a:schemeClr val="tx1"/>
              </a:buClr>
            </a:pPr>
            <a:r>
              <a:rPr lang="pt-PT" sz="2400" dirty="0">
                <a:solidFill>
                  <a:schemeClr val="tx1"/>
                </a:solidFill>
                <a:latin typeface="Calibri" panose="020F0502020204030204"/>
              </a:rPr>
              <a:t>…</a:t>
            </a: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sz="2800" dirty="0" err="1"/>
              <a:t>Não</a:t>
            </a:r>
            <a:r>
              <a:rPr lang="en-US" sz="2800" dirty="0"/>
              <a:t> é </a:t>
            </a:r>
            <a:r>
              <a:rPr lang="en-US" sz="2800" dirty="0" err="1"/>
              <a:t>apenas</a:t>
            </a:r>
            <a:r>
              <a:rPr lang="en-US" sz="2800" dirty="0"/>
              <a:t> para </a:t>
            </a:r>
            <a:r>
              <a:rPr lang="en-US" sz="2800" dirty="0" err="1"/>
              <a:t>Administradores</a:t>
            </a:r>
            <a:r>
              <a:rPr lang="en-US" sz="2800" dirty="0"/>
              <a:t> de base de dados</a:t>
            </a:r>
            <a:endParaRPr lang="en-CA" sz="2800" dirty="0"/>
          </a:p>
        </p:txBody>
      </p:sp>
    </p:spTree>
    <p:extLst>
      <p:ext uri="{BB962C8B-B14F-4D97-AF65-F5344CB8AC3E}">
        <p14:creationId xmlns:p14="http://schemas.microsoft.com/office/powerpoint/2010/main" val="346625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a:xfrm>
            <a:off x="334606" y="857250"/>
            <a:ext cx="5837594" cy="1348445"/>
          </a:xfrm>
        </p:spPr>
        <p:txBody>
          <a:bodyPr anchor="ctr"/>
          <a:lstStyle/>
          <a:p>
            <a:pPr algn="ctr">
              <a:lnSpc>
                <a:spcPct val="100000"/>
              </a:lnSpc>
            </a:pPr>
            <a:r>
              <a:rPr lang="en-US" dirty="0" err="1"/>
              <a:t>Vamos</a:t>
            </a:r>
            <a:r>
              <a:rPr lang="en-US" dirty="0"/>
              <a:t> </a:t>
            </a:r>
            <a:r>
              <a:rPr lang="en-US" dirty="0" err="1"/>
              <a:t>cozinhar</a:t>
            </a:r>
            <a:r>
              <a:rPr lang="en-US" dirty="0"/>
              <a:t>! – </a:t>
            </a:r>
            <a:r>
              <a:rPr lang="en-US" dirty="0" err="1"/>
              <a:t>Também</a:t>
            </a:r>
            <a:r>
              <a:rPr lang="en-US" dirty="0"/>
              <a:t> </a:t>
            </a:r>
            <a:r>
              <a:rPr lang="en-US" dirty="0" err="1"/>
              <a:t>conhecido</a:t>
            </a:r>
            <a:r>
              <a:rPr lang="en-US" dirty="0"/>
              <a:t> </a:t>
            </a:r>
            <a:r>
              <a:rPr lang="en-US" dirty="0" err="1"/>
              <a:t>como</a:t>
            </a:r>
            <a:r>
              <a:rPr lang="en-US" dirty="0"/>
              <a:t> - demos</a:t>
            </a:r>
            <a:endParaRPr lang="en-CA" dirty="0"/>
          </a:p>
        </p:txBody>
      </p:sp>
    </p:spTree>
    <p:extLst>
      <p:ext uri="{BB962C8B-B14F-4D97-AF65-F5344CB8AC3E}">
        <p14:creationId xmlns:p14="http://schemas.microsoft.com/office/powerpoint/2010/main" val="127585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pPr marL="0" indent="0">
              <a:buClr>
                <a:schemeClr val="tx1"/>
              </a:buClr>
              <a:buNone/>
            </a:pPr>
            <a:r>
              <a:rPr lang="pt-PT" sz="2400" dirty="0">
                <a:latin typeface="Calibri" panose="020F0502020204030204"/>
              </a:rPr>
              <a:t>2 imagens </a:t>
            </a:r>
            <a:r>
              <a:rPr lang="pt-PT" sz="2400" dirty="0" err="1">
                <a:latin typeface="Calibri" panose="020F0502020204030204"/>
              </a:rPr>
              <a:t>docker</a:t>
            </a:r>
            <a:r>
              <a:rPr lang="pt-PT" sz="2400" dirty="0">
                <a:latin typeface="Calibri" panose="020F0502020204030204"/>
              </a:rPr>
              <a:t> - </a:t>
            </a:r>
            <a:r>
              <a:rPr lang="en-US" sz="2400" dirty="0">
                <a:hlinkClick r:id="rId3"/>
              </a:rPr>
              <a:t>https://dbatools/docker</a:t>
            </a:r>
            <a:endParaRPr lang="en-US" sz="2400" dirty="0"/>
          </a:p>
          <a:p>
            <a:pPr marL="0" indent="0">
              <a:buClr>
                <a:schemeClr val="tx1"/>
              </a:buClr>
              <a:buNone/>
            </a:pPr>
            <a:r>
              <a:rPr lang="pt-PT" sz="2400" dirty="0">
                <a:latin typeface="Calibri" panose="020F0502020204030204"/>
              </a:rPr>
              <a:t>ADS (</a:t>
            </a:r>
            <a:r>
              <a:rPr lang="pt-PT" sz="2400" dirty="0" err="1">
                <a:latin typeface="Calibri" panose="020F0502020204030204"/>
              </a:rPr>
              <a:t>Azure</a:t>
            </a:r>
            <a:r>
              <a:rPr lang="pt-PT" sz="2400" dirty="0">
                <a:latin typeface="Calibri" panose="020F0502020204030204"/>
              </a:rPr>
              <a:t> Data </a:t>
            </a:r>
            <a:r>
              <a:rPr lang="pt-PT" sz="2400" dirty="0" err="1">
                <a:latin typeface="Calibri" panose="020F0502020204030204"/>
              </a:rPr>
              <a:t>Studio</a:t>
            </a:r>
            <a:r>
              <a:rPr lang="pt-PT" sz="2400" dirty="0">
                <a:latin typeface="Calibri" panose="020F0502020204030204"/>
              </a:rPr>
              <a:t>) - </a:t>
            </a:r>
            <a:r>
              <a:rPr lang="pt-PT" sz="2400" dirty="0" err="1">
                <a:latin typeface="Calibri" panose="020F0502020204030204"/>
              </a:rPr>
              <a:t>Notebooks</a:t>
            </a:r>
            <a:endParaRPr lang="pt-PT" sz="2400" dirty="0">
              <a:latin typeface="Calibri" panose="020F0502020204030204"/>
            </a:endParaRPr>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US" dirty="0"/>
              <a:t>Setup</a:t>
            </a:r>
            <a:endParaRPr lang="en-CA" dirty="0"/>
          </a:p>
        </p:txBody>
      </p:sp>
    </p:spTree>
    <p:extLst>
      <p:ext uri="{BB962C8B-B14F-4D97-AF65-F5344CB8AC3E}">
        <p14:creationId xmlns:p14="http://schemas.microsoft.com/office/powerpoint/2010/main" val="3450255230"/>
      </p:ext>
    </p:extLst>
  </p:cSld>
  <p:clrMapOvr>
    <a:masterClrMapping/>
  </p:clrMapOvr>
</p:sld>
</file>

<file path=ppt/theme/theme1.xml><?xml version="1.0" encoding="utf-8"?>
<a:theme xmlns:a="http://schemas.openxmlformats.org/drawingml/2006/main" name="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70503E65B09C48A66855E9E9369823" ma:contentTypeVersion="10" ma:contentTypeDescription="Create a new document." ma:contentTypeScope="" ma:versionID="54e0fe70ce563c00c1112e822ac56dd8">
  <xsd:schema xmlns:xsd="http://www.w3.org/2001/XMLSchema" xmlns:xs="http://www.w3.org/2001/XMLSchema" xmlns:p="http://schemas.microsoft.com/office/2006/metadata/properties" xmlns:ns2="d10e2f95-430a-4dd6-ae0c-dc822f427a88" targetNamespace="http://schemas.microsoft.com/office/2006/metadata/properties" ma:root="true" ma:fieldsID="e6558bd065b413ad85b0b6436e00a443" ns2:_="">
    <xsd:import namespace="d10e2f95-430a-4dd6-ae0c-dc822f427a8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0e2f95-430a-4dd6-ae0c-dc822f427a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20218C-44B7-4188-98AF-E9743C969F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0e2f95-430a-4dd6-ae0c-dc822f427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3E2F50-D35F-498E-B6E8-E0CD5A1A18D9}">
  <ds:schemaRefs>
    <ds:schemaRef ds:uri="http://purl.org/dc/terms/"/>
    <ds:schemaRef ds:uri="http://schemas.microsoft.com/office/2006/documentManagement/types"/>
    <ds:schemaRef ds:uri="d10e2f95-430a-4dd6-ae0c-dc822f427a88"/>
    <ds:schemaRef ds:uri="http://purl.org/dc/dcmitype/"/>
    <ds:schemaRef ds:uri="http://schemas.openxmlformats.org/package/2006/metadata/core-properties"/>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D6D32B3-B586-4677-8244-7080E36FF0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PASS 2013_SpeakerTemplate_16x9.potx</Template>
  <TotalTime>2778</TotalTime>
  <Words>1149</Words>
  <Application>Microsoft Office PowerPoint</Application>
  <PresentationFormat>On-screen Show (16:9)</PresentationFormat>
  <Paragraphs>173</Paragraphs>
  <Slides>20</Slides>
  <Notes>20</Notes>
  <HiddenSlides>8</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Calibri</vt:lpstr>
      <vt:lpstr>Calibri Light</vt:lpstr>
      <vt:lpstr>Consolas</vt:lpstr>
      <vt:lpstr>Gill Sans</vt:lpstr>
      <vt:lpstr>Open Sans</vt:lpstr>
      <vt:lpstr>Segoe UI</vt:lpstr>
      <vt:lpstr>Segoe UI Light</vt:lpstr>
      <vt:lpstr>Segoe UI Semilight</vt:lpstr>
      <vt:lpstr>PASS 2013_SpeakerTemplate_16x9</vt:lpstr>
      <vt:lpstr>1_PASS 2013_SpeakerTemplate_16x9</vt:lpstr>
      <vt:lpstr>2_PASS 2013_SpeakerTemplate_16x9</vt:lpstr>
      <vt:lpstr>2_Office Theme</vt:lpstr>
      <vt:lpstr>PowerPoint Presentation</vt:lpstr>
      <vt:lpstr>PowerPoint Presentation</vt:lpstr>
      <vt:lpstr>Cláudio Silva</vt:lpstr>
      <vt:lpstr>Slide for Developer’s Software Code</vt:lpstr>
      <vt:lpstr>Menu de hoje</vt:lpstr>
      <vt:lpstr>Dbatools? O que é?</vt:lpstr>
      <vt:lpstr>Não é apenas para Administradores de base de dados</vt:lpstr>
      <vt:lpstr>Vamos cozinhar! – Também conhecido como - demos</vt:lpstr>
      <vt:lpstr>Setup</vt:lpstr>
      <vt:lpstr>Recursos para utilizar dbatools</vt:lpstr>
      <vt:lpstr>Perguntas?</vt:lpstr>
      <vt:lpstr>PowerPoint Presentation</vt:lpstr>
      <vt:lpstr>PowerPoint Presentation</vt:lpstr>
      <vt:lpstr>Titles are set 36 Segoe UI</vt:lpstr>
      <vt:lpstr>Two column layout with icons</vt:lpstr>
      <vt:lpstr>Two column layout</vt:lpstr>
      <vt:lpstr>Three column layout with Icons</vt:lpstr>
      <vt:lpstr>Three column layout</vt:lpstr>
      <vt:lpstr>Your title</vt:lpstr>
      <vt:lpstr>Table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Cláudio Silva</cp:lastModifiedBy>
  <cp:revision>680</cp:revision>
  <dcterms:created xsi:type="dcterms:W3CDTF">2013-07-12T18:23:55Z</dcterms:created>
  <dcterms:modified xsi:type="dcterms:W3CDTF">2020-07-16T17:46:57Z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0x0101000E70503E65B09C48A66855E9E9369823</vt:lpwstr>
  </property>
</Properties>
</file>