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4"/>
  </p:sldMasterIdLst>
  <p:notesMasterIdLst>
    <p:notesMasterId r:id="rId18"/>
  </p:notesMasterIdLst>
  <p:handoutMasterIdLst>
    <p:handoutMasterId r:id="rId19"/>
  </p:handoutMasterIdLst>
  <p:sldIdLst>
    <p:sldId id="281" r:id="rId5"/>
    <p:sldId id="303" r:id="rId6"/>
    <p:sldId id="304" r:id="rId7"/>
    <p:sldId id="282" r:id="rId8"/>
    <p:sldId id="289" r:id="rId9"/>
    <p:sldId id="283" r:id="rId10"/>
    <p:sldId id="298" r:id="rId11"/>
    <p:sldId id="299" r:id="rId12"/>
    <p:sldId id="300" r:id="rId13"/>
    <p:sldId id="301" r:id="rId14"/>
    <p:sldId id="302" r:id="rId15"/>
    <p:sldId id="290"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262B185-7AAD-459D-877C-F3B14F3ADD3F}">
          <p14:sldIdLst>
            <p14:sldId id="281"/>
          </p14:sldIdLst>
        </p14:section>
        <p14:section name="Presentation Content" id="{D6D1ACB1-BBFC-4BCA-B7CA-12996F2AD32E}">
          <p14:sldIdLst>
            <p14:sldId id="303"/>
            <p14:sldId id="304"/>
            <p14:sldId id="282"/>
            <p14:sldId id="289"/>
            <p14:sldId id="283"/>
            <p14:sldId id="298"/>
            <p14:sldId id="299"/>
            <p14:sldId id="300"/>
            <p14:sldId id="301"/>
            <p14:sldId id="302"/>
            <p14:sldId id="290"/>
            <p14:sldId id="29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41E"/>
    <a:srgbClr val="0B5487"/>
    <a:srgbClr val="F7941D"/>
    <a:srgbClr val="F1592A"/>
    <a:srgbClr val="5B9BD5"/>
    <a:srgbClr val="0F5088"/>
    <a:srgbClr val="F15F32"/>
    <a:srgbClr val="DD2133"/>
    <a:srgbClr val="0C59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7" autoAdjust="0"/>
    <p:restoredTop sz="89648" autoAdjust="0"/>
  </p:normalViewPr>
  <p:slideViewPr>
    <p:cSldViewPr snapToGrid="0">
      <p:cViewPr varScale="1">
        <p:scale>
          <a:sx n="103" d="100"/>
          <a:sy n="103" d="100"/>
        </p:scale>
        <p:origin x="1188" y="108"/>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73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5E5DB2-E983-4465-AD76-A4B7C5DBA6F7}" type="datetimeFigureOut">
              <a:rPr lang="en-CA" smtClean="0"/>
              <a:t>2018-02-18</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BCFC40-15A5-4E26-A73B-978DD23074BD}" type="slidenum">
              <a:rPr lang="en-CA" smtClean="0"/>
              <a:t>‹#›</a:t>
            </a:fld>
            <a:endParaRPr lang="en-CA"/>
          </a:p>
        </p:txBody>
      </p:sp>
    </p:spTree>
    <p:extLst>
      <p:ext uri="{BB962C8B-B14F-4D97-AF65-F5344CB8AC3E}">
        <p14:creationId xmlns:p14="http://schemas.microsoft.com/office/powerpoint/2010/main" val="2945419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7A24F-08FC-476D-B555-E56870DD74FD}" type="datetimeFigureOut">
              <a:rPr lang="en-CA" smtClean="0"/>
              <a:t>2018-02-18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9DCAA-E612-4BC0-AA75-84621265B05F}" type="slidenum">
              <a:rPr lang="en-CA" smtClean="0"/>
              <a:t>‹#›</a:t>
            </a:fld>
            <a:endParaRPr lang="en-CA"/>
          </a:p>
        </p:txBody>
      </p:sp>
    </p:spTree>
    <p:extLst>
      <p:ext uri="{BB962C8B-B14F-4D97-AF65-F5344CB8AC3E}">
        <p14:creationId xmlns:p14="http://schemas.microsoft.com/office/powerpoint/2010/main" val="1811312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9DCAA-E612-4BC0-AA75-84621265B05F}" type="slidenum">
              <a:rPr lang="en-CA" smtClean="0"/>
              <a:t>1</a:t>
            </a:fld>
            <a:endParaRPr lang="en-CA"/>
          </a:p>
        </p:txBody>
      </p:sp>
    </p:spTree>
    <p:extLst>
      <p:ext uri="{BB962C8B-B14F-4D97-AF65-F5344CB8AC3E}">
        <p14:creationId xmlns:p14="http://schemas.microsoft.com/office/powerpoint/2010/main" val="1195608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Title 1"/>
          <p:cNvSpPr>
            <a:spLocks noGrp="1"/>
          </p:cNvSpPr>
          <p:nvPr>
            <p:ph type="ctrTitle" hasCustomPrompt="1"/>
          </p:nvPr>
        </p:nvSpPr>
        <p:spPr>
          <a:xfrm>
            <a:off x="863095" y="3338057"/>
            <a:ext cx="8157883" cy="1196928"/>
          </a:xfrm>
        </p:spPr>
        <p:txBody>
          <a:bodyPr anchor="b">
            <a:normAutofit/>
          </a:bodyPr>
          <a:lstStyle>
            <a:lvl1pPr marL="0" algn="l" defTabSz="914400" rtl="0" eaLnBrk="1" latinLnBrk="0" hangingPunct="1">
              <a:lnSpc>
                <a:spcPct val="90000"/>
              </a:lnSpc>
              <a:spcBef>
                <a:spcPct val="0"/>
              </a:spcBef>
              <a:buNone/>
              <a:defRPr lang="en-CA" sz="3600" b="0" i="0" kern="1200" baseline="0" dirty="0">
                <a:solidFill>
                  <a:srgbClr val="F7941E"/>
                </a:solidFill>
                <a:latin typeface="+mj-lt"/>
                <a:ea typeface="Gotham Book" charset="0"/>
                <a:cs typeface="Gotham Book" charset="0"/>
              </a:defRPr>
            </a:lvl1pPr>
          </a:lstStyle>
          <a:p>
            <a:r>
              <a:rPr lang="en-US" dirty="0"/>
              <a:t>SET TITLE IN 36PT, GOTHAM </a:t>
            </a:r>
            <a:br>
              <a:rPr lang="en-US" dirty="0"/>
            </a:br>
            <a:r>
              <a:rPr lang="en-US" dirty="0"/>
              <a:t>REGULAR, MAX 2 LINES</a:t>
            </a:r>
            <a:endParaRPr lang="en-CA" dirty="0"/>
          </a:p>
        </p:txBody>
      </p:sp>
      <p:sp>
        <p:nvSpPr>
          <p:cNvPr id="3" name="Text Placeholder 2"/>
          <p:cNvSpPr>
            <a:spLocks noGrp="1"/>
          </p:cNvSpPr>
          <p:nvPr>
            <p:ph type="body" sz="quarter" idx="12" hasCustomPrompt="1"/>
          </p:nvPr>
        </p:nvSpPr>
        <p:spPr>
          <a:xfrm>
            <a:off x="863256" y="4770963"/>
            <a:ext cx="8158162" cy="720725"/>
          </a:xfrm>
        </p:spPr>
        <p:txBody>
          <a:bodyPr>
            <a:normAutofit/>
          </a:bodyPr>
          <a:lstStyle>
            <a:lvl1pPr marL="0" indent="0">
              <a:buNone/>
              <a:defRPr sz="2000" b="0" i="0" baseline="0">
                <a:solidFill>
                  <a:srgbClr val="F7941E"/>
                </a:solidFill>
                <a:latin typeface="+mn-lt"/>
                <a:ea typeface="Gotham Medium" charset="0"/>
                <a:cs typeface="Gotham Medium" charset="0"/>
              </a:defRPr>
            </a:lvl1pPr>
          </a:lstStyle>
          <a:p>
            <a:pPr lvl="0"/>
            <a:r>
              <a:rPr lang="en-US" dirty="0"/>
              <a:t>[SPEAKER], [SPEAKER TITLE]</a:t>
            </a:r>
          </a:p>
        </p:txBody>
      </p:sp>
      <p:sp>
        <p:nvSpPr>
          <p:cNvPr id="4" name="Rectangle 3"/>
          <p:cNvSpPr/>
          <p:nvPr/>
        </p:nvSpPr>
        <p:spPr>
          <a:xfrm>
            <a:off x="0" y="6113480"/>
            <a:ext cx="12192000" cy="744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6113480"/>
            <a:ext cx="12192000" cy="744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Break - Whit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932592" y="2638005"/>
            <a:ext cx="5176896" cy="1581992"/>
          </a:xfrm>
        </p:spPr>
        <p:txBody>
          <a:bodyPr anchor="ctr">
            <a:normAutofit/>
          </a:bodyPr>
          <a:lstStyle>
            <a:lvl1pPr>
              <a:defRPr sz="4000" b="0" i="0">
                <a:solidFill>
                  <a:srgbClr val="F7941E"/>
                </a:solidFill>
                <a:latin typeface="+mj-lt"/>
                <a:ea typeface="Gotham Book" charset="0"/>
                <a:cs typeface="Gotham Book" charset="0"/>
              </a:defRPr>
            </a:lvl1pPr>
          </a:lstStyle>
          <a:p>
            <a:r>
              <a:rPr lang="en-US" dirty="0"/>
              <a:t>SECTION BREAK</a:t>
            </a: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Click to edit Master title style</a:t>
            </a:r>
            <a:endParaRPr lang="en-CA"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estions - Image">
    <p:spTree>
      <p:nvGrpSpPr>
        <p:cNvPr id="1" name=""/>
        <p:cNvGrpSpPr/>
        <p:nvPr/>
      </p:nvGrpSpPr>
      <p:grpSpPr>
        <a:xfrm>
          <a:off x="0" y="0"/>
          <a:ext cx="0" cy="0"/>
          <a:chOff x="0" y="0"/>
          <a:chExt cx="0" cy="0"/>
        </a:xfrm>
      </p:grpSpPr>
      <p:sp>
        <p:nvSpPr>
          <p:cNvPr id="3" name="TextBox 2"/>
          <p:cNvSpPr txBox="1"/>
          <p:nvPr/>
        </p:nvSpPr>
        <p:spPr>
          <a:xfrm>
            <a:off x="927888" y="3105835"/>
            <a:ext cx="5181600" cy="646331"/>
          </a:xfrm>
          <a:prstGeom prst="rect">
            <a:avLst/>
          </a:prstGeom>
          <a:noFill/>
        </p:spPr>
        <p:txBody>
          <a:bodyPr wrap="square" rtlCol="0">
            <a:spAutoFit/>
          </a:bodyPr>
          <a:lstStyle/>
          <a:p>
            <a:pPr algn="l" defTabSz="914400" rtl="0" eaLnBrk="1" latinLnBrk="0" hangingPunct="1">
              <a:lnSpc>
                <a:spcPct val="90000"/>
              </a:lnSpc>
              <a:spcBef>
                <a:spcPct val="0"/>
              </a:spcBef>
              <a:buNone/>
            </a:pPr>
            <a:r>
              <a:rPr lang="en-US" sz="4000" b="0" i="0" kern="1200" cap="all" baseline="0" dirty="0">
                <a:solidFill>
                  <a:srgbClr val="F7941E"/>
                </a:solidFill>
                <a:latin typeface="+mn-lt"/>
                <a:ea typeface="Gotham Book" charset="0"/>
                <a:cs typeface="Gotham Book" charset="0"/>
              </a:rPr>
              <a:t>Questions?</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estions - White">
    <p:spTree>
      <p:nvGrpSpPr>
        <p:cNvPr id="1" name=""/>
        <p:cNvGrpSpPr/>
        <p:nvPr/>
      </p:nvGrpSpPr>
      <p:grpSpPr>
        <a:xfrm>
          <a:off x="0" y="0"/>
          <a:ext cx="0" cy="0"/>
          <a:chOff x="0" y="0"/>
          <a:chExt cx="0" cy="0"/>
        </a:xfrm>
      </p:grpSpPr>
      <p:sp>
        <p:nvSpPr>
          <p:cNvPr id="3" name="TextBox 2"/>
          <p:cNvSpPr txBox="1"/>
          <p:nvPr/>
        </p:nvSpPr>
        <p:spPr>
          <a:xfrm>
            <a:off x="927888" y="3105835"/>
            <a:ext cx="5181600" cy="646331"/>
          </a:xfrm>
          <a:prstGeom prst="rect">
            <a:avLst/>
          </a:prstGeom>
          <a:noFill/>
        </p:spPr>
        <p:txBody>
          <a:bodyPr wrap="square" rtlCol="0">
            <a:spAutoFit/>
          </a:bodyPr>
          <a:lstStyle/>
          <a:p>
            <a:pPr algn="l" defTabSz="914400" rtl="0" eaLnBrk="1" latinLnBrk="0" hangingPunct="1">
              <a:lnSpc>
                <a:spcPct val="90000"/>
              </a:lnSpc>
              <a:spcBef>
                <a:spcPct val="0"/>
              </a:spcBef>
              <a:buNone/>
            </a:pPr>
            <a:r>
              <a:rPr lang="en-US" sz="4000" b="0" i="0" kern="1200" cap="all" baseline="0" dirty="0">
                <a:solidFill>
                  <a:srgbClr val="F7941E"/>
                </a:solidFill>
                <a:latin typeface="+mj-lt"/>
                <a:ea typeface="Gotham Book" charset="0"/>
                <a:cs typeface="Gotham Book" charset="0"/>
              </a:rPr>
              <a:t>Questions?</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p:nvPr/>
        </p:nvSpPr>
        <p:spPr>
          <a:xfrm>
            <a:off x="927888" y="2828836"/>
            <a:ext cx="5181600" cy="1200329"/>
          </a:xfrm>
          <a:prstGeom prst="rect">
            <a:avLst/>
          </a:prstGeom>
          <a:noFill/>
        </p:spPr>
        <p:txBody>
          <a:bodyPr wrap="square" rtlCol="0">
            <a:spAutoFit/>
          </a:bodyPr>
          <a:lstStyle/>
          <a:p>
            <a:pPr algn="l" defTabSz="914400" rtl="0" eaLnBrk="1" latinLnBrk="0" hangingPunct="1">
              <a:lnSpc>
                <a:spcPct val="90000"/>
              </a:lnSpc>
              <a:spcBef>
                <a:spcPct val="0"/>
              </a:spcBef>
              <a:buNone/>
            </a:pPr>
            <a:r>
              <a:rPr lang="en-US" sz="4000" b="0" i="0" kern="1200" dirty="0">
                <a:solidFill>
                  <a:schemeClr val="bg2"/>
                </a:solidFill>
                <a:latin typeface="+mj-lt"/>
                <a:ea typeface="Gotham Book" charset="0"/>
                <a:cs typeface="Gotham Book" charset="0"/>
              </a:rPr>
              <a:t>OBRIGADO POR PARTICIPAREM</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0405" t="38832" r="10405" b="38807"/>
          <a:stretch/>
        </p:blipFill>
        <p:spPr>
          <a:xfrm>
            <a:off x="7375088" y="619208"/>
            <a:ext cx="4283512" cy="1209592"/>
          </a:xfrm>
          <a:prstGeom prst="rect">
            <a:avLst/>
          </a:prstGeom>
        </p:spPr>
      </p:pic>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10405" t="38832" r="10405" b="38807"/>
          <a:stretch/>
        </p:blipFill>
        <p:spPr>
          <a:xfrm>
            <a:off x="7375088" y="619208"/>
            <a:ext cx="4283512" cy="1209592"/>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03176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pic>
        <p:nvPicPr>
          <p:cNvPr id="27" name="Picture 3" descr="Resultado de imagem para web icon">
            <a:extLst>
              <a:ext uri="{FF2B5EF4-FFF2-40B4-BE49-F238E27FC236}">
                <a16:creationId xmlns:a16="http://schemas.microsoft.com/office/drawing/2014/main" id="{DB33E531-0964-4194-9D1F-BE762472223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0965" y="4077014"/>
            <a:ext cx="329899" cy="329899"/>
          </a:xfrm>
          <a:prstGeom prst="rect">
            <a:avLst/>
          </a:prstGeom>
          <a:noFill/>
          <a:extLst>
            <a:ext uri="{909E8E84-426E-40DD-AFC4-6F175D3DCCD1}">
              <a14:hiddenFill xmlns:a14="http://schemas.microsoft.com/office/drawing/2010/main">
                <a:solidFill>
                  <a:srgbClr val="FFFFFF"/>
                </a:solidFill>
              </a14:hiddenFill>
            </a:ext>
          </a:extLst>
        </p:spPr>
      </p:pic>
      <p:sp>
        <p:nvSpPr>
          <p:cNvPr id="36" name="Text Placeholder 30"/>
          <p:cNvSpPr>
            <a:spLocks noGrp="1"/>
          </p:cNvSpPr>
          <p:nvPr>
            <p:ph type="body" sz="quarter" idx="14" hasCustomPrompt="1"/>
          </p:nvPr>
        </p:nvSpPr>
        <p:spPr>
          <a:xfrm>
            <a:off x="5218113" y="4962877"/>
            <a:ext cx="5697537" cy="390525"/>
          </a:xfrm>
        </p:spPr>
        <p:txBody>
          <a:bodyPr>
            <a:normAutofit/>
          </a:bodyPr>
          <a:lstStyle>
            <a:lvl1pPr marL="0" indent="0" algn="l" defTabSz="914400" rtl="0" eaLnBrk="1" latinLnBrk="0" hangingPunct="1">
              <a:buNone/>
              <a:defRPr lang="en-US" sz="2000" kern="1200" dirty="0" smtClean="0">
                <a:solidFill>
                  <a:srgbClr val="F7941E"/>
                </a:solidFill>
                <a:latin typeface="+mn-lt"/>
                <a:ea typeface="Gotham Book" charset="0"/>
                <a:cs typeface="Gotham Book" charset="0"/>
              </a:defRPr>
            </a:lvl1pPr>
          </a:lstStyle>
          <a:p>
            <a:pPr lvl="0"/>
            <a:r>
              <a:rPr lang="en-US" dirty="0"/>
              <a:t>CLICK TO EDIT MASTER TEXT STYLES</a:t>
            </a:r>
          </a:p>
        </p:txBody>
      </p:sp>
      <p:sp>
        <p:nvSpPr>
          <p:cNvPr id="37" name="Text Placeholder 32"/>
          <p:cNvSpPr>
            <a:spLocks noGrp="1"/>
          </p:cNvSpPr>
          <p:nvPr>
            <p:ph type="body" sz="quarter" idx="15"/>
          </p:nvPr>
        </p:nvSpPr>
        <p:spPr>
          <a:xfrm>
            <a:off x="5218113" y="535359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a:t>
            </a:r>
          </a:p>
        </p:txBody>
      </p:sp>
      <p:grpSp>
        <p:nvGrpSpPr>
          <p:cNvPr id="10" name="Group 9"/>
          <p:cNvGrpSpPr/>
          <p:nvPr/>
        </p:nvGrpSpPr>
        <p:grpSpPr>
          <a:xfrm>
            <a:off x="820965" y="4760173"/>
            <a:ext cx="353832" cy="353832"/>
            <a:chOff x="5748554" y="5146675"/>
            <a:chExt cx="353832" cy="353832"/>
          </a:xfrm>
        </p:grpSpPr>
        <p:sp>
          <p:nvSpPr>
            <p:cNvPr id="11"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12" name="Rounded Rectangle 11"/>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20965" y="5440724"/>
            <a:ext cx="353832" cy="353832"/>
            <a:chOff x="6866055" y="5146675"/>
            <a:chExt cx="353832" cy="353832"/>
          </a:xfrm>
        </p:grpSpPr>
        <p:sp>
          <p:nvSpPr>
            <p:cNvPr id="14" name="Rounded Rectangle 13"/>
            <p:cNvSpPr/>
            <p:nvPr/>
          </p:nvSpPr>
          <p:spPr>
            <a:xfrm>
              <a:off x="6866055"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216"/>
            <p:cNvGrpSpPr>
              <a:grpSpLocks/>
            </p:cNvGrpSpPr>
            <p:nvPr/>
          </p:nvGrpSpPr>
          <p:grpSpPr bwMode="auto">
            <a:xfrm>
              <a:off x="6985002" y="5246689"/>
              <a:ext cx="126998" cy="126996"/>
              <a:chOff x="8400256" y="3573016"/>
              <a:chExt cx="423863" cy="422275"/>
            </a:xfrm>
            <a:solidFill>
              <a:schemeClr val="tx1"/>
            </a:solidFill>
          </p:grpSpPr>
          <p:sp>
            <p:nvSpPr>
              <p:cNvPr id="16"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7"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8"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222978"/>
            <a:ext cx="5697537" cy="390525"/>
          </a:xfrm>
        </p:spPr>
        <p:txBody>
          <a:bodyPr>
            <a:normAutofit/>
          </a:bodyPr>
          <a:lstStyle>
            <a:lvl1pPr marL="0" indent="0" algn="l" defTabSz="914400" rtl="0" eaLnBrk="1" latinLnBrk="0" hangingPunct="1">
              <a:buNone/>
              <a:defRPr lang="en-US" sz="2000" kern="1200" dirty="0" smtClean="0">
                <a:solidFill>
                  <a:srgbClr val="F7941E"/>
                </a:solidFill>
                <a:latin typeface="+mn-lt"/>
                <a:ea typeface="Gotham Book" charset="0"/>
                <a:cs typeface="Gotham Book"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61370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34" name="Text Placeholder 30"/>
          <p:cNvSpPr>
            <a:spLocks noGrp="1"/>
          </p:cNvSpPr>
          <p:nvPr>
            <p:ph type="body" sz="quarter" idx="12" hasCustomPrompt="1"/>
          </p:nvPr>
        </p:nvSpPr>
        <p:spPr>
          <a:xfrm>
            <a:off x="5218113" y="3588276"/>
            <a:ext cx="5697537" cy="390525"/>
          </a:xfrm>
        </p:spPr>
        <p:txBody>
          <a:bodyPr>
            <a:normAutofit/>
          </a:bodyPr>
          <a:lstStyle>
            <a:lvl1pPr marL="0" indent="0" algn="l" defTabSz="914400" rtl="0" eaLnBrk="1" latinLnBrk="0" hangingPunct="1">
              <a:buNone/>
              <a:defRPr lang="en-US" sz="2000" kern="1200" dirty="0" smtClean="0">
                <a:solidFill>
                  <a:srgbClr val="F7941E"/>
                </a:solidFill>
                <a:latin typeface="+mn-lt"/>
                <a:ea typeface="Gotham Book" charset="0"/>
                <a:cs typeface="Gotham Book" charset="0"/>
              </a:defRPr>
            </a:lvl1pPr>
          </a:lstStyle>
          <a:p>
            <a:pPr lvl="0"/>
            <a:r>
              <a:rPr lang="en-US" dirty="0"/>
              <a:t>CLICK TO EDIT MASTER TEXT STYLES</a:t>
            </a:r>
          </a:p>
        </p:txBody>
      </p:sp>
      <p:sp>
        <p:nvSpPr>
          <p:cNvPr id="35" name="Text Placeholder 32"/>
          <p:cNvSpPr>
            <a:spLocks noGrp="1"/>
          </p:cNvSpPr>
          <p:nvPr>
            <p:ph type="body" sz="quarter" idx="13"/>
          </p:nvPr>
        </p:nvSpPr>
        <p:spPr>
          <a:xfrm>
            <a:off x="5218113" y="39789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Drag picture to placeholder or click icon to add</a:t>
            </a:r>
            <a:endParaRPr lang="en-US" dirty="0"/>
          </a:p>
        </p:txBody>
      </p:sp>
      <p:sp>
        <p:nvSpPr>
          <p:cNvPr id="42" name="Text Placeholder 41"/>
          <p:cNvSpPr>
            <a:spLocks noGrp="1"/>
          </p:cNvSpPr>
          <p:nvPr>
            <p:ph type="body" sz="quarter" idx="17" hasCustomPrompt="1"/>
          </p:nvPr>
        </p:nvSpPr>
        <p:spPr>
          <a:xfrm>
            <a:off x="1236663" y="4065588"/>
            <a:ext cx="2159000" cy="354012"/>
          </a:xfrm>
        </p:spPr>
        <p:txBody>
          <a:bodyPr>
            <a:noAutofit/>
          </a:bodyPr>
          <a:lstStyle>
            <a:lvl1pPr marL="0" indent="0">
              <a:buNone/>
              <a:defRPr lang="en-US" sz="1600" b="0" i="0" kern="1200" dirty="0">
                <a:solidFill>
                  <a:schemeClr val="accent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3" y="4760173"/>
            <a:ext cx="2159000" cy="354012"/>
          </a:xfrm>
        </p:spPr>
        <p:txBody>
          <a:bodyPr>
            <a:noAutofit/>
          </a:bodyPr>
          <a:lstStyle>
            <a:lvl1pPr marL="0" indent="0">
              <a:buNone/>
              <a:defRPr lang="en-US" sz="1600" b="0" i="0" kern="1200" dirty="0">
                <a:solidFill>
                  <a:schemeClr val="accent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3" y="5432470"/>
            <a:ext cx="2159000" cy="354012"/>
          </a:xfrm>
        </p:spPr>
        <p:txBody>
          <a:bodyPr>
            <a:noAutofit/>
          </a:bodyPr>
          <a:lstStyle>
            <a:lvl1pPr marL="0" indent="0">
              <a:buNone/>
              <a:defRPr lang="en-US" sz="1600" b="0" i="0" kern="1200" dirty="0">
                <a:solidFill>
                  <a:schemeClr val="accent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userDrawn="1"/>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1947849"/>
            <a:ext cx="6623108" cy="390525"/>
          </a:xfrm>
        </p:spPr>
        <p:txBody>
          <a:bodyPr anchor="b">
            <a:normAutofit/>
          </a:bodyPr>
          <a:lstStyle>
            <a:lvl1pPr marL="0" indent="0" algn="l" defTabSz="914400" rtl="0" eaLnBrk="1" latinLnBrk="0" hangingPunct="1">
              <a:buNone/>
              <a:defRPr lang="en-US" sz="2000" kern="1200" dirty="0" smtClean="0">
                <a:solidFill>
                  <a:srgbClr val="F7941E"/>
                </a:solidFill>
                <a:latin typeface="+mn-lt"/>
                <a:ea typeface="Gotham Book" charset="0"/>
                <a:cs typeface="Gotham Book" charset="0"/>
              </a:defRPr>
            </a:lvl1pPr>
          </a:lstStyle>
          <a:p>
            <a:pPr lvl="0"/>
            <a:r>
              <a:rPr lang="en-US" dirty="0"/>
              <a:t>HEADING ONE</a:t>
            </a:r>
          </a:p>
        </p:txBody>
      </p:sp>
      <p:sp>
        <p:nvSpPr>
          <p:cNvPr id="11" name="Text Placeholder 32"/>
          <p:cNvSpPr>
            <a:spLocks noGrp="1"/>
          </p:cNvSpPr>
          <p:nvPr>
            <p:ph type="body" sz="quarter" idx="11"/>
          </p:nvPr>
        </p:nvSpPr>
        <p:spPr>
          <a:xfrm>
            <a:off x="544175" y="23547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12" name="Text Placeholder 30"/>
          <p:cNvSpPr>
            <a:spLocks noGrp="1"/>
          </p:cNvSpPr>
          <p:nvPr>
            <p:ph type="body" sz="quarter" idx="12" hasCustomPrompt="1"/>
          </p:nvPr>
        </p:nvSpPr>
        <p:spPr>
          <a:xfrm>
            <a:off x="544175" y="3313147"/>
            <a:ext cx="6623108" cy="390525"/>
          </a:xfrm>
        </p:spPr>
        <p:txBody>
          <a:bodyPr anchor="b">
            <a:normAutofit/>
          </a:bodyPr>
          <a:lstStyle>
            <a:lvl1pPr marL="0" indent="0" algn="l" defTabSz="914400" rtl="0" eaLnBrk="1" latinLnBrk="0" hangingPunct="1">
              <a:buNone/>
              <a:defRPr lang="en-US" sz="1800" kern="1200" dirty="0" smtClean="0">
                <a:solidFill>
                  <a:srgbClr val="F7941E"/>
                </a:solidFill>
                <a:latin typeface="+mn-lt"/>
                <a:ea typeface="Gotham Book" charset="0"/>
                <a:cs typeface="Gotham Book" charset="0"/>
              </a:defRPr>
            </a:lvl1pPr>
          </a:lstStyle>
          <a:p>
            <a:pPr lvl="0"/>
            <a:r>
              <a:rPr lang="en-US" dirty="0"/>
              <a:t>Heading Two</a:t>
            </a:r>
          </a:p>
        </p:txBody>
      </p:sp>
      <p:sp>
        <p:nvSpPr>
          <p:cNvPr id="13" name="Text Placeholder 32"/>
          <p:cNvSpPr>
            <a:spLocks noGrp="1"/>
          </p:cNvSpPr>
          <p:nvPr>
            <p:ph type="body" sz="quarter" idx="13"/>
          </p:nvPr>
        </p:nvSpPr>
        <p:spPr>
          <a:xfrm>
            <a:off x="544175" y="372005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14" name="Text Placeholder 30"/>
          <p:cNvSpPr>
            <a:spLocks noGrp="1"/>
          </p:cNvSpPr>
          <p:nvPr>
            <p:ph type="body" sz="quarter" idx="14" hasCustomPrompt="1"/>
          </p:nvPr>
        </p:nvSpPr>
        <p:spPr>
          <a:xfrm>
            <a:off x="544175" y="4687748"/>
            <a:ext cx="6623108" cy="390525"/>
          </a:xfrm>
        </p:spPr>
        <p:txBody>
          <a:bodyPr anchor="b">
            <a:normAutofit/>
          </a:bodyPr>
          <a:lstStyle>
            <a:lvl1pPr marL="0" indent="0" algn="l" defTabSz="914400" rtl="0" eaLnBrk="1" latinLnBrk="0" hangingPunct="1">
              <a:buNone/>
              <a:defRPr lang="en-US" sz="1600" b="0" i="0" kern="1200" dirty="0" smtClean="0">
                <a:solidFill>
                  <a:srgbClr val="F7941E"/>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9465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16" name="Picture Placeholder 5"/>
          <p:cNvSpPr>
            <a:spLocks noGrp="1"/>
          </p:cNvSpPr>
          <p:nvPr>
            <p:ph type="pic" sz="quarter" idx="16"/>
          </p:nvPr>
        </p:nvSpPr>
        <p:spPr>
          <a:xfrm>
            <a:off x="8323761" y="0"/>
            <a:ext cx="3868240" cy="6858000"/>
          </a:xfrm>
          <a:prstGeom prst="rect">
            <a:avLst/>
          </a:prstGeom>
          <a:solidFill>
            <a:schemeClr val="bg2">
              <a:lumMod val="95000"/>
            </a:schemeClr>
          </a:solidFill>
        </p:spPr>
        <p:txBody>
          <a:bodyPr>
            <a:normAutofit/>
          </a:bodyPr>
          <a:lstStyle>
            <a:lvl1pPr>
              <a:defRPr sz="1401">
                <a:latin typeface="+mn-lt"/>
              </a:defRPr>
            </a:lvl1pPr>
          </a:lstStyle>
          <a:p>
            <a:r>
              <a:rPr lang="en-US"/>
              <a:t>Drag picture to placeholder or click icon to add</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lvl1pPr>
              <a:defRPr b="1"/>
            </a:lvl1pPr>
          </a:lstStyle>
          <a:p>
            <a:r>
              <a:rPr lang="en-US" dirty="0"/>
              <a:t>Click to edit Master title style</a:t>
            </a:r>
            <a:endParaRPr lang="en-CA" dirty="0"/>
          </a:p>
        </p:txBody>
      </p:sp>
      <p:sp>
        <p:nvSpPr>
          <p:cNvPr id="8" name="Text Placeholder 30"/>
          <p:cNvSpPr>
            <a:spLocks noGrp="1"/>
          </p:cNvSpPr>
          <p:nvPr>
            <p:ph type="body" sz="quarter" idx="10" hasCustomPrompt="1"/>
          </p:nvPr>
        </p:nvSpPr>
        <p:spPr>
          <a:xfrm>
            <a:off x="657712" y="2890635"/>
            <a:ext cx="4620524" cy="390525"/>
          </a:xfrm>
        </p:spPr>
        <p:txBody>
          <a:bodyPr>
            <a:normAutofit/>
          </a:bodyPr>
          <a:lstStyle>
            <a:lvl1pPr marL="0" indent="0" algn="l" defTabSz="914400" rtl="0" eaLnBrk="1" latinLnBrk="0" hangingPunct="1">
              <a:buNone/>
              <a:defRPr lang="en-US" sz="2000" kern="1200" baseline="0" dirty="0" smtClean="0">
                <a:solidFill>
                  <a:srgbClr val="F7941E"/>
                </a:solidFill>
                <a:latin typeface="+mn-lt"/>
                <a:ea typeface="Gotham Book" charset="0"/>
                <a:cs typeface="Gotham Book" charset="0"/>
              </a:defRPr>
            </a:lvl1pPr>
          </a:lstStyle>
          <a:p>
            <a:pPr lvl="0"/>
            <a:r>
              <a:rPr lang="en-US"/>
              <a:t>TITLE HERE</a:t>
            </a:r>
          </a:p>
        </p:txBody>
      </p:sp>
      <p:sp>
        <p:nvSpPr>
          <p:cNvPr id="9" name="Text Placeholder 30"/>
          <p:cNvSpPr>
            <a:spLocks noGrp="1"/>
          </p:cNvSpPr>
          <p:nvPr>
            <p:ph type="body" sz="quarter" idx="15" hasCustomPrompt="1"/>
          </p:nvPr>
        </p:nvSpPr>
        <p:spPr>
          <a:xfrm>
            <a:off x="6572988" y="2890635"/>
            <a:ext cx="4620524" cy="390525"/>
          </a:xfrm>
        </p:spPr>
        <p:txBody>
          <a:bodyPr>
            <a:normAutofit/>
          </a:bodyPr>
          <a:lstStyle>
            <a:lvl1pPr marL="0" indent="0" algn="l" defTabSz="914400" rtl="0" eaLnBrk="1" latinLnBrk="0" hangingPunct="1">
              <a:buNone/>
              <a:defRPr lang="en-US" sz="2000" kern="1200" baseline="0" dirty="0" smtClean="0">
                <a:solidFill>
                  <a:srgbClr val="F7941E"/>
                </a:solidFill>
                <a:latin typeface="+mn-lt"/>
                <a:ea typeface="Gotham Book" charset="0"/>
                <a:cs typeface="Gotham Book" charset="0"/>
              </a:defRPr>
            </a:lvl1pPr>
          </a:lstStyle>
          <a:p>
            <a:pPr lvl="0"/>
            <a:r>
              <a:rPr lang="en-US"/>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 Icon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cxnSp>
        <p:nvCxnSpPr>
          <p:cNvPr id="17" name="Straight Connector 16"/>
          <p:cNvCxnSpPr/>
          <p:nvPr/>
        </p:nvCxnSpPr>
        <p:spPr>
          <a:xfrm>
            <a:off x="733621" y="3221525"/>
            <a:ext cx="455047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cxnSp>
        <p:nvCxnSpPr>
          <p:cNvPr id="25" name="Straight Connector 24"/>
          <p:cNvCxnSpPr/>
          <p:nvPr/>
        </p:nvCxnSpPr>
        <p:spPr>
          <a:xfrm>
            <a:off x="6648898" y="3221525"/>
            <a:ext cx="455047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cxnSp>
        <p:nvCxnSpPr>
          <p:cNvPr id="8" name="Straight Connector 7"/>
          <p:cNvCxnSpPr/>
          <p:nvPr userDrawn="1"/>
        </p:nvCxnSpPr>
        <p:spPr>
          <a:xfrm>
            <a:off x="733621" y="3221525"/>
            <a:ext cx="455047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648898" y="3221525"/>
            <a:ext cx="455047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rmAutofit/>
          </a:bodyPr>
          <a:lstStyle>
            <a:lvl1pPr marL="0" indent="0" algn="l" defTabSz="914400" rtl="0" eaLnBrk="1" latinLnBrk="0" hangingPunct="1">
              <a:buNone/>
              <a:defRPr lang="en-US" sz="2000" kern="1200" baseline="0" dirty="0" smtClean="0">
                <a:solidFill>
                  <a:srgbClr val="F7941E"/>
                </a:solidFill>
                <a:latin typeface="+mn-lt"/>
                <a:ea typeface="Gotham Book" charset="0"/>
                <a:cs typeface="Gotham Book"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rmAutofit/>
          </a:bodyPr>
          <a:lstStyle>
            <a:lvl1pPr marL="0" indent="0" algn="l" defTabSz="914400" rtl="0" eaLnBrk="1" latinLnBrk="0" hangingPunct="1">
              <a:buNone/>
              <a:defRPr lang="en-US" sz="2000" kern="1200" baseline="0" dirty="0" smtClean="0">
                <a:solidFill>
                  <a:srgbClr val="F7941E"/>
                </a:solidFill>
                <a:latin typeface="+mn-lt"/>
                <a:ea typeface="Gotham Book" charset="0"/>
                <a:cs typeface="Gotham Book"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rmAutofit/>
          </a:bodyPr>
          <a:lstStyle>
            <a:lvl1pPr marL="0" indent="0" algn="l" defTabSz="914400" rtl="0" eaLnBrk="1" latinLnBrk="0" hangingPunct="1">
              <a:buNone/>
              <a:defRPr lang="en-US" sz="2000" kern="1200" baseline="0" dirty="0" smtClean="0">
                <a:solidFill>
                  <a:srgbClr val="F7941E"/>
                </a:solidFill>
                <a:latin typeface="+mn-lt"/>
                <a:ea typeface="Gotham Book" charset="0"/>
                <a:cs typeface="Gotham Book" charset="0"/>
              </a:defRPr>
            </a:lvl1pPr>
          </a:lstStyle>
          <a:p>
            <a:pPr lvl="0"/>
            <a:r>
              <a:rPr lang="en-US" dirty="0"/>
              <a:t>TITLE HERE</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 Icons">
    <p:spTree>
      <p:nvGrpSpPr>
        <p:cNvPr id="1" name=""/>
        <p:cNvGrpSpPr/>
        <p:nvPr/>
      </p:nvGrpSpPr>
      <p:grpSpPr>
        <a:xfrm>
          <a:off x="0" y="0"/>
          <a:ext cx="0" cy="0"/>
          <a:chOff x="0" y="0"/>
          <a:chExt cx="0" cy="0"/>
        </a:xfrm>
      </p:grpSpPr>
      <p:cxnSp>
        <p:nvCxnSpPr>
          <p:cNvPr id="6" name="Straight Connector 5"/>
          <p:cNvCxnSpPr/>
          <p:nvPr/>
        </p:nvCxnSpPr>
        <p:spPr>
          <a:xfrm>
            <a:off x="733621"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64448"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795276"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13"/>
          </p:nvPr>
        </p:nvSpPr>
        <p:spPr>
          <a:xfrm>
            <a:off x="663575" y="3397803"/>
            <a:ext cx="2678113"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2" name="Text Placeholder 20"/>
          <p:cNvSpPr>
            <a:spLocks noGrp="1"/>
          </p:cNvSpPr>
          <p:nvPr>
            <p:ph type="body" sz="quarter" idx="14"/>
          </p:nvPr>
        </p:nvSpPr>
        <p:spPr>
          <a:xfrm>
            <a:off x="4683332" y="3397803"/>
            <a:ext cx="2678113"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3" name="Text Placeholder 20"/>
          <p:cNvSpPr>
            <a:spLocks noGrp="1"/>
          </p:cNvSpPr>
          <p:nvPr>
            <p:ph type="body" sz="quarter" idx="15"/>
          </p:nvPr>
        </p:nvSpPr>
        <p:spPr>
          <a:xfrm>
            <a:off x="8714160" y="3397803"/>
            <a:ext cx="2678113"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cxnSp>
        <p:nvCxnSpPr>
          <p:cNvPr id="9" name="Straight Connector 8"/>
          <p:cNvCxnSpPr/>
          <p:nvPr userDrawn="1"/>
        </p:nvCxnSpPr>
        <p:spPr>
          <a:xfrm>
            <a:off x="733621"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764448"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95276"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Break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2592" y="2638005"/>
            <a:ext cx="6141308" cy="1581992"/>
          </a:xfrm>
        </p:spPr>
        <p:txBody>
          <a:bodyPr anchor="ctr">
            <a:normAutofit/>
          </a:bodyPr>
          <a:lstStyle>
            <a:lvl1pPr>
              <a:defRPr sz="4000" b="0" i="0">
                <a:solidFill>
                  <a:srgbClr val="F7941E"/>
                </a:solidFill>
                <a:latin typeface="+mj-lt"/>
                <a:ea typeface="Gotham Book" charset="0"/>
                <a:cs typeface="Gotham Book" charset="0"/>
              </a:defRPr>
            </a:lvl1pPr>
          </a:lstStyle>
          <a:p>
            <a:r>
              <a:rPr lang="en-US" dirty="0"/>
              <a:t>SECTION BREAK</a:t>
            </a:r>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Autofit/>
          </a:bodyPr>
          <a:lstStyle/>
          <a:p>
            <a:r>
              <a:rPr lang="en-US" dirty="0"/>
              <a:t>Title of Slide in 44pt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117869640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hf hdr="0" ftr="0" dt="0"/>
  <p:txStyles>
    <p:titleStyle>
      <a:lvl1pPr algn="l" defTabSz="914400" rtl="0" eaLnBrk="1" latinLnBrk="0" hangingPunct="1">
        <a:lnSpc>
          <a:spcPct val="90000"/>
        </a:lnSpc>
        <a:spcBef>
          <a:spcPct val="0"/>
        </a:spcBef>
        <a:buNone/>
        <a:defRPr sz="4400" b="1" i="0" kern="1200">
          <a:solidFill>
            <a:srgbClr val="F7941E"/>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jpg"/><Relationship Id="rId7" Type="http://schemas.openxmlformats.org/officeDocument/2006/relationships/image" Target="../media/image5.png"/><Relationship Id="rId2" Type="http://schemas.openxmlformats.org/officeDocument/2006/relationships/hyperlink" Target="http://dbatools.io/" TargetMode="External"/><Relationship Id="rId1" Type="http://schemas.openxmlformats.org/officeDocument/2006/relationships/slideLayout" Target="../slideLayouts/slideLayout2.xml"/><Relationship Id="rId6" Type="http://schemas.openxmlformats.org/officeDocument/2006/relationships/hyperlink" Target="https://www.linkedin.com/in/claudioessilva/" TargetMode="External"/><Relationship Id="rId5" Type="http://schemas.openxmlformats.org/officeDocument/2006/relationships/hyperlink" Target="https://twitter.com/claudioessilva" TargetMode="External"/><Relationship Id="rId4" Type="http://schemas.openxmlformats.org/officeDocument/2006/relationships/hyperlink" Target="https://claudioessilva.eu/" TargetMode="Externa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095" y="3338057"/>
            <a:ext cx="10688203" cy="1196928"/>
          </a:xfrm>
        </p:spPr>
        <p:txBody>
          <a:bodyPr/>
          <a:lstStyle/>
          <a:p>
            <a:r>
              <a:rPr lang="pt-BR" b="1" dirty="0"/>
              <a:t>Administrating SSRS without boring web based clicks!</a:t>
            </a:r>
            <a:endParaRPr lang="en-US" b="1" dirty="0"/>
          </a:p>
        </p:txBody>
      </p:sp>
      <p:sp>
        <p:nvSpPr>
          <p:cNvPr id="3" name="Text Placeholder 2"/>
          <p:cNvSpPr>
            <a:spLocks noGrp="1"/>
          </p:cNvSpPr>
          <p:nvPr>
            <p:ph type="body" sz="quarter" idx="12"/>
          </p:nvPr>
        </p:nvSpPr>
        <p:spPr/>
        <p:txBody>
          <a:bodyPr/>
          <a:lstStyle/>
          <a:p>
            <a:r>
              <a:rPr lang="en-US" dirty="0"/>
              <a:t>Cláudio Silva, SQL Server DBA &amp; PowerShell MVP</a:t>
            </a:r>
          </a:p>
        </p:txBody>
      </p:sp>
      <p:pic>
        <p:nvPicPr>
          <p:cNvPr id="5" name="Picture 4">
            <a:extLst>
              <a:ext uri="{FF2B5EF4-FFF2-40B4-BE49-F238E27FC236}">
                <a16:creationId xmlns:a16="http://schemas.microsoft.com/office/drawing/2014/main" id="{5B29E757-C5E9-4CC6-A1B9-D07348AE6B87}"/>
              </a:ext>
            </a:extLst>
          </p:cNvPr>
          <p:cNvPicPr>
            <a:picLocks noChangeAspect="1"/>
          </p:cNvPicPr>
          <p:nvPr/>
        </p:nvPicPr>
        <p:blipFill rotWithShape="1">
          <a:blip r:embed="rId3">
            <a:extLst>
              <a:ext uri="{28A0092B-C50C-407E-A947-70E740481C1C}">
                <a14:useLocalDpi xmlns:a14="http://schemas.microsoft.com/office/drawing/2010/main" val="0"/>
              </a:ext>
            </a:extLst>
          </a:blip>
          <a:srcRect b="57731"/>
          <a:stretch/>
        </p:blipFill>
        <p:spPr>
          <a:xfrm>
            <a:off x="0" y="0"/>
            <a:ext cx="12192000" cy="2087037"/>
          </a:xfrm>
          <a:prstGeom prst="rect">
            <a:avLst/>
          </a:prstGeom>
          <a:solidFill>
            <a:schemeClr val="accent6"/>
          </a:solidFill>
          <a:effectLst>
            <a:outerShdw blurRad="50800" dist="50800" dir="5400000" sx="1000" sy="1000" algn="ctr" rotWithShape="0">
              <a:srgbClr val="000000"/>
            </a:outerShdw>
            <a:reflection blurRad="6350" stA="50000" endA="300" endPos="90000" dir="5400000" sy="-100000" algn="bl" rotWithShape="0"/>
          </a:effectLst>
        </p:spPr>
      </p:pic>
    </p:spTree>
    <p:extLst>
      <p:ext uri="{BB962C8B-B14F-4D97-AF65-F5344CB8AC3E}">
        <p14:creationId xmlns:p14="http://schemas.microsoft.com/office/powerpoint/2010/main" val="195285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title"/>
          </p:nvPr>
        </p:nvSpPr>
        <p:spPr>
          <a:xfrm>
            <a:off x="527990" y="238576"/>
            <a:ext cx="11191043" cy="664889"/>
          </a:xfrm>
        </p:spPr>
        <p:txBody>
          <a:bodyPr>
            <a:normAutofit fontScale="90000"/>
          </a:bodyPr>
          <a:lstStyle/>
          <a:p>
            <a:r>
              <a:rPr lang="en-US" dirty="0"/>
              <a:t>What</a:t>
            </a:r>
            <a:r>
              <a:rPr lang="pt-PT" dirty="0"/>
              <a:t> </a:t>
            </a:r>
            <a:r>
              <a:rPr lang="en-US" dirty="0"/>
              <a:t>is</a:t>
            </a:r>
            <a:r>
              <a:rPr lang="pt-PT" dirty="0"/>
              <a:t> </a:t>
            </a:r>
            <a:r>
              <a:rPr lang="en-US" dirty="0"/>
              <a:t>included</a:t>
            </a:r>
            <a:r>
              <a:rPr lang="pt-PT" dirty="0"/>
              <a:t>?</a:t>
            </a:r>
            <a:endParaRPr lang="en-US" dirty="0"/>
          </a:p>
        </p:txBody>
      </p:sp>
      <p:sp>
        <p:nvSpPr>
          <p:cNvPr id="4" name="TextBox 3">
            <a:extLst>
              <a:ext uri="{FF2B5EF4-FFF2-40B4-BE49-F238E27FC236}">
                <a16:creationId xmlns:a16="http://schemas.microsoft.com/office/drawing/2014/main" id="{EE4A0214-CB5E-449D-9A8B-1C55D37EB7A0}"/>
              </a:ext>
            </a:extLst>
          </p:cNvPr>
          <p:cNvSpPr txBox="1"/>
          <p:nvPr/>
        </p:nvSpPr>
        <p:spPr>
          <a:xfrm>
            <a:off x="798083" y="2060066"/>
            <a:ext cx="4485635" cy="3046988"/>
          </a:xfrm>
          <a:prstGeom prst="rect">
            <a:avLst/>
          </a:prstGeom>
          <a:noFill/>
        </p:spPr>
        <p:txBody>
          <a:bodyPr wrap="square" rtlCol="0">
            <a:spAutoFit/>
          </a:bodyPr>
          <a:lstStyle/>
          <a:p>
            <a:r>
              <a:rPr lang="en-US" sz="2400" b="1" dirty="0"/>
              <a:t>Catalog items:</a:t>
            </a:r>
          </a:p>
          <a:p>
            <a:pPr marL="342900" indent="-342900">
              <a:buFont typeface="Arial" panose="020B0604020202020204" pitchFamily="34" charset="0"/>
              <a:buChar char="•"/>
            </a:pPr>
            <a:r>
              <a:rPr lang="en-US" sz="2400" dirty="0"/>
              <a:t>Folders </a:t>
            </a:r>
          </a:p>
          <a:p>
            <a:pPr marL="342900" indent="-342900">
              <a:buFont typeface="Arial" panose="020B0604020202020204" pitchFamily="34" charset="0"/>
              <a:buChar char="•"/>
            </a:pPr>
            <a:r>
              <a:rPr lang="en-US" sz="2400" dirty="0"/>
              <a:t>Data sources</a:t>
            </a:r>
          </a:p>
          <a:p>
            <a:pPr marL="342900" indent="-342900">
              <a:buFont typeface="Arial" panose="020B0604020202020204" pitchFamily="34" charset="0"/>
              <a:buChar char="•"/>
            </a:pPr>
            <a:r>
              <a:rPr lang="en-US" sz="2400" dirty="0"/>
              <a:t>Reports</a:t>
            </a:r>
          </a:p>
          <a:p>
            <a:pPr marL="342900" indent="-342900">
              <a:buFont typeface="Arial" panose="020B0604020202020204" pitchFamily="34" charset="0"/>
              <a:buChar char="•"/>
            </a:pPr>
            <a:r>
              <a:rPr lang="en-US" sz="2400" dirty="0"/>
              <a:t>Subscriptions *</a:t>
            </a:r>
          </a:p>
          <a:p>
            <a:endParaRPr lang="en-US" sz="2400" dirty="0"/>
          </a:p>
          <a:p>
            <a:r>
              <a:rPr lang="en-US" sz="2400" b="1" dirty="0"/>
              <a:t>Security:</a:t>
            </a:r>
          </a:p>
          <a:p>
            <a:pPr marL="342900" indent="-342900">
              <a:buFont typeface="Arial" panose="020B0604020202020204" pitchFamily="34" charset="0"/>
              <a:buChar char="•"/>
            </a:pPr>
            <a:r>
              <a:rPr lang="en-US" sz="2400" dirty="0"/>
              <a:t>Grant/Revoke Permissions *</a:t>
            </a:r>
          </a:p>
        </p:txBody>
      </p:sp>
      <p:sp>
        <p:nvSpPr>
          <p:cNvPr id="5" name="TextBox 4">
            <a:extLst>
              <a:ext uri="{FF2B5EF4-FFF2-40B4-BE49-F238E27FC236}">
                <a16:creationId xmlns:a16="http://schemas.microsoft.com/office/drawing/2014/main" id="{A8D9FBE8-9FF1-488C-B147-C0F9DAF96A51}"/>
              </a:ext>
            </a:extLst>
          </p:cNvPr>
          <p:cNvSpPr txBox="1"/>
          <p:nvPr/>
        </p:nvSpPr>
        <p:spPr>
          <a:xfrm>
            <a:off x="5637721" y="2060066"/>
            <a:ext cx="5139136" cy="3046988"/>
          </a:xfrm>
          <a:prstGeom prst="rect">
            <a:avLst/>
          </a:prstGeom>
          <a:noFill/>
        </p:spPr>
        <p:txBody>
          <a:bodyPr wrap="square" rtlCol="0">
            <a:spAutoFit/>
          </a:bodyPr>
          <a:lstStyle/>
          <a:p>
            <a:r>
              <a:rPr lang="en-US" sz="2400" b="1" dirty="0"/>
              <a:t>Configuration Manager options *:</a:t>
            </a:r>
          </a:p>
          <a:p>
            <a:pPr marL="342900" indent="-342900">
              <a:buFont typeface="Arial" panose="020B0604020202020204" pitchFamily="34" charset="0"/>
              <a:buChar char="•"/>
            </a:pPr>
            <a:r>
              <a:rPr lang="en-US" sz="2400" dirty="0"/>
              <a:t>Encryption Keys</a:t>
            </a:r>
          </a:p>
          <a:p>
            <a:pPr marL="342900" indent="-342900">
              <a:buFont typeface="Arial" panose="020B0604020202020204" pitchFamily="34" charset="0"/>
              <a:buChar char="•"/>
            </a:pPr>
            <a:r>
              <a:rPr lang="en-US" sz="2400" dirty="0"/>
              <a:t>Email settings</a:t>
            </a:r>
          </a:p>
          <a:p>
            <a:pPr marL="342900" indent="-342900">
              <a:buFont typeface="Arial" panose="020B0604020202020204" pitchFamily="34" charset="0"/>
              <a:buChar char="•"/>
            </a:pPr>
            <a:r>
              <a:rPr lang="en-US" sz="2400" dirty="0"/>
              <a:t>URLs settings</a:t>
            </a:r>
          </a:p>
          <a:p>
            <a:pPr marL="342900" indent="-342900">
              <a:buFont typeface="Arial" panose="020B0604020202020204" pitchFamily="34" charset="0"/>
              <a:buChar char="•"/>
            </a:pPr>
            <a:endParaRPr lang="en-US" sz="2400" dirty="0"/>
          </a:p>
          <a:p>
            <a:r>
              <a:rPr lang="en-US" sz="2400" b="1" dirty="0"/>
              <a:t>Utilities:</a:t>
            </a:r>
          </a:p>
          <a:p>
            <a:pPr marL="342900" indent="-342900">
              <a:buFont typeface="Arial" panose="020B0604020202020204" pitchFamily="34" charset="0"/>
              <a:buChar char="•"/>
            </a:pPr>
            <a:r>
              <a:rPr lang="en-US" sz="2400" dirty="0"/>
              <a:t>Proxy * / Rest Session</a:t>
            </a:r>
          </a:p>
          <a:p>
            <a:pPr marL="342900" indent="-342900">
              <a:buFont typeface="Arial" panose="020B0604020202020204" pitchFamily="34" charset="0"/>
              <a:buChar char="•"/>
            </a:pPr>
            <a:r>
              <a:rPr lang="en-US" sz="2400" dirty="0"/>
              <a:t>New Catalog Item Role</a:t>
            </a:r>
          </a:p>
        </p:txBody>
      </p:sp>
      <p:sp>
        <p:nvSpPr>
          <p:cNvPr id="6" name="TextBox 5">
            <a:extLst>
              <a:ext uri="{FF2B5EF4-FFF2-40B4-BE49-F238E27FC236}">
                <a16:creationId xmlns:a16="http://schemas.microsoft.com/office/drawing/2014/main" id="{34390EB9-F742-4FE4-95F5-2E85F9597120}"/>
              </a:ext>
            </a:extLst>
          </p:cNvPr>
          <p:cNvSpPr txBox="1"/>
          <p:nvPr/>
        </p:nvSpPr>
        <p:spPr>
          <a:xfrm>
            <a:off x="803284" y="1324970"/>
            <a:ext cx="10280598" cy="523220"/>
          </a:xfrm>
          <a:prstGeom prst="rect">
            <a:avLst/>
          </a:prstGeom>
          <a:noFill/>
        </p:spPr>
        <p:txBody>
          <a:bodyPr wrap="square" rtlCol="0">
            <a:spAutoFit/>
          </a:bodyPr>
          <a:lstStyle/>
          <a:p>
            <a:r>
              <a:rPr lang="en-US" sz="2800" b="1" dirty="0"/>
              <a:t>41 SSRS Commands + 12 PBIRS Commands</a:t>
            </a:r>
          </a:p>
        </p:txBody>
      </p:sp>
      <p:sp>
        <p:nvSpPr>
          <p:cNvPr id="2" name="TextBox 1">
            <a:extLst>
              <a:ext uri="{FF2B5EF4-FFF2-40B4-BE49-F238E27FC236}">
                <a16:creationId xmlns:a16="http://schemas.microsoft.com/office/drawing/2014/main" id="{2929453A-B569-47E0-97F9-A0006A471458}"/>
              </a:ext>
            </a:extLst>
          </p:cNvPr>
          <p:cNvSpPr txBox="1"/>
          <p:nvPr/>
        </p:nvSpPr>
        <p:spPr>
          <a:xfrm>
            <a:off x="401199" y="6354147"/>
            <a:ext cx="5542384" cy="369332"/>
          </a:xfrm>
          <a:prstGeom prst="rect">
            <a:avLst/>
          </a:prstGeom>
          <a:noFill/>
        </p:spPr>
        <p:txBody>
          <a:bodyPr wrap="square" rtlCol="0">
            <a:spAutoFit/>
          </a:bodyPr>
          <a:lstStyle/>
          <a:p>
            <a:r>
              <a:rPr lang="en-US" dirty="0"/>
              <a:t>* Not available on PBIRS (REST API) commands</a:t>
            </a:r>
          </a:p>
        </p:txBody>
      </p:sp>
    </p:spTree>
    <p:extLst>
      <p:ext uri="{BB962C8B-B14F-4D97-AF65-F5344CB8AC3E}">
        <p14:creationId xmlns:p14="http://schemas.microsoft.com/office/powerpoint/2010/main" val="177453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title"/>
          </p:nvPr>
        </p:nvSpPr>
        <p:spPr>
          <a:xfrm>
            <a:off x="527990" y="238576"/>
            <a:ext cx="11191043" cy="664889"/>
          </a:xfrm>
        </p:spPr>
        <p:txBody>
          <a:bodyPr>
            <a:normAutofit fontScale="90000"/>
          </a:bodyPr>
          <a:lstStyle/>
          <a:p>
            <a:r>
              <a:rPr lang="pt-PT" dirty="0" err="1"/>
              <a:t>Known</a:t>
            </a:r>
            <a:r>
              <a:rPr lang="pt-PT" dirty="0"/>
              <a:t> </a:t>
            </a:r>
            <a:r>
              <a:rPr lang="pt-PT" dirty="0" err="1"/>
              <a:t>limitations</a:t>
            </a:r>
            <a:endParaRPr lang="en-US" dirty="0"/>
          </a:p>
        </p:txBody>
      </p:sp>
      <p:sp>
        <p:nvSpPr>
          <p:cNvPr id="4" name="TextBox 3">
            <a:extLst>
              <a:ext uri="{FF2B5EF4-FFF2-40B4-BE49-F238E27FC236}">
                <a16:creationId xmlns:a16="http://schemas.microsoft.com/office/drawing/2014/main" id="{EE4A0214-CB5E-449D-9A8B-1C55D37EB7A0}"/>
              </a:ext>
            </a:extLst>
          </p:cNvPr>
          <p:cNvSpPr txBox="1"/>
          <p:nvPr/>
        </p:nvSpPr>
        <p:spPr>
          <a:xfrm>
            <a:off x="780041" y="1291580"/>
            <a:ext cx="10631917" cy="3539430"/>
          </a:xfrm>
          <a:prstGeom prst="rect">
            <a:avLst/>
          </a:prstGeom>
          <a:noFill/>
        </p:spPr>
        <p:txBody>
          <a:bodyPr wrap="square" rtlCol="0">
            <a:spAutoFit/>
          </a:bodyPr>
          <a:lstStyle/>
          <a:p>
            <a:r>
              <a:rPr lang="en-US" sz="2800" dirty="0"/>
              <a:t>Missing:</a:t>
            </a:r>
          </a:p>
          <a:p>
            <a:r>
              <a:rPr lang="en-US" sz="2800" dirty="0"/>
              <a:t>	SSL support</a:t>
            </a:r>
          </a:p>
          <a:p>
            <a:r>
              <a:rPr lang="en-US" sz="2800" dirty="0"/>
              <a:t>	More supported extensions (jpg, </a:t>
            </a:r>
            <a:r>
              <a:rPr lang="en-US" sz="2800" dirty="0" err="1"/>
              <a:t>png</a:t>
            </a:r>
            <a:r>
              <a:rPr lang="en-US" sz="2800" dirty="0"/>
              <a:t>, </a:t>
            </a:r>
            <a:r>
              <a:rPr lang="en-US" sz="2800" dirty="0" err="1"/>
              <a:t>etc</a:t>
            </a:r>
            <a:r>
              <a:rPr lang="en-US" sz="2800" dirty="0"/>
              <a:t>)</a:t>
            </a:r>
          </a:p>
          <a:p>
            <a:r>
              <a:rPr lang="en-US" sz="2800" dirty="0"/>
              <a:t>	Work with Shared </a:t>
            </a:r>
            <a:r>
              <a:rPr lang="en-US" sz="2800" dirty="0" err="1"/>
              <a:t>datasources</a:t>
            </a:r>
            <a:endParaRPr lang="en-US" sz="2800" dirty="0"/>
          </a:p>
          <a:p>
            <a:endParaRPr lang="en-US" sz="2800" dirty="0"/>
          </a:p>
          <a:p>
            <a:r>
              <a:rPr lang="en-US" sz="2800" dirty="0"/>
              <a:t>Minor bugs:</a:t>
            </a:r>
          </a:p>
          <a:p>
            <a:r>
              <a:rPr lang="en-US" sz="2800" dirty="0"/>
              <a:t>	Write-</a:t>
            </a:r>
            <a:r>
              <a:rPr lang="en-US" sz="2800" dirty="0" err="1"/>
              <a:t>RsFolderContent</a:t>
            </a:r>
            <a:r>
              <a:rPr lang="en-US" sz="2800" dirty="0"/>
              <a:t> fails if a folder (or subfolder with -Recursive) already exists</a:t>
            </a:r>
          </a:p>
        </p:txBody>
      </p:sp>
      <p:sp>
        <p:nvSpPr>
          <p:cNvPr id="3" name="Rectangle 2">
            <a:extLst>
              <a:ext uri="{FF2B5EF4-FFF2-40B4-BE49-F238E27FC236}">
                <a16:creationId xmlns:a16="http://schemas.microsoft.com/office/drawing/2014/main" id="{41C9097D-BE20-4E66-956E-AD42E1AB0C37}"/>
              </a:ext>
            </a:extLst>
          </p:cNvPr>
          <p:cNvSpPr/>
          <p:nvPr/>
        </p:nvSpPr>
        <p:spPr>
          <a:xfrm>
            <a:off x="527990" y="5243254"/>
            <a:ext cx="10790043" cy="830997"/>
          </a:xfrm>
          <a:prstGeom prst="rect">
            <a:avLst/>
          </a:prstGeom>
        </p:spPr>
        <p:txBody>
          <a:bodyPr wrap="square">
            <a:spAutoFit/>
          </a:bodyPr>
          <a:lstStyle/>
          <a:p>
            <a:r>
              <a:rPr lang="en-US" sz="2400" dirty="0"/>
              <a:t>Submit issues or request features using the </a:t>
            </a:r>
            <a:r>
              <a:rPr lang="pt-PT" sz="2400" dirty="0"/>
              <a:t>“</a:t>
            </a:r>
            <a:r>
              <a:rPr lang="pt-PT" sz="2400" dirty="0" err="1"/>
              <a:t>Issues</a:t>
            </a:r>
            <a:r>
              <a:rPr lang="pt-PT" sz="2400" dirty="0"/>
              <a:t>”-&gt;”New </a:t>
            </a:r>
            <a:r>
              <a:rPr lang="pt-PT" sz="2400" dirty="0" err="1"/>
              <a:t>Issue</a:t>
            </a:r>
            <a:r>
              <a:rPr lang="pt-PT" sz="2400" dirty="0"/>
              <a:t>” </a:t>
            </a:r>
            <a:r>
              <a:rPr lang="pt-PT" sz="2400" dirty="0" err="1"/>
              <a:t>or</a:t>
            </a:r>
            <a:r>
              <a:rPr lang="pt-PT" sz="2400" dirty="0"/>
              <a:t> </a:t>
            </a:r>
            <a:r>
              <a:rPr lang="pt-PT" sz="2400" dirty="0" err="1"/>
              <a:t>directly</a:t>
            </a:r>
            <a:r>
              <a:rPr lang="pt-PT" sz="2400" dirty="0"/>
              <a:t> </a:t>
            </a:r>
            <a:r>
              <a:rPr lang="pt-PT" sz="2400" dirty="0" err="1"/>
              <a:t>from</a:t>
            </a:r>
            <a:r>
              <a:rPr lang="pt-PT" sz="2400" dirty="0"/>
              <a:t> </a:t>
            </a:r>
            <a:r>
              <a:rPr lang="en-US" sz="2400" dirty="0"/>
              <a:t>https://github.com/Microsoft/ReportingServicesTools/issues/new</a:t>
            </a:r>
          </a:p>
        </p:txBody>
      </p:sp>
    </p:spTree>
    <p:extLst>
      <p:ext uri="{BB962C8B-B14F-4D97-AF65-F5344CB8AC3E}">
        <p14:creationId xmlns:p14="http://schemas.microsoft.com/office/powerpoint/2010/main" val="259619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DEMOS!</a:t>
            </a:r>
          </a:p>
        </p:txBody>
      </p:sp>
      <p:sp>
        <p:nvSpPr>
          <p:cNvPr id="3" name="TextBox 2">
            <a:extLst>
              <a:ext uri="{FF2B5EF4-FFF2-40B4-BE49-F238E27FC236}">
                <a16:creationId xmlns:a16="http://schemas.microsoft.com/office/drawing/2014/main" id="{B4962ED3-31FC-45A9-8C8B-51D6F01A9B09}"/>
              </a:ext>
            </a:extLst>
          </p:cNvPr>
          <p:cNvSpPr txBox="1"/>
          <p:nvPr/>
        </p:nvSpPr>
        <p:spPr>
          <a:xfrm>
            <a:off x="932592" y="3732246"/>
            <a:ext cx="2669024" cy="307777"/>
          </a:xfrm>
          <a:prstGeom prst="rect">
            <a:avLst/>
          </a:prstGeom>
          <a:noFill/>
        </p:spPr>
        <p:txBody>
          <a:bodyPr wrap="square" rtlCol="0">
            <a:spAutoFit/>
          </a:bodyPr>
          <a:lstStyle/>
          <a:p>
            <a:r>
              <a:rPr lang="pt-PT" sz="1400" dirty="0" err="1"/>
              <a:t>We</a:t>
            </a:r>
            <a:r>
              <a:rPr lang="pt-PT" sz="1400" dirty="0"/>
              <a:t> </a:t>
            </a:r>
            <a:r>
              <a:rPr lang="pt-PT" sz="1400" dirty="0" err="1"/>
              <a:t>will</a:t>
            </a:r>
            <a:r>
              <a:rPr lang="pt-PT" sz="1400" dirty="0"/>
              <a:t> </a:t>
            </a:r>
            <a:r>
              <a:rPr lang="pt-PT" sz="1400" dirty="0" err="1"/>
              <a:t>be</a:t>
            </a:r>
            <a:r>
              <a:rPr lang="pt-PT" sz="1400" dirty="0"/>
              <a:t> </a:t>
            </a:r>
            <a:r>
              <a:rPr lang="pt-PT" sz="1400" dirty="0" err="1"/>
              <a:t>using</a:t>
            </a:r>
            <a:r>
              <a:rPr lang="pt-PT" sz="1400" dirty="0"/>
              <a:t> v0.0.4.4</a:t>
            </a:r>
            <a:endParaRPr lang="en-US" sz="1400" dirty="0"/>
          </a:p>
        </p:txBody>
      </p:sp>
    </p:spTree>
    <p:extLst>
      <p:ext uri="{BB962C8B-B14F-4D97-AF65-F5344CB8AC3E}">
        <p14:creationId xmlns:p14="http://schemas.microsoft.com/office/powerpoint/2010/main" val="1238212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82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91D5-DD96-4BF5-A072-4AF75BBADAC8}"/>
              </a:ext>
            </a:extLst>
          </p:cNvPr>
          <p:cNvSpPr>
            <a:spLocks noGrp="1"/>
          </p:cNvSpPr>
          <p:nvPr>
            <p:ph type="title"/>
          </p:nvPr>
        </p:nvSpPr>
        <p:spPr/>
        <p:txBody>
          <a:bodyPr/>
          <a:lstStyle/>
          <a:p>
            <a:r>
              <a:rPr lang="en-US">
                <a:cs typeface="Calibri Light"/>
              </a:rPr>
              <a:t>Just like Jimi Hendrix … </a:t>
            </a:r>
            <a:endParaRPr lang="en-US"/>
          </a:p>
        </p:txBody>
      </p:sp>
      <p:sp>
        <p:nvSpPr>
          <p:cNvPr id="3" name="Content Placeholder 2">
            <a:extLst>
              <a:ext uri="{FF2B5EF4-FFF2-40B4-BE49-F238E27FC236}">
                <a16:creationId xmlns:a16="http://schemas.microsoft.com/office/drawing/2014/main" id="{DFCAC8EA-D028-41EC-8DB2-5B7B149ABA19}"/>
              </a:ext>
            </a:extLst>
          </p:cNvPr>
          <p:cNvSpPr>
            <a:spLocks noGrp="1"/>
          </p:cNvSpPr>
          <p:nvPr>
            <p:ph idx="1"/>
          </p:nvPr>
        </p:nvSpPr>
        <p:spPr>
          <a:xfrm>
            <a:off x="409615" y="1838325"/>
            <a:ext cx="11229524" cy="4351338"/>
          </a:xfrm>
        </p:spPr>
        <p:txBody>
          <a:bodyPr vert="horz" lIns="91440" tIns="45720" rIns="91440" bIns="45720" rtlCol="0" anchor="t">
            <a:normAutofit/>
          </a:bodyPr>
          <a:lstStyle/>
          <a:p>
            <a:pPr marL="0" indent="0" algn="ctr">
              <a:buNone/>
            </a:pPr>
            <a:r>
              <a:rPr lang="en-US" sz="4800">
                <a:solidFill>
                  <a:srgbClr val="222222"/>
                </a:solidFill>
                <a:latin typeface="Calibri"/>
                <a:ea typeface="Calibri"/>
                <a:cs typeface="Calibri"/>
              </a:rPr>
              <a:t>We love to get feedback</a:t>
            </a:r>
            <a:endParaRPr lang="en-US" sz="4800">
              <a:cs typeface="Calibri"/>
            </a:endParaRPr>
          </a:p>
          <a:p>
            <a:pPr marL="0" indent="0" algn="ctr">
              <a:buNone/>
            </a:pPr>
            <a:endParaRPr lang="en-US" sz="4800">
              <a:solidFill>
                <a:srgbClr val="222222"/>
              </a:solidFill>
              <a:latin typeface="Calibri"/>
              <a:ea typeface="Calibri"/>
              <a:cs typeface="Calibri"/>
            </a:endParaRPr>
          </a:p>
          <a:p>
            <a:pPr marL="0" indent="0" algn="ctr">
              <a:buNone/>
            </a:pPr>
            <a:r>
              <a:rPr lang="en-US" sz="4800">
                <a:solidFill>
                  <a:srgbClr val="222222"/>
                </a:solidFill>
                <a:latin typeface="Calibri"/>
                <a:ea typeface="Calibri"/>
                <a:cs typeface="Calibri"/>
              </a:rPr>
              <a:t>Please complete the </a:t>
            </a:r>
            <a:r>
              <a:rPr lang="en-US" sz="4800">
                <a:solidFill>
                  <a:srgbClr val="222222"/>
                </a:solidFill>
                <a:cs typeface="Calibri"/>
              </a:rPr>
              <a:t>session feedback forms</a:t>
            </a:r>
          </a:p>
          <a:p>
            <a:pPr algn="ctr">
              <a:buChar char="•"/>
            </a:pPr>
            <a:endParaRPr lang="en-US" sz="4800">
              <a:solidFill>
                <a:srgbClr val="222222"/>
              </a:solidFill>
              <a:cs typeface="Calibri"/>
            </a:endParaRPr>
          </a:p>
        </p:txBody>
      </p:sp>
    </p:spTree>
    <p:extLst>
      <p:ext uri="{BB962C8B-B14F-4D97-AF65-F5344CB8AC3E}">
        <p14:creationId xmlns:p14="http://schemas.microsoft.com/office/powerpoint/2010/main" val="261039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91D5-DD96-4BF5-A072-4AF75BBADAC8}"/>
              </a:ext>
            </a:extLst>
          </p:cNvPr>
          <p:cNvSpPr>
            <a:spLocks noGrp="1"/>
          </p:cNvSpPr>
          <p:nvPr>
            <p:ph type="title"/>
          </p:nvPr>
        </p:nvSpPr>
        <p:spPr/>
        <p:txBody>
          <a:bodyPr/>
          <a:lstStyle/>
          <a:p>
            <a:r>
              <a:rPr lang="en-US" err="1">
                <a:cs typeface="Calibri Light"/>
              </a:rPr>
              <a:t>SQLBits</a:t>
            </a:r>
            <a:r>
              <a:rPr lang="en-US">
                <a:cs typeface="Calibri Light"/>
              </a:rPr>
              <a:t> - It's all about the community...</a:t>
            </a:r>
            <a:endParaRPr lang="en-US"/>
          </a:p>
        </p:txBody>
      </p:sp>
      <p:sp>
        <p:nvSpPr>
          <p:cNvPr id="3" name="Content Placeholder 2">
            <a:extLst>
              <a:ext uri="{FF2B5EF4-FFF2-40B4-BE49-F238E27FC236}">
                <a16:creationId xmlns:a16="http://schemas.microsoft.com/office/drawing/2014/main" id="{DFCAC8EA-D028-41EC-8DB2-5B7B149ABA19}"/>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pPr marL="0" indent="0">
              <a:buNone/>
            </a:pPr>
            <a:r>
              <a:rPr lang="en-US">
                <a:cs typeface="Calibri"/>
              </a:rPr>
              <a:t>Please visit Community Corner, we are trying this year to get more people to learn about the SQL Community, equally if you would be happy to visit the community corner we’d really appreciate it.</a:t>
            </a:r>
          </a:p>
          <a:p>
            <a:endParaRPr lang="en-US">
              <a:cs typeface="Calibri"/>
            </a:endParaRPr>
          </a:p>
        </p:txBody>
      </p:sp>
    </p:spTree>
    <p:extLst>
      <p:ext uri="{BB962C8B-B14F-4D97-AF65-F5344CB8AC3E}">
        <p14:creationId xmlns:p14="http://schemas.microsoft.com/office/powerpoint/2010/main" val="265530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a:xfrm>
            <a:off x="5218113" y="3562090"/>
            <a:ext cx="5697537" cy="390525"/>
          </a:xfrm>
        </p:spPr>
        <p:txBody>
          <a:bodyPr/>
          <a:lstStyle/>
          <a:p>
            <a:r>
              <a:rPr lang="en-US" dirty="0"/>
              <a:t>Work to/with community</a:t>
            </a:r>
          </a:p>
        </p:txBody>
      </p:sp>
      <p:sp>
        <p:nvSpPr>
          <p:cNvPr id="8" name="Text Placeholder 7"/>
          <p:cNvSpPr>
            <a:spLocks noGrp="1"/>
          </p:cNvSpPr>
          <p:nvPr>
            <p:ph type="body" sz="quarter" idx="15"/>
          </p:nvPr>
        </p:nvSpPr>
        <p:spPr>
          <a:xfrm>
            <a:off x="5218113" y="3952615"/>
            <a:ext cx="5737224" cy="2121203"/>
          </a:xfrm>
        </p:spPr>
        <p:txBody>
          <a:bodyPr>
            <a:normAutofit/>
          </a:bodyPr>
          <a:lstStyle/>
          <a:p>
            <a:r>
              <a:rPr lang="en-US" dirty="0"/>
              <a:t>Major contributor on dbatools (</a:t>
            </a:r>
            <a:r>
              <a:rPr lang="en-US" dirty="0">
                <a:hlinkClick r:id="rId2"/>
              </a:rPr>
              <a:t>http://dbatools.io</a:t>
            </a:r>
            <a:r>
              <a:rPr lang="en-US" dirty="0"/>
              <a:t>) and </a:t>
            </a:r>
            <a:r>
              <a:rPr lang="en-US" dirty="0" err="1"/>
              <a:t>dbachecks</a:t>
            </a:r>
            <a:r>
              <a:rPr lang="en-US" dirty="0"/>
              <a:t> open source projects</a:t>
            </a:r>
          </a:p>
          <a:p>
            <a:r>
              <a:rPr lang="en-US" dirty="0"/>
              <a:t>Contributions to </a:t>
            </a:r>
            <a:r>
              <a:rPr lang="en-US" dirty="0" err="1"/>
              <a:t>ReportingServicesTools</a:t>
            </a:r>
            <a:r>
              <a:rPr lang="en-US" dirty="0"/>
              <a:t> module</a:t>
            </a:r>
          </a:p>
          <a:p>
            <a:r>
              <a:rPr lang="en-US" dirty="0"/>
              <a:t>PASS Portuguese VG Co-lead</a:t>
            </a:r>
          </a:p>
          <a:p>
            <a:r>
              <a:rPr lang="en-US" dirty="0"/>
              <a:t>Creator of @</a:t>
            </a:r>
            <a:r>
              <a:rPr lang="en-US" dirty="0" err="1"/>
              <a:t>psmcentral</a:t>
            </a:r>
            <a:r>
              <a:rPr lang="en-US" dirty="0"/>
              <a:t> repository</a:t>
            </a:r>
          </a:p>
          <a:p>
            <a:r>
              <a:rPr lang="en-US" dirty="0"/>
              <a:t>Speaker @ user groups / conferences</a:t>
            </a:r>
          </a:p>
        </p:txBody>
      </p:sp>
      <p:sp>
        <p:nvSpPr>
          <p:cNvPr id="2" name="Title 1"/>
          <p:cNvSpPr>
            <a:spLocks noGrp="1"/>
          </p:cNvSpPr>
          <p:nvPr>
            <p:ph type="title"/>
          </p:nvPr>
        </p:nvSpPr>
        <p:spPr/>
        <p:txBody>
          <a:bodyPr/>
          <a:lstStyle/>
          <a:p>
            <a:r>
              <a:rPr lang="en-US" dirty="0"/>
              <a:t>Cláudio Silva</a:t>
            </a:r>
          </a:p>
        </p:txBody>
      </p:sp>
      <p:sp>
        <p:nvSpPr>
          <p:cNvPr id="3" name="Text Placeholder 2"/>
          <p:cNvSpPr>
            <a:spLocks noGrp="1"/>
          </p:cNvSpPr>
          <p:nvPr>
            <p:ph type="body" sz="quarter" idx="10"/>
          </p:nvPr>
        </p:nvSpPr>
        <p:spPr/>
        <p:txBody>
          <a:bodyPr>
            <a:normAutofit/>
          </a:bodyPr>
          <a:lstStyle/>
          <a:p>
            <a:r>
              <a:rPr lang="en-US" dirty="0"/>
              <a:t>MS SQL Server DBA</a:t>
            </a:r>
          </a:p>
        </p:txBody>
      </p:sp>
      <p:sp>
        <p:nvSpPr>
          <p:cNvPr id="4" name="Text Placeholder 3"/>
          <p:cNvSpPr>
            <a:spLocks noGrp="1"/>
          </p:cNvSpPr>
          <p:nvPr>
            <p:ph type="body" sz="quarter" idx="11"/>
          </p:nvPr>
        </p:nvSpPr>
        <p:spPr>
          <a:xfrm>
            <a:off x="5218113" y="2613700"/>
            <a:ext cx="5697537" cy="299149"/>
          </a:xfrm>
        </p:spPr>
        <p:txBody>
          <a:bodyPr/>
          <a:lstStyle/>
          <a:p>
            <a:r>
              <a:rPr lang="en-US" dirty="0"/>
              <a:t>Working with MS SQL Server since version 2000</a:t>
            </a:r>
          </a:p>
        </p:txBody>
      </p:sp>
      <p:sp>
        <p:nvSpPr>
          <p:cNvPr id="5" name="Text Placeholder 4"/>
          <p:cNvSpPr>
            <a:spLocks noGrp="1"/>
          </p:cNvSpPr>
          <p:nvPr>
            <p:ph type="body" sz="quarter" idx="12"/>
          </p:nvPr>
        </p:nvSpPr>
        <p:spPr>
          <a:xfrm>
            <a:off x="5218113" y="3101895"/>
            <a:ext cx="5697537" cy="390525"/>
          </a:xfrm>
        </p:spPr>
        <p:txBody>
          <a:bodyPr>
            <a:normAutofit fontScale="77500" lnSpcReduction="20000"/>
          </a:bodyPr>
          <a:lstStyle/>
          <a:p>
            <a:r>
              <a:rPr lang="en-US" dirty="0"/>
              <a:t>Cloud and Datacenter Management MVP (PowerShell MVP)</a:t>
            </a:r>
          </a:p>
        </p:txBody>
      </p:sp>
      <p:pic>
        <p:nvPicPr>
          <p:cNvPr id="14" name="Picture Placeholder 13">
            <a:extLst>
              <a:ext uri="{FF2B5EF4-FFF2-40B4-BE49-F238E27FC236}">
                <a16:creationId xmlns:a16="http://schemas.microsoft.com/office/drawing/2014/main" id="{6293CA48-BF00-49F9-AB7A-94DB8DB17A99}"/>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a:stretch>
            <a:fillRect/>
          </a:stretch>
        </p:blipFill>
        <p:spPr/>
      </p:pic>
      <p:sp>
        <p:nvSpPr>
          <p:cNvPr id="10" name="Text Placeholder 9"/>
          <p:cNvSpPr>
            <a:spLocks noGrp="1"/>
          </p:cNvSpPr>
          <p:nvPr>
            <p:ph type="body" sz="quarter" idx="17"/>
          </p:nvPr>
        </p:nvSpPr>
        <p:spPr/>
        <p:txBody>
          <a:bodyPr/>
          <a:lstStyle/>
          <a:p>
            <a:r>
              <a:rPr lang="en-US" dirty="0">
                <a:hlinkClick r:id="rId4"/>
              </a:rPr>
              <a:t>claudioessilva.eu</a:t>
            </a:r>
            <a:endParaRPr lang="en-US" dirty="0"/>
          </a:p>
        </p:txBody>
      </p:sp>
      <p:sp>
        <p:nvSpPr>
          <p:cNvPr id="11" name="Text Placeholder 10"/>
          <p:cNvSpPr>
            <a:spLocks noGrp="1"/>
          </p:cNvSpPr>
          <p:nvPr>
            <p:ph type="body" sz="quarter" idx="18"/>
          </p:nvPr>
        </p:nvSpPr>
        <p:spPr/>
        <p:txBody>
          <a:bodyPr/>
          <a:lstStyle/>
          <a:p>
            <a:r>
              <a:rPr lang="en-US" dirty="0">
                <a:hlinkClick r:id="rId5"/>
              </a:rPr>
              <a:t>@</a:t>
            </a:r>
            <a:r>
              <a:rPr lang="en-US" dirty="0" err="1">
                <a:hlinkClick r:id="rId5"/>
              </a:rPr>
              <a:t>claudioessilva</a:t>
            </a:r>
            <a:endParaRPr lang="en-US" dirty="0"/>
          </a:p>
        </p:txBody>
      </p:sp>
      <p:sp>
        <p:nvSpPr>
          <p:cNvPr id="12" name="Text Placeholder 11"/>
          <p:cNvSpPr>
            <a:spLocks noGrp="1"/>
          </p:cNvSpPr>
          <p:nvPr>
            <p:ph type="body" sz="quarter" idx="19"/>
          </p:nvPr>
        </p:nvSpPr>
        <p:spPr/>
        <p:txBody>
          <a:bodyPr/>
          <a:lstStyle/>
          <a:p>
            <a:r>
              <a:rPr lang="en-US" dirty="0" err="1">
                <a:hlinkClick r:id="rId6"/>
              </a:rPr>
              <a:t>claudioessilva</a:t>
            </a:r>
            <a:endParaRPr lang="en-US" dirty="0"/>
          </a:p>
        </p:txBody>
      </p:sp>
      <p:pic>
        <p:nvPicPr>
          <p:cNvPr id="20" name="Picture 19">
            <a:extLst>
              <a:ext uri="{FF2B5EF4-FFF2-40B4-BE49-F238E27FC236}">
                <a16:creationId xmlns:a16="http://schemas.microsoft.com/office/drawing/2014/main" id="{4DDA1516-238E-4973-BFD1-C8438F9DDD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98902" y="2959283"/>
            <a:ext cx="926984" cy="1460317"/>
          </a:xfrm>
          <a:prstGeom prst="rect">
            <a:avLst/>
          </a:prstGeom>
        </p:spPr>
      </p:pic>
      <p:pic>
        <p:nvPicPr>
          <p:cNvPr id="22" name="Picture 21">
            <a:extLst>
              <a:ext uri="{FF2B5EF4-FFF2-40B4-BE49-F238E27FC236}">
                <a16:creationId xmlns:a16="http://schemas.microsoft.com/office/drawing/2014/main" id="{2B64E447-55E6-4CDB-9548-ED32C58278A6}"/>
              </a:ext>
            </a:extLst>
          </p:cNvPr>
          <p:cNvPicPr>
            <a:picLocks noChangeAspect="1"/>
          </p:cNvPicPr>
          <p:nvPr/>
        </p:nvPicPr>
        <p:blipFill>
          <a:blip r:embed="rId8"/>
          <a:stretch>
            <a:fillRect/>
          </a:stretch>
        </p:blipFill>
        <p:spPr>
          <a:xfrm>
            <a:off x="9535756" y="4693288"/>
            <a:ext cx="2390131" cy="487782"/>
          </a:xfrm>
          <a:prstGeom prst="rect">
            <a:avLst/>
          </a:prstGeom>
        </p:spPr>
      </p:pic>
      <p:pic>
        <p:nvPicPr>
          <p:cNvPr id="13" name="Picture 12">
            <a:extLst>
              <a:ext uri="{FF2B5EF4-FFF2-40B4-BE49-F238E27FC236}">
                <a16:creationId xmlns:a16="http://schemas.microsoft.com/office/drawing/2014/main" id="{C0F93AE4-29C9-43ED-BF1C-5475F5E1EC1D}"/>
              </a:ext>
            </a:extLst>
          </p:cNvPr>
          <p:cNvPicPr>
            <a:picLocks noChangeAspect="1"/>
          </p:cNvPicPr>
          <p:nvPr/>
        </p:nvPicPr>
        <p:blipFill rotWithShape="1">
          <a:blip r:embed="rId9">
            <a:extLst>
              <a:ext uri="{28A0092B-C50C-407E-A947-70E740481C1C}">
                <a14:useLocalDpi xmlns:a14="http://schemas.microsoft.com/office/drawing/2010/main" val="0"/>
              </a:ext>
            </a:extLst>
          </a:blip>
          <a:srcRect r="44575"/>
          <a:stretch/>
        </p:blipFill>
        <p:spPr>
          <a:xfrm>
            <a:off x="9992376" y="1959035"/>
            <a:ext cx="1932344" cy="863404"/>
          </a:xfrm>
          <a:prstGeom prst="rect">
            <a:avLst/>
          </a:prstGeom>
        </p:spPr>
      </p:pic>
    </p:spTree>
    <p:extLst>
      <p:ext uri="{BB962C8B-B14F-4D97-AF65-F5344CB8AC3E}">
        <p14:creationId xmlns:p14="http://schemas.microsoft.com/office/powerpoint/2010/main" val="176476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2" end="2"/>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P spid="3" grpId="0" build="p"/>
      <p:bldP spid="4"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sp>
        <p:nvSpPr>
          <p:cNvPr id="5" name="Text Placeholder 4"/>
          <p:cNvSpPr>
            <a:spLocks noGrp="1"/>
          </p:cNvSpPr>
          <p:nvPr>
            <p:ph type="body" sz="quarter" idx="12"/>
          </p:nvPr>
        </p:nvSpPr>
        <p:spPr>
          <a:xfrm>
            <a:off x="292243" y="1235413"/>
            <a:ext cx="6799017" cy="4250987"/>
          </a:xfrm>
        </p:spPr>
        <p:txBody>
          <a:bodyPr>
            <a:normAutofit lnSpcReduction="10000"/>
          </a:bodyPr>
          <a:lstStyle/>
          <a:p>
            <a:r>
              <a:rPr lang="pt-PT" sz="2000" dirty="0" err="1"/>
              <a:t>What</a:t>
            </a:r>
            <a:r>
              <a:rPr lang="pt-PT" sz="2000" dirty="0"/>
              <a:t> </a:t>
            </a:r>
            <a:r>
              <a:rPr lang="pt-PT" sz="2000" dirty="0" err="1"/>
              <a:t>is</a:t>
            </a:r>
            <a:r>
              <a:rPr lang="pt-PT" sz="2000" dirty="0"/>
              <a:t> </a:t>
            </a:r>
            <a:r>
              <a:rPr lang="pt-PT" sz="2000" dirty="0" err="1"/>
              <a:t>ReportingServicesTools</a:t>
            </a:r>
            <a:r>
              <a:rPr lang="pt-PT" sz="2000" dirty="0"/>
              <a:t> </a:t>
            </a:r>
            <a:r>
              <a:rPr lang="pt-PT" sz="2000" dirty="0" err="1"/>
              <a:t>and</a:t>
            </a:r>
            <a:r>
              <a:rPr lang="pt-PT" sz="2000" dirty="0"/>
              <a:t> </a:t>
            </a:r>
            <a:r>
              <a:rPr lang="pt-PT" sz="2000" dirty="0" err="1"/>
              <a:t>where</a:t>
            </a:r>
            <a:r>
              <a:rPr lang="pt-PT" sz="2000" dirty="0"/>
              <a:t> I can </a:t>
            </a:r>
            <a:r>
              <a:rPr lang="pt-PT" sz="2000" dirty="0" err="1"/>
              <a:t>find</a:t>
            </a:r>
            <a:r>
              <a:rPr lang="pt-PT" sz="2000" dirty="0"/>
              <a:t> </a:t>
            </a:r>
            <a:r>
              <a:rPr lang="pt-PT" sz="2000" dirty="0" err="1"/>
              <a:t>it</a:t>
            </a:r>
            <a:r>
              <a:rPr lang="pt-PT" sz="2000" dirty="0"/>
              <a:t>?</a:t>
            </a:r>
          </a:p>
          <a:p>
            <a:endParaRPr lang="pt-PT" sz="2000" dirty="0"/>
          </a:p>
          <a:p>
            <a:r>
              <a:rPr lang="en-US" sz="2000" dirty="0"/>
              <a:t>How does it work?</a:t>
            </a:r>
          </a:p>
          <a:p>
            <a:endParaRPr lang="en-US" sz="2000" dirty="0"/>
          </a:p>
          <a:p>
            <a:r>
              <a:rPr lang="en-US" sz="2000" dirty="0"/>
              <a:t>System Requirements</a:t>
            </a:r>
          </a:p>
          <a:p>
            <a:endParaRPr lang="en-US" sz="2000" dirty="0"/>
          </a:p>
          <a:p>
            <a:r>
              <a:rPr lang="pt-PT" sz="2000" dirty="0" err="1"/>
              <a:t>Installation</a:t>
            </a:r>
            <a:endParaRPr lang="pt-PT" sz="2000" dirty="0"/>
          </a:p>
          <a:p>
            <a:endParaRPr lang="pt-PT" sz="2000" dirty="0"/>
          </a:p>
          <a:p>
            <a:r>
              <a:rPr lang="pt-PT" sz="2000" dirty="0" err="1"/>
              <a:t>What</a:t>
            </a:r>
            <a:r>
              <a:rPr lang="pt-PT" sz="2000" dirty="0"/>
              <a:t> </a:t>
            </a:r>
            <a:r>
              <a:rPr lang="pt-PT" sz="2000" dirty="0" err="1"/>
              <a:t>is</a:t>
            </a:r>
            <a:r>
              <a:rPr lang="pt-PT" sz="2000" dirty="0"/>
              <a:t> </a:t>
            </a:r>
            <a:r>
              <a:rPr lang="pt-PT" sz="2000" dirty="0" err="1"/>
              <a:t>included</a:t>
            </a:r>
            <a:r>
              <a:rPr lang="pt-PT" sz="2000" dirty="0"/>
              <a:t>?</a:t>
            </a:r>
          </a:p>
          <a:p>
            <a:endParaRPr lang="pt-PT" sz="2000" dirty="0"/>
          </a:p>
          <a:p>
            <a:r>
              <a:rPr lang="pt-PT" sz="2000" dirty="0" err="1"/>
              <a:t>Known</a:t>
            </a:r>
            <a:r>
              <a:rPr lang="pt-PT" sz="2000" dirty="0"/>
              <a:t> </a:t>
            </a:r>
            <a:r>
              <a:rPr lang="pt-PT" sz="2000" dirty="0" err="1"/>
              <a:t>limitations</a:t>
            </a:r>
            <a:endParaRPr lang="pt-PT" sz="2000" dirty="0"/>
          </a:p>
        </p:txBody>
      </p:sp>
      <p:pic>
        <p:nvPicPr>
          <p:cNvPr id="12" name="Picture Placeholder 11">
            <a:extLst>
              <a:ext uri="{FF2B5EF4-FFF2-40B4-BE49-F238E27FC236}">
                <a16:creationId xmlns:a16="http://schemas.microsoft.com/office/drawing/2014/main" id="{AC7DAF3D-0FAC-4A31-A8A6-A131D394285E}"/>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21413" r="21413"/>
          <a:stretch>
            <a:fillRect/>
          </a:stretch>
        </p:blipFill>
        <p:spPr>
          <a:xfrm>
            <a:off x="6965878" y="-10494"/>
            <a:ext cx="5226121" cy="6866551"/>
          </a:xfrm>
          <a:effectLst/>
        </p:spPr>
      </p:pic>
      <p:sp>
        <p:nvSpPr>
          <p:cNvPr id="14" name="Rectangle 13">
            <a:extLst>
              <a:ext uri="{FF2B5EF4-FFF2-40B4-BE49-F238E27FC236}">
                <a16:creationId xmlns:a16="http://schemas.microsoft.com/office/drawing/2014/main" id="{AD3637C3-1C54-4CD7-B8C2-78801A3499EC}"/>
              </a:ext>
            </a:extLst>
          </p:cNvPr>
          <p:cNvSpPr/>
          <p:nvPr/>
        </p:nvSpPr>
        <p:spPr>
          <a:xfrm>
            <a:off x="292243" y="5801896"/>
            <a:ext cx="1475084" cy="400110"/>
          </a:xfrm>
          <a:prstGeom prst="rect">
            <a:avLst/>
          </a:prstGeom>
        </p:spPr>
        <p:txBody>
          <a:bodyPr wrap="none">
            <a:spAutoFit/>
          </a:bodyPr>
          <a:lstStyle/>
          <a:p>
            <a:r>
              <a:rPr lang="pt-PT" sz="2000" dirty="0" err="1">
                <a:solidFill>
                  <a:srgbClr val="F7941E"/>
                </a:solidFill>
              </a:rPr>
              <a:t>Dark</a:t>
            </a:r>
            <a:r>
              <a:rPr lang="pt-PT" sz="2000" dirty="0">
                <a:solidFill>
                  <a:srgbClr val="F7941E"/>
                </a:solidFill>
              </a:rPr>
              <a:t> </a:t>
            </a:r>
            <a:r>
              <a:rPr lang="pt-PT" sz="2000" dirty="0" err="1">
                <a:solidFill>
                  <a:srgbClr val="F7941E"/>
                </a:solidFill>
              </a:rPr>
              <a:t>Magic</a:t>
            </a:r>
            <a:endParaRPr lang="en-US" sz="2000" dirty="0">
              <a:solidFill>
                <a:srgbClr val="F7941E"/>
              </a:solidFill>
            </a:endParaRPr>
          </a:p>
        </p:txBody>
      </p:sp>
      <p:sp>
        <p:nvSpPr>
          <p:cNvPr id="15" name="Rectangle 14">
            <a:extLst>
              <a:ext uri="{FF2B5EF4-FFF2-40B4-BE49-F238E27FC236}">
                <a16:creationId xmlns:a16="http://schemas.microsoft.com/office/drawing/2014/main" id="{78844FA2-506A-4FAB-956A-A69B6A46AA42}"/>
              </a:ext>
            </a:extLst>
          </p:cNvPr>
          <p:cNvSpPr/>
          <p:nvPr/>
        </p:nvSpPr>
        <p:spPr>
          <a:xfrm>
            <a:off x="2308827" y="5801896"/>
            <a:ext cx="1736373" cy="553998"/>
          </a:xfrm>
          <a:prstGeom prst="rect">
            <a:avLst/>
          </a:prstGeom>
        </p:spPr>
        <p:txBody>
          <a:bodyPr wrap="none">
            <a:spAutoFit/>
          </a:bodyPr>
          <a:lstStyle/>
          <a:p>
            <a:r>
              <a:rPr lang="pt-PT" sz="3000" dirty="0">
                <a:solidFill>
                  <a:srgbClr val="F7941E"/>
                </a:solidFill>
              </a:rPr>
              <a:t>...Demos!</a:t>
            </a:r>
            <a:endParaRPr lang="en-US" sz="3000" dirty="0"/>
          </a:p>
        </p:txBody>
      </p:sp>
      <p:sp>
        <p:nvSpPr>
          <p:cNvPr id="16" name="Rectangle 15">
            <a:extLst>
              <a:ext uri="{FF2B5EF4-FFF2-40B4-BE49-F238E27FC236}">
                <a16:creationId xmlns:a16="http://schemas.microsoft.com/office/drawing/2014/main" id="{B4189529-DC5F-475C-A274-D4689C721CEF}"/>
              </a:ext>
            </a:extLst>
          </p:cNvPr>
          <p:cNvSpPr/>
          <p:nvPr/>
        </p:nvSpPr>
        <p:spPr>
          <a:xfrm>
            <a:off x="292243" y="5801896"/>
            <a:ext cx="2117887" cy="553998"/>
          </a:xfrm>
          <a:prstGeom prst="rect">
            <a:avLst/>
          </a:prstGeom>
        </p:spPr>
        <p:txBody>
          <a:bodyPr wrap="none">
            <a:spAutoFit/>
          </a:bodyPr>
          <a:lstStyle/>
          <a:p>
            <a:r>
              <a:rPr lang="pt-PT" sz="3000" strike="dblStrike" dirty="0" err="1"/>
              <a:t>Dark</a:t>
            </a:r>
            <a:r>
              <a:rPr lang="pt-PT" sz="3000" strike="dblStrike" dirty="0"/>
              <a:t> </a:t>
            </a:r>
            <a:r>
              <a:rPr lang="pt-PT" sz="3000" strike="dblStrike" dirty="0" err="1"/>
              <a:t>Magic</a:t>
            </a:r>
            <a:endParaRPr lang="en-US" sz="3000" strike="dblStrike" dirty="0"/>
          </a:p>
        </p:txBody>
      </p:sp>
    </p:spTree>
    <p:extLst>
      <p:ext uri="{BB962C8B-B14F-4D97-AF65-F5344CB8AC3E}">
        <p14:creationId xmlns:p14="http://schemas.microsoft.com/office/powerpoint/2010/main" val="34205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iterate type="wd">
                                    <p:tmAbs val="0"/>
                                  </p:iterate>
                                  <p:childTnLst>
                                    <p:set>
                                      <p:cBhvr>
                                        <p:cTn id="30" dur="1" fill="hold">
                                          <p:stCondLst>
                                            <p:cond delay="0"/>
                                          </p:stCondLst>
                                        </p:cTn>
                                        <p:tgtEl>
                                          <p:spTgt spid="14"/>
                                        </p:tgtEl>
                                        <p:attrNameLst>
                                          <p:attrName>style.visibility</p:attrName>
                                        </p:attrNameLst>
                                      </p:cBhvr>
                                      <p:to>
                                        <p:strVal val="visible"/>
                                      </p:to>
                                    </p:set>
                                  </p:childTnLst>
                                </p:cTn>
                              </p:par>
                              <p:par>
                                <p:cTn id="31" presetID="28" presetClass="emph" presetSubtype="0" fill="hold" grpId="1" nodeType="withEffect">
                                  <p:stCondLst>
                                    <p:cond delay="0"/>
                                  </p:stCondLst>
                                  <p:iterate type="wd">
                                    <p:tmPct val="10000"/>
                                  </p:iterate>
                                  <p:childTnLst>
                                    <p:animClr clrSpc="rgb" dir="cw">
                                      <p:cBhvr override="childStyle">
                                        <p:cTn id="32" dur="500" fill="hold"/>
                                        <p:tgtEl>
                                          <p:spTgt spid="14"/>
                                        </p:tgtEl>
                                        <p:attrNameLst>
                                          <p:attrName>style.color</p:attrName>
                                        </p:attrNameLst>
                                      </p:cBhvr>
                                      <p:to>
                                        <a:schemeClr val="tx1"/>
                                      </p:to>
                                    </p:animClr>
                                    <p:animClr clrSpc="rgb" dir="cw">
                                      <p:cBhvr>
                                        <p:cTn id="33" dur="500" fill="hold"/>
                                        <p:tgtEl>
                                          <p:spTgt spid="14"/>
                                        </p:tgtEl>
                                        <p:attrNameLst>
                                          <p:attrName>fillcolor</p:attrName>
                                        </p:attrNameLst>
                                      </p:cBhvr>
                                      <p:to>
                                        <a:schemeClr val="tx1"/>
                                      </p:to>
                                    </p:animClr>
                                    <p:set>
                                      <p:cBhvr>
                                        <p:cTn id="34" dur="500" fill="hold"/>
                                        <p:tgtEl>
                                          <p:spTgt spid="14"/>
                                        </p:tgtEl>
                                        <p:attrNameLst>
                                          <p:attrName>fill.type</p:attrName>
                                        </p:attrNameLst>
                                      </p:cBhvr>
                                      <p:to>
                                        <p:strVal val="solid"/>
                                      </p:to>
                                    </p:set>
                                    <p:anim to="1.5" calcmode="lin" valueType="num">
                                      <p:cBhvr override="childStyle">
                                        <p:cTn id="35" dur="500" fill="hold"/>
                                        <p:tgtEl>
                                          <p:spTgt spid="14"/>
                                        </p:tgtEl>
                                        <p:attrNameLst>
                                          <p:attrName>style.fontSize</p:attrName>
                                        </p:attrNameLst>
                                      </p:cBhvr>
                                    </p:anim>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3" nodeType="clickEffect">
                                  <p:stCondLst>
                                    <p:cond delay="0"/>
                                  </p:stCondLst>
                                  <p:iterate type="wd">
                                    <p:tmAbs val="0"/>
                                  </p:iterate>
                                  <p:childTnLst>
                                    <p:set>
                                      <p:cBhvr>
                                        <p:cTn id="39" dur="1" fill="hold">
                                          <p:stCondLst>
                                            <p:cond delay="0"/>
                                          </p:stCondLst>
                                        </p:cTn>
                                        <p:tgtEl>
                                          <p:spTgt spid="14"/>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4" grpId="1"/>
      <p:bldP spid="14" grpId="2"/>
      <p:bldP spid="14" grpId="3"/>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title"/>
          </p:nvPr>
        </p:nvSpPr>
        <p:spPr>
          <a:xfrm>
            <a:off x="527990" y="219914"/>
            <a:ext cx="11510087" cy="664889"/>
          </a:xfrm>
        </p:spPr>
        <p:txBody>
          <a:bodyPr>
            <a:noAutofit/>
          </a:bodyPr>
          <a:lstStyle/>
          <a:p>
            <a:r>
              <a:rPr lang="pt-PT" sz="3800" dirty="0" err="1"/>
              <a:t>What</a:t>
            </a:r>
            <a:r>
              <a:rPr lang="pt-PT" sz="3800" dirty="0"/>
              <a:t> </a:t>
            </a:r>
            <a:r>
              <a:rPr lang="pt-PT" sz="3800" dirty="0" err="1"/>
              <a:t>is</a:t>
            </a:r>
            <a:r>
              <a:rPr lang="pt-PT" sz="3800" dirty="0"/>
              <a:t> </a:t>
            </a:r>
            <a:r>
              <a:rPr lang="pt-PT" sz="3800" dirty="0" err="1"/>
              <a:t>ReportingServicesTools</a:t>
            </a:r>
            <a:r>
              <a:rPr lang="pt-PT" sz="3800" dirty="0"/>
              <a:t> </a:t>
            </a:r>
            <a:r>
              <a:rPr lang="pt-PT" sz="3800" dirty="0" err="1"/>
              <a:t>and</a:t>
            </a:r>
            <a:r>
              <a:rPr lang="pt-PT" sz="3800" dirty="0"/>
              <a:t> </a:t>
            </a:r>
            <a:r>
              <a:rPr lang="pt-PT" sz="3800" dirty="0" err="1"/>
              <a:t>where</a:t>
            </a:r>
            <a:r>
              <a:rPr lang="pt-PT" sz="3800" dirty="0"/>
              <a:t> I can </a:t>
            </a:r>
            <a:r>
              <a:rPr lang="pt-PT" sz="3800" dirty="0" err="1"/>
              <a:t>find</a:t>
            </a:r>
            <a:r>
              <a:rPr lang="pt-PT" sz="3800" dirty="0"/>
              <a:t> </a:t>
            </a:r>
            <a:r>
              <a:rPr lang="pt-PT" sz="3800" dirty="0" err="1"/>
              <a:t>it</a:t>
            </a:r>
            <a:r>
              <a:rPr lang="pt-PT" sz="3800" dirty="0"/>
              <a:t>?</a:t>
            </a:r>
            <a:endParaRPr lang="en-US" sz="3800" dirty="0"/>
          </a:p>
        </p:txBody>
      </p:sp>
      <p:pic>
        <p:nvPicPr>
          <p:cNvPr id="34" name="Picture 33">
            <a:extLst>
              <a:ext uri="{FF2B5EF4-FFF2-40B4-BE49-F238E27FC236}">
                <a16:creationId xmlns:a16="http://schemas.microsoft.com/office/drawing/2014/main" id="{3D359275-EAF7-4714-9D57-7A5346A51C5E}"/>
              </a:ext>
            </a:extLst>
          </p:cNvPr>
          <p:cNvPicPr>
            <a:picLocks noChangeAspect="1"/>
          </p:cNvPicPr>
          <p:nvPr/>
        </p:nvPicPr>
        <p:blipFill>
          <a:blip r:embed="rId2"/>
          <a:stretch>
            <a:fillRect/>
          </a:stretch>
        </p:blipFill>
        <p:spPr>
          <a:xfrm>
            <a:off x="5467149" y="1632842"/>
            <a:ext cx="6696276" cy="5249310"/>
          </a:xfrm>
          <a:prstGeom prst="rect">
            <a:avLst/>
          </a:prstGeom>
        </p:spPr>
      </p:pic>
      <p:pic>
        <p:nvPicPr>
          <p:cNvPr id="35" name="Picture 34">
            <a:extLst>
              <a:ext uri="{FF2B5EF4-FFF2-40B4-BE49-F238E27FC236}">
                <a16:creationId xmlns:a16="http://schemas.microsoft.com/office/drawing/2014/main" id="{753E65F5-A0CA-45C8-8B85-8999F1F84FDF}"/>
              </a:ext>
            </a:extLst>
          </p:cNvPr>
          <p:cNvPicPr>
            <a:picLocks noChangeAspect="1"/>
          </p:cNvPicPr>
          <p:nvPr/>
        </p:nvPicPr>
        <p:blipFill>
          <a:blip r:embed="rId3"/>
          <a:stretch>
            <a:fillRect/>
          </a:stretch>
        </p:blipFill>
        <p:spPr>
          <a:xfrm>
            <a:off x="5467149" y="1693150"/>
            <a:ext cx="6285931" cy="5502382"/>
          </a:xfrm>
          <a:prstGeom prst="rect">
            <a:avLst/>
          </a:prstGeom>
        </p:spPr>
      </p:pic>
      <p:sp>
        <p:nvSpPr>
          <p:cNvPr id="36" name="Rectangle 35">
            <a:extLst>
              <a:ext uri="{FF2B5EF4-FFF2-40B4-BE49-F238E27FC236}">
                <a16:creationId xmlns:a16="http://schemas.microsoft.com/office/drawing/2014/main" id="{581AEDE9-9432-4250-A847-1ED2D802DBA7}"/>
              </a:ext>
            </a:extLst>
          </p:cNvPr>
          <p:cNvSpPr/>
          <p:nvPr/>
        </p:nvSpPr>
        <p:spPr>
          <a:xfrm>
            <a:off x="377114" y="2636933"/>
            <a:ext cx="4214878" cy="2631839"/>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Calibri" panose="020F0502020204030204"/>
                <a:ea typeface="+mn-ea"/>
                <a:cs typeface="+mn-cs"/>
              </a:rPr>
              <a:t>Available on</a:t>
            </a:r>
          </a:p>
        </p:txBody>
      </p:sp>
      <p:sp>
        <p:nvSpPr>
          <p:cNvPr id="37" name="Oval 36">
            <a:extLst>
              <a:ext uri="{FF2B5EF4-FFF2-40B4-BE49-F238E27FC236}">
                <a16:creationId xmlns:a16="http://schemas.microsoft.com/office/drawing/2014/main" id="{3E9AC0A9-EBA4-43DA-8FAF-D1F48143A76F}"/>
              </a:ext>
            </a:extLst>
          </p:cNvPr>
          <p:cNvSpPr/>
          <p:nvPr/>
        </p:nvSpPr>
        <p:spPr>
          <a:xfrm>
            <a:off x="464215" y="3178288"/>
            <a:ext cx="1965960" cy="196596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600" b="1" i="0" u="none" strike="noStrike" kern="0" cap="none" spc="0" normalizeH="0" baseline="0" noProof="0" dirty="0">
                <a:ln>
                  <a:noFill/>
                </a:ln>
                <a:solidFill>
                  <a:prstClr val="white"/>
                </a:solidFill>
                <a:effectLst/>
                <a:uLnTx/>
                <a:uFillTx/>
                <a:latin typeface="Calibri" panose="020F0502020204030204"/>
                <a:ea typeface="+mn-ea"/>
                <a:cs typeface="+mn-cs"/>
              </a:rPr>
              <a:t>GitHub</a:t>
            </a:r>
          </a:p>
        </p:txBody>
      </p:sp>
      <p:sp>
        <p:nvSpPr>
          <p:cNvPr id="38" name="Oval 37">
            <a:extLst>
              <a:ext uri="{FF2B5EF4-FFF2-40B4-BE49-F238E27FC236}">
                <a16:creationId xmlns:a16="http://schemas.microsoft.com/office/drawing/2014/main" id="{79C8B762-F888-4326-8924-AEF9D1231D5D}"/>
              </a:ext>
            </a:extLst>
          </p:cNvPr>
          <p:cNvSpPr/>
          <p:nvPr/>
        </p:nvSpPr>
        <p:spPr>
          <a:xfrm>
            <a:off x="2573555" y="3196087"/>
            <a:ext cx="1965960" cy="1965960"/>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PowerShell Gallery</a:t>
            </a:r>
          </a:p>
        </p:txBody>
      </p:sp>
      <p:cxnSp>
        <p:nvCxnSpPr>
          <p:cNvPr id="39" name="Straight Connector 38">
            <a:extLst>
              <a:ext uri="{FF2B5EF4-FFF2-40B4-BE49-F238E27FC236}">
                <a16:creationId xmlns:a16="http://schemas.microsoft.com/office/drawing/2014/main" id="{5D587921-7EAA-4F09-A234-6F2ECE390DD1}"/>
              </a:ext>
            </a:extLst>
          </p:cNvPr>
          <p:cNvCxnSpPr>
            <a:cxnSpLocks/>
          </p:cNvCxnSpPr>
          <p:nvPr/>
        </p:nvCxnSpPr>
        <p:spPr>
          <a:xfrm>
            <a:off x="376373" y="3147010"/>
            <a:ext cx="4214879" cy="0"/>
          </a:xfrm>
          <a:prstGeom prst="line">
            <a:avLst/>
          </a:prstGeom>
          <a:noFill/>
          <a:ln w="19050" cap="flat" cmpd="sng" algn="ctr">
            <a:solidFill>
              <a:sysClr val="windowText" lastClr="000000"/>
            </a:solidFill>
            <a:prstDash val="solid"/>
            <a:miter lim="800000"/>
          </a:ln>
          <a:effectLst/>
        </p:spPr>
      </p:cxnSp>
      <p:sp>
        <p:nvSpPr>
          <p:cNvPr id="40" name="Rectangle: Rounded Corners 39">
            <a:extLst>
              <a:ext uri="{FF2B5EF4-FFF2-40B4-BE49-F238E27FC236}">
                <a16:creationId xmlns:a16="http://schemas.microsoft.com/office/drawing/2014/main" id="{69855142-8914-49D9-A346-789350208177}"/>
              </a:ext>
            </a:extLst>
          </p:cNvPr>
          <p:cNvSpPr/>
          <p:nvPr/>
        </p:nvSpPr>
        <p:spPr>
          <a:xfrm>
            <a:off x="377114" y="850817"/>
            <a:ext cx="11510087" cy="814353"/>
          </a:xfrm>
          <a:prstGeom prst="roundRect">
            <a:avLst>
              <a:gd name="adj" fmla="val 23543"/>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Calibri" panose="020F0502020204030204"/>
                <a:ea typeface="+mn-ea"/>
                <a:cs typeface="+mn-cs"/>
              </a:rPr>
              <a:t>Open Source PowerShell Module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Calibri" panose="020F0502020204030204"/>
                <a:ea typeface="+mn-ea"/>
                <a:cs typeface="+mn-cs"/>
              </a:rPr>
              <a:t>Allow us to perform various operations with SQL Server Reporting Services</a:t>
            </a:r>
          </a:p>
        </p:txBody>
      </p:sp>
      <p:cxnSp>
        <p:nvCxnSpPr>
          <p:cNvPr id="41" name="Straight Arrow Connector 40">
            <a:extLst>
              <a:ext uri="{FF2B5EF4-FFF2-40B4-BE49-F238E27FC236}">
                <a16:creationId xmlns:a16="http://schemas.microsoft.com/office/drawing/2014/main" id="{3C41507B-5890-498F-937E-DBBA044D1642}"/>
              </a:ext>
            </a:extLst>
          </p:cNvPr>
          <p:cNvCxnSpPr>
            <a:cxnSpLocks/>
          </p:cNvCxnSpPr>
          <p:nvPr/>
        </p:nvCxnSpPr>
        <p:spPr>
          <a:xfrm flipV="1">
            <a:off x="2129884" y="1914423"/>
            <a:ext cx="5166065" cy="2326952"/>
          </a:xfrm>
          <a:prstGeom prst="straightConnector1">
            <a:avLst/>
          </a:prstGeom>
          <a:noFill/>
          <a:ln w="57150" cap="flat" cmpd="sng" algn="ctr">
            <a:solidFill>
              <a:srgbClr val="FF0000"/>
            </a:solidFill>
            <a:prstDash val="solid"/>
            <a:miter lim="800000"/>
            <a:tailEnd type="triangle"/>
          </a:ln>
          <a:effectLst/>
        </p:spPr>
      </p:cxnSp>
      <p:cxnSp>
        <p:nvCxnSpPr>
          <p:cNvPr id="42" name="Straight Arrow Connector 41">
            <a:extLst>
              <a:ext uri="{FF2B5EF4-FFF2-40B4-BE49-F238E27FC236}">
                <a16:creationId xmlns:a16="http://schemas.microsoft.com/office/drawing/2014/main" id="{BDD38796-1F90-44CF-B509-7F6FDF583CED}"/>
              </a:ext>
            </a:extLst>
          </p:cNvPr>
          <p:cNvCxnSpPr>
            <a:cxnSpLocks/>
          </p:cNvCxnSpPr>
          <p:nvPr/>
        </p:nvCxnSpPr>
        <p:spPr>
          <a:xfrm flipV="1">
            <a:off x="4284815" y="1902294"/>
            <a:ext cx="3154514" cy="2226944"/>
          </a:xfrm>
          <a:prstGeom prst="straightConnector1">
            <a:avLst/>
          </a:prstGeom>
          <a:noFill/>
          <a:ln w="57150" cap="flat" cmpd="sng" algn="ctr">
            <a:solidFill>
              <a:srgbClr val="FF0000"/>
            </a:solidFill>
            <a:prstDash val="solid"/>
            <a:miter lim="800000"/>
            <a:tailEnd type="triangle"/>
          </a:ln>
          <a:effectLst/>
        </p:spPr>
      </p:cxnSp>
      <p:grpSp>
        <p:nvGrpSpPr>
          <p:cNvPr id="43" name="Group 42">
            <a:extLst>
              <a:ext uri="{FF2B5EF4-FFF2-40B4-BE49-F238E27FC236}">
                <a16:creationId xmlns:a16="http://schemas.microsoft.com/office/drawing/2014/main" id="{4056B4EE-50DC-4EA7-9D90-7DF19AE0524A}"/>
              </a:ext>
            </a:extLst>
          </p:cNvPr>
          <p:cNvGrpSpPr/>
          <p:nvPr/>
        </p:nvGrpSpPr>
        <p:grpSpPr>
          <a:xfrm>
            <a:off x="5211546" y="2636933"/>
            <a:ext cx="3064759" cy="2632596"/>
            <a:chOff x="5211546" y="1766581"/>
            <a:chExt cx="3064759" cy="2632596"/>
          </a:xfrm>
        </p:grpSpPr>
        <p:sp>
          <p:nvSpPr>
            <p:cNvPr id="44" name="Rectangle 43">
              <a:extLst>
                <a:ext uri="{FF2B5EF4-FFF2-40B4-BE49-F238E27FC236}">
                  <a16:creationId xmlns:a16="http://schemas.microsoft.com/office/drawing/2014/main" id="{B5E4BFEA-45D6-4FA4-9F8B-151FF8CB9279}"/>
                </a:ext>
              </a:extLst>
            </p:cNvPr>
            <p:cNvSpPr/>
            <p:nvPr/>
          </p:nvSpPr>
          <p:spPr>
            <a:xfrm>
              <a:off x="5211546" y="1766581"/>
              <a:ext cx="3064759" cy="2632596"/>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Calibri" panose="020F0502020204030204"/>
                  <a:ea typeface="+mn-ea"/>
                  <a:cs typeface="+mn-cs"/>
                </a:rPr>
                <a:t>Contributors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Calibri" panose="020F0502020204030204"/>
                  <a:ea typeface="+mn-ea"/>
                  <a:cs typeface="+mn-cs"/>
                </a:rPr>
                <a:t>18</a:t>
              </a:r>
            </a:p>
          </p:txBody>
        </p:sp>
        <p:cxnSp>
          <p:nvCxnSpPr>
            <p:cNvPr id="45" name="Straight Connector 44">
              <a:extLst>
                <a:ext uri="{FF2B5EF4-FFF2-40B4-BE49-F238E27FC236}">
                  <a16:creationId xmlns:a16="http://schemas.microsoft.com/office/drawing/2014/main" id="{C89C0920-D443-4B0B-B5D5-6C68B6409417}"/>
                </a:ext>
              </a:extLst>
            </p:cNvPr>
            <p:cNvCxnSpPr>
              <a:cxnSpLocks/>
            </p:cNvCxnSpPr>
            <p:nvPr/>
          </p:nvCxnSpPr>
          <p:spPr>
            <a:xfrm>
              <a:off x="5222918" y="2277415"/>
              <a:ext cx="3051630" cy="1"/>
            </a:xfrm>
            <a:prstGeom prst="line">
              <a:avLst/>
            </a:prstGeom>
            <a:noFill/>
            <a:ln w="19050" cap="flat" cmpd="sng" algn="ctr">
              <a:solidFill>
                <a:sysClr val="windowText" lastClr="000000"/>
              </a:solidFill>
              <a:prstDash val="solid"/>
              <a:miter lim="800000"/>
            </a:ln>
            <a:effectLst/>
          </p:spPr>
        </p:cxnSp>
      </p:grpSp>
      <p:grpSp>
        <p:nvGrpSpPr>
          <p:cNvPr id="46" name="Group 45">
            <a:extLst>
              <a:ext uri="{FF2B5EF4-FFF2-40B4-BE49-F238E27FC236}">
                <a16:creationId xmlns:a16="http://schemas.microsoft.com/office/drawing/2014/main" id="{69F4B18B-DB29-4302-932B-69BB97F579E9}"/>
              </a:ext>
            </a:extLst>
          </p:cNvPr>
          <p:cNvGrpSpPr/>
          <p:nvPr/>
        </p:nvGrpSpPr>
        <p:grpSpPr>
          <a:xfrm>
            <a:off x="8822442" y="2636176"/>
            <a:ext cx="3064759" cy="2632596"/>
            <a:chOff x="8822442" y="1765824"/>
            <a:chExt cx="3064759" cy="2632596"/>
          </a:xfrm>
        </p:grpSpPr>
        <p:sp>
          <p:nvSpPr>
            <p:cNvPr id="47" name="Rectangle 46">
              <a:extLst>
                <a:ext uri="{FF2B5EF4-FFF2-40B4-BE49-F238E27FC236}">
                  <a16:creationId xmlns:a16="http://schemas.microsoft.com/office/drawing/2014/main" id="{B0214BC1-6891-49A0-B3C9-A7CB72ECB17F}"/>
                </a:ext>
              </a:extLst>
            </p:cNvPr>
            <p:cNvSpPr/>
            <p:nvPr/>
          </p:nvSpPr>
          <p:spPr>
            <a:xfrm>
              <a:off x="8822442" y="1765824"/>
              <a:ext cx="3064759" cy="2632596"/>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Calibri" panose="020F0502020204030204"/>
                  <a:ea typeface="+mn-ea"/>
                  <a:cs typeface="+mn-cs"/>
                </a:rPr>
                <a:t>Downloads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Calibri" panose="020F0502020204030204"/>
                  <a:ea typeface="+mn-ea"/>
                  <a:cs typeface="+mn-cs"/>
                </a:rPr>
                <a:t>5160</a:t>
              </a:r>
              <a:endParaRPr kumimoji="0" lang="en-US" sz="2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E9ED6489-E6D4-4F43-B217-A1CF184C7D7C}"/>
                </a:ext>
              </a:extLst>
            </p:cNvPr>
            <p:cNvCxnSpPr>
              <a:cxnSpLocks/>
            </p:cNvCxnSpPr>
            <p:nvPr/>
          </p:nvCxnSpPr>
          <p:spPr>
            <a:xfrm>
              <a:off x="8832976" y="2276658"/>
              <a:ext cx="3051630" cy="1"/>
            </a:xfrm>
            <a:prstGeom prst="line">
              <a:avLst/>
            </a:prstGeom>
            <a:noFill/>
            <a:ln w="19050" cap="flat" cmpd="sng" algn="ctr">
              <a:solidFill>
                <a:sysClr val="windowText" lastClr="000000"/>
              </a:solidFill>
              <a:prstDash val="solid"/>
              <a:miter lim="800000"/>
            </a:ln>
            <a:effectLst/>
          </p:spPr>
        </p:cxnSp>
      </p:grpSp>
    </p:spTree>
    <p:extLst>
      <p:ext uri="{BB962C8B-B14F-4D97-AF65-F5344CB8AC3E}">
        <p14:creationId xmlns:p14="http://schemas.microsoft.com/office/powerpoint/2010/main" val="30848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6" presetClass="entr" presetSubtype="21"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barn(inVertical)">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5"/>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0"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35"/>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42"/>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3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title"/>
          </p:nvPr>
        </p:nvSpPr>
        <p:spPr>
          <a:xfrm>
            <a:off x="527990" y="229245"/>
            <a:ext cx="11191043" cy="664889"/>
          </a:xfrm>
        </p:spPr>
        <p:txBody>
          <a:bodyPr>
            <a:normAutofit fontScale="90000"/>
          </a:bodyPr>
          <a:lstStyle/>
          <a:p>
            <a:r>
              <a:rPr lang="en-US" dirty="0"/>
              <a:t>How does it work?</a:t>
            </a:r>
          </a:p>
        </p:txBody>
      </p:sp>
      <p:sp>
        <p:nvSpPr>
          <p:cNvPr id="49" name="Rectangle: Rounded Corners 48">
            <a:extLst>
              <a:ext uri="{FF2B5EF4-FFF2-40B4-BE49-F238E27FC236}">
                <a16:creationId xmlns:a16="http://schemas.microsoft.com/office/drawing/2014/main" id="{3863295D-EAF5-4412-BF0E-94DE838FB126}"/>
              </a:ext>
            </a:extLst>
          </p:cNvPr>
          <p:cNvSpPr/>
          <p:nvPr/>
        </p:nvSpPr>
        <p:spPr>
          <a:xfrm>
            <a:off x="377113" y="1005035"/>
            <a:ext cx="11394583" cy="492886"/>
          </a:xfrm>
          <a:prstGeom prst="roundRect">
            <a:avLst>
              <a:gd name="adj" fmla="val 50000"/>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kern="0" dirty="0">
                <a:solidFill>
                  <a:prstClr val="white"/>
                </a:solidFill>
                <a:latin typeface="Calibri" panose="020F0502020204030204"/>
              </a:rPr>
              <a:t>Three</a:t>
            </a:r>
            <a:r>
              <a:rPr kumimoji="0" lang="en-US" sz="3600" b="0" i="0" u="none" strike="noStrike" kern="0" cap="none" spc="0" normalizeH="0" baseline="0" noProof="0" dirty="0">
                <a:ln>
                  <a:noFill/>
                </a:ln>
                <a:solidFill>
                  <a:prstClr val="white"/>
                </a:solidFill>
                <a:effectLst/>
                <a:uLnTx/>
                <a:uFillTx/>
                <a:latin typeface="Calibri" panose="020F0502020204030204"/>
                <a:ea typeface="+mn-ea"/>
                <a:cs typeface="+mn-cs"/>
              </a:rPr>
              <a:t> different APIs</a:t>
            </a:r>
          </a:p>
        </p:txBody>
      </p:sp>
      <p:sp>
        <p:nvSpPr>
          <p:cNvPr id="50" name="Arrow: Down 49">
            <a:extLst>
              <a:ext uri="{FF2B5EF4-FFF2-40B4-BE49-F238E27FC236}">
                <a16:creationId xmlns:a16="http://schemas.microsoft.com/office/drawing/2014/main" id="{20F42BD2-BAE8-40AA-BA02-F55CACCAAF63}"/>
              </a:ext>
            </a:extLst>
          </p:cNvPr>
          <p:cNvSpPr/>
          <p:nvPr/>
        </p:nvSpPr>
        <p:spPr>
          <a:xfrm>
            <a:off x="1789672" y="1602617"/>
            <a:ext cx="365760" cy="457200"/>
          </a:xfrm>
          <a:prstGeom prst="down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B5360037-245B-408A-A7F5-1E076D760CAE}"/>
              </a:ext>
            </a:extLst>
          </p:cNvPr>
          <p:cNvSpPr/>
          <p:nvPr/>
        </p:nvSpPr>
        <p:spPr>
          <a:xfrm>
            <a:off x="1390308" y="2260954"/>
            <a:ext cx="1164489" cy="1164489"/>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SOAP</a:t>
            </a:r>
          </a:p>
        </p:txBody>
      </p:sp>
      <p:sp>
        <p:nvSpPr>
          <p:cNvPr id="52" name="Arrow: Down 51">
            <a:extLst>
              <a:ext uri="{FF2B5EF4-FFF2-40B4-BE49-F238E27FC236}">
                <a16:creationId xmlns:a16="http://schemas.microsoft.com/office/drawing/2014/main" id="{009F86AE-2D6A-4D50-822B-9670A75E88B2}"/>
              </a:ext>
            </a:extLst>
          </p:cNvPr>
          <p:cNvSpPr/>
          <p:nvPr/>
        </p:nvSpPr>
        <p:spPr>
          <a:xfrm>
            <a:off x="5924810" y="1599491"/>
            <a:ext cx="365760" cy="457200"/>
          </a:xfrm>
          <a:prstGeom prst="down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1D345511-4F1E-48B7-8D88-C425AD36D62B}"/>
              </a:ext>
            </a:extLst>
          </p:cNvPr>
          <p:cNvSpPr/>
          <p:nvPr/>
        </p:nvSpPr>
        <p:spPr>
          <a:xfrm>
            <a:off x="5508327" y="2264300"/>
            <a:ext cx="1164489" cy="1164489"/>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WMI</a:t>
            </a:r>
          </a:p>
        </p:txBody>
      </p:sp>
      <p:sp>
        <p:nvSpPr>
          <p:cNvPr id="54" name="Rectangle 53">
            <a:extLst>
              <a:ext uri="{FF2B5EF4-FFF2-40B4-BE49-F238E27FC236}">
                <a16:creationId xmlns:a16="http://schemas.microsoft.com/office/drawing/2014/main" id="{D038B109-2E98-48F6-B55F-AD9AA8FD914D}"/>
              </a:ext>
            </a:extLst>
          </p:cNvPr>
          <p:cNvSpPr/>
          <p:nvPr/>
        </p:nvSpPr>
        <p:spPr>
          <a:xfrm>
            <a:off x="783832" y="4231652"/>
            <a:ext cx="2377440" cy="2145222"/>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Reporting Services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ea typeface="+mn-ea"/>
                <a:cs typeface="+mn-cs"/>
              </a:rPr>
              <a:t>&amp;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Web Portal</a:t>
            </a:r>
          </a:p>
        </p:txBody>
      </p:sp>
      <p:sp>
        <p:nvSpPr>
          <p:cNvPr id="55" name="Rectangle 54">
            <a:extLst>
              <a:ext uri="{FF2B5EF4-FFF2-40B4-BE49-F238E27FC236}">
                <a16:creationId xmlns:a16="http://schemas.microsoft.com/office/drawing/2014/main" id="{725B4661-6CE6-4513-A652-CB0747572695}"/>
              </a:ext>
            </a:extLst>
          </p:cNvPr>
          <p:cNvSpPr/>
          <p:nvPr/>
        </p:nvSpPr>
        <p:spPr>
          <a:xfrm>
            <a:off x="4918970" y="4234999"/>
            <a:ext cx="2377440" cy="2145222"/>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Reporting Services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Configuration Manager</a:t>
            </a:r>
          </a:p>
        </p:txBody>
      </p:sp>
      <p:sp>
        <p:nvSpPr>
          <p:cNvPr id="56" name="Arrow: Down 55">
            <a:extLst>
              <a:ext uri="{FF2B5EF4-FFF2-40B4-BE49-F238E27FC236}">
                <a16:creationId xmlns:a16="http://schemas.microsoft.com/office/drawing/2014/main" id="{92EBAE54-61A8-4B95-BE49-9D3E4AB50FA3}"/>
              </a:ext>
            </a:extLst>
          </p:cNvPr>
          <p:cNvSpPr/>
          <p:nvPr/>
        </p:nvSpPr>
        <p:spPr>
          <a:xfrm>
            <a:off x="5907691" y="3602800"/>
            <a:ext cx="365760" cy="457200"/>
          </a:xfrm>
          <a:prstGeom prst="down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 name="Arrow: Down 56">
            <a:extLst>
              <a:ext uri="{FF2B5EF4-FFF2-40B4-BE49-F238E27FC236}">
                <a16:creationId xmlns:a16="http://schemas.microsoft.com/office/drawing/2014/main" id="{FA6078D3-1602-4A7A-888F-4ABB8F59FAA3}"/>
              </a:ext>
            </a:extLst>
          </p:cNvPr>
          <p:cNvSpPr/>
          <p:nvPr/>
        </p:nvSpPr>
        <p:spPr>
          <a:xfrm>
            <a:off x="1793561" y="3602800"/>
            <a:ext cx="365760" cy="457200"/>
          </a:xfrm>
          <a:prstGeom prst="down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8" name="Group 57">
            <a:extLst>
              <a:ext uri="{FF2B5EF4-FFF2-40B4-BE49-F238E27FC236}">
                <a16:creationId xmlns:a16="http://schemas.microsoft.com/office/drawing/2014/main" id="{B9B60936-8C2F-4DC6-BB59-EE3DBD731E4E}"/>
              </a:ext>
            </a:extLst>
          </p:cNvPr>
          <p:cNvGrpSpPr/>
          <p:nvPr/>
        </p:nvGrpSpPr>
        <p:grpSpPr>
          <a:xfrm>
            <a:off x="4967095" y="5131837"/>
            <a:ext cx="2298830" cy="1190635"/>
            <a:chOff x="7817320" y="5171668"/>
            <a:chExt cx="2298830" cy="1190635"/>
          </a:xfrm>
        </p:grpSpPr>
        <p:sp>
          <p:nvSpPr>
            <p:cNvPr id="59" name="Rectangle: Rounded Corners 58">
              <a:extLst>
                <a:ext uri="{FF2B5EF4-FFF2-40B4-BE49-F238E27FC236}">
                  <a16:creationId xmlns:a16="http://schemas.microsoft.com/office/drawing/2014/main" id="{3889B881-D7ED-411F-9059-00F56DC8B108}"/>
                </a:ext>
              </a:extLst>
            </p:cNvPr>
            <p:cNvSpPr/>
            <p:nvPr/>
          </p:nvSpPr>
          <p:spPr>
            <a:xfrm>
              <a:off x="7817320" y="5171668"/>
              <a:ext cx="2298830" cy="1190635"/>
            </a:xfrm>
            <a:prstGeom prst="roundRec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Examples: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Backup Encryption Key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Set Email Settings</a:t>
              </a:r>
            </a:p>
          </p:txBody>
        </p:sp>
        <p:cxnSp>
          <p:nvCxnSpPr>
            <p:cNvPr id="60" name="Straight Connector 59">
              <a:extLst>
                <a:ext uri="{FF2B5EF4-FFF2-40B4-BE49-F238E27FC236}">
                  <a16:creationId xmlns:a16="http://schemas.microsoft.com/office/drawing/2014/main" id="{E192F51D-FADD-4D88-99E7-0B0B270EC0C8}"/>
                </a:ext>
              </a:extLst>
            </p:cNvPr>
            <p:cNvCxnSpPr>
              <a:cxnSpLocks/>
            </p:cNvCxnSpPr>
            <p:nvPr/>
          </p:nvCxnSpPr>
          <p:spPr>
            <a:xfrm>
              <a:off x="7950468" y="5560057"/>
              <a:ext cx="836324" cy="0"/>
            </a:xfrm>
            <a:prstGeom prst="line">
              <a:avLst/>
            </a:prstGeom>
            <a:noFill/>
            <a:ln w="12700" cap="flat" cmpd="sng" algn="ctr">
              <a:solidFill>
                <a:sysClr val="windowText" lastClr="000000"/>
              </a:solidFill>
              <a:prstDash val="solid"/>
              <a:miter lim="800000"/>
            </a:ln>
            <a:effectLst/>
          </p:spPr>
        </p:cxnSp>
      </p:grpSp>
      <p:grpSp>
        <p:nvGrpSpPr>
          <p:cNvPr id="61" name="Group 60">
            <a:extLst>
              <a:ext uri="{FF2B5EF4-FFF2-40B4-BE49-F238E27FC236}">
                <a16:creationId xmlns:a16="http://schemas.microsoft.com/office/drawing/2014/main" id="{C873316D-AB1F-489E-927B-C62151FF9946}"/>
              </a:ext>
            </a:extLst>
          </p:cNvPr>
          <p:cNvGrpSpPr/>
          <p:nvPr/>
        </p:nvGrpSpPr>
        <p:grpSpPr>
          <a:xfrm>
            <a:off x="823162" y="5131837"/>
            <a:ext cx="2298830" cy="1187288"/>
            <a:chOff x="7817320" y="5175015"/>
            <a:chExt cx="2298830" cy="1187288"/>
          </a:xfrm>
        </p:grpSpPr>
        <p:sp>
          <p:nvSpPr>
            <p:cNvPr id="62" name="Rectangle: Rounded Corners 61">
              <a:extLst>
                <a:ext uri="{FF2B5EF4-FFF2-40B4-BE49-F238E27FC236}">
                  <a16:creationId xmlns:a16="http://schemas.microsoft.com/office/drawing/2014/main" id="{5C2221A0-007F-4B30-A04D-EA63630CD2B5}"/>
                </a:ext>
              </a:extLst>
            </p:cNvPr>
            <p:cNvSpPr/>
            <p:nvPr/>
          </p:nvSpPr>
          <p:spPr>
            <a:xfrm>
              <a:off x="7817320" y="5175015"/>
              <a:ext cx="2298830" cy="1187288"/>
            </a:xfrm>
            <a:prstGeom prst="roundRec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Examples: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Reports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Subscriptions</a:t>
              </a:r>
            </a:p>
          </p:txBody>
        </p:sp>
        <p:cxnSp>
          <p:nvCxnSpPr>
            <p:cNvPr id="63" name="Straight Connector 62">
              <a:extLst>
                <a:ext uri="{FF2B5EF4-FFF2-40B4-BE49-F238E27FC236}">
                  <a16:creationId xmlns:a16="http://schemas.microsoft.com/office/drawing/2014/main" id="{81EB690E-CB40-4A8A-BCF6-C0AFA962D0E5}"/>
                </a:ext>
              </a:extLst>
            </p:cNvPr>
            <p:cNvCxnSpPr>
              <a:cxnSpLocks/>
            </p:cNvCxnSpPr>
            <p:nvPr/>
          </p:nvCxnSpPr>
          <p:spPr>
            <a:xfrm>
              <a:off x="7950468" y="5563404"/>
              <a:ext cx="837251" cy="0"/>
            </a:xfrm>
            <a:prstGeom prst="line">
              <a:avLst/>
            </a:prstGeom>
            <a:noFill/>
            <a:ln w="12700" cap="flat" cmpd="sng" algn="ctr">
              <a:solidFill>
                <a:sysClr val="windowText" lastClr="000000"/>
              </a:solidFill>
              <a:prstDash val="solid"/>
              <a:miter lim="800000"/>
            </a:ln>
            <a:effectLst/>
          </p:spPr>
        </p:cxnSp>
      </p:grpSp>
      <p:sp>
        <p:nvSpPr>
          <p:cNvPr id="64" name="Arrow: Down 63">
            <a:extLst>
              <a:ext uri="{FF2B5EF4-FFF2-40B4-BE49-F238E27FC236}">
                <a16:creationId xmlns:a16="http://schemas.microsoft.com/office/drawing/2014/main" id="{4B70D95E-184F-47CE-B971-C2D1AB0AB699}"/>
              </a:ext>
            </a:extLst>
          </p:cNvPr>
          <p:cNvSpPr/>
          <p:nvPr/>
        </p:nvSpPr>
        <p:spPr>
          <a:xfrm>
            <a:off x="10059143" y="1599491"/>
            <a:ext cx="365760" cy="457200"/>
          </a:xfrm>
          <a:prstGeom prst="down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3AE6F6EE-6C22-4E2B-8DFB-1DD05143F13F}"/>
              </a:ext>
            </a:extLst>
          </p:cNvPr>
          <p:cNvSpPr/>
          <p:nvPr/>
        </p:nvSpPr>
        <p:spPr>
          <a:xfrm>
            <a:off x="9642660" y="2264300"/>
            <a:ext cx="1164489" cy="1164489"/>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REST </a:t>
            </a:r>
          </a:p>
        </p:txBody>
      </p:sp>
      <p:sp>
        <p:nvSpPr>
          <p:cNvPr id="66" name="Rectangle 65">
            <a:extLst>
              <a:ext uri="{FF2B5EF4-FFF2-40B4-BE49-F238E27FC236}">
                <a16:creationId xmlns:a16="http://schemas.microsoft.com/office/drawing/2014/main" id="{1C94B727-B5FD-4AE3-A6D3-162DC1FCFD91}"/>
              </a:ext>
            </a:extLst>
          </p:cNvPr>
          <p:cNvSpPr/>
          <p:nvPr/>
        </p:nvSpPr>
        <p:spPr>
          <a:xfrm>
            <a:off x="9053303" y="4234999"/>
            <a:ext cx="2377440" cy="2145222"/>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Reporting Services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ea typeface="+mn-ea"/>
                <a:cs typeface="+mn-cs"/>
              </a:rPr>
              <a:t>&amp;</a:t>
            </a: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 </a:t>
            </a:r>
            <a:b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Web Portal</a:t>
            </a:r>
          </a:p>
        </p:txBody>
      </p:sp>
      <p:sp>
        <p:nvSpPr>
          <p:cNvPr id="67" name="Arrow: Down 66">
            <a:extLst>
              <a:ext uri="{FF2B5EF4-FFF2-40B4-BE49-F238E27FC236}">
                <a16:creationId xmlns:a16="http://schemas.microsoft.com/office/drawing/2014/main" id="{AD44AE5C-9722-4B68-9AA7-DB1296ECAA98}"/>
              </a:ext>
            </a:extLst>
          </p:cNvPr>
          <p:cNvSpPr/>
          <p:nvPr/>
        </p:nvSpPr>
        <p:spPr>
          <a:xfrm>
            <a:off x="10042024" y="3602800"/>
            <a:ext cx="365760" cy="457200"/>
          </a:xfrm>
          <a:prstGeom prst="down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68" name="Group 67">
            <a:extLst>
              <a:ext uri="{FF2B5EF4-FFF2-40B4-BE49-F238E27FC236}">
                <a16:creationId xmlns:a16="http://schemas.microsoft.com/office/drawing/2014/main" id="{E0F9D5E7-4B7F-4E1A-AAEA-F7465D90BAD4}"/>
              </a:ext>
            </a:extLst>
          </p:cNvPr>
          <p:cNvGrpSpPr/>
          <p:nvPr/>
        </p:nvGrpSpPr>
        <p:grpSpPr>
          <a:xfrm>
            <a:off x="9101428" y="5131836"/>
            <a:ext cx="2298830" cy="1190635"/>
            <a:chOff x="7817320" y="5171667"/>
            <a:chExt cx="2298830" cy="1190635"/>
          </a:xfrm>
        </p:grpSpPr>
        <p:sp>
          <p:nvSpPr>
            <p:cNvPr id="69" name="Rectangle: Rounded Corners 68">
              <a:extLst>
                <a:ext uri="{FF2B5EF4-FFF2-40B4-BE49-F238E27FC236}">
                  <a16:creationId xmlns:a16="http://schemas.microsoft.com/office/drawing/2014/main" id="{B53088E0-7F0E-4E47-AF72-30EE44228956}"/>
                </a:ext>
              </a:extLst>
            </p:cNvPr>
            <p:cNvSpPr/>
            <p:nvPr/>
          </p:nvSpPr>
          <p:spPr>
            <a:xfrm>
              <a:off x="7817320" y="5171667"/>
              <a:ext cx="2298830" cy="1190635"/>
            </a:xfrm>
            <a:prstGeom prst="roundRec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Examples: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Upload / Download Reports</a:t>
              </a:r>
            </a:p>
          </p:txBody>
        </p:sp>
        <p:cxnSp>
          <p:nvCxnSpPr>
            <p:cNvPr id="70" name="Straight Connector 69">
              <a:extLst>
                <a:ext uri="{FF2B5EF4-FFF2-40B4-BE49-F238E27FC236}">
                  <a16:creationId xmlns:a16="http://schemas.microsoft.com/office/drawing/2014/main" id="{C8EC5691-3EA1-4CC4-A274-8EF098FF7549}"/>
                </a:ext>
              </a:extLst>
            </p:cNvPr>
            <p:cNvCxnSpPr>
              <a:cxnSpLocks/>
            </p:cNvCxnSpPr>
            <p:nvPr/>
          </p:nvCxnSpPr>
          <p:spPr>
            <a:xfrm>
              <a:off x="7950468" y="5560057"/>
              <a:ext cx="836324" cy="0"/>
            </a:xfrm>
            <a:prstGeom prst="line">
              <a:avLst/>
            </a:prstGeom>
            <a:noFill/>
            <a:ln w="12700" cap="flat" cmpd="sng" algn="ctr">
              <a:solidFill>
                <a:sysClr val="windowText" lastClr="000000"/>
              </a:solidFill>
              <a:prstDash val="solid"/>
              <a:miter lim="800000"/>
            </a:ln>
            <a:effectLst/>
          </p:spPr>
        </p:cxnSp>
      </p:grpSp>
      <p:sp>
        <p:nvSpPr>
          <p:cNvPr id="2" name="Rectangle: Rounded Corners 1">
            <a:extLst>
              <a:ext uri="{FF2B5EF4-FFF2-40B4-BE49-F238E27FC236}">
                <a16:creationId xmlns:a16="http://schemas.microsoft.com/office/drawing/2014/main" id="{127D8404-F8A2-49D6-A84B-32C7C5A8BA30}"/>
              </a:ext>
            </a:extLst>
          </p:cNvPr>
          <p:cNvSpPr/>
          <p:nvPr/>
        </p:nvSpPr>
        <p:spPr>
          <a:xfrm>
            <a:off x="4432041" y="1497921"/>
            <a:ext cx="7339655" cy="5121503"/>
          </a:xfrm>
          <a:prstGeom prst="roundRect">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SSRS 2017 / PIBRS October 2017</a:t>
            </a:r>
          </a:p>
        </p:txBody>
      </p:sp>
      <p:sp>
        <p:nvSpPr>
          <p:cNvPr id="71" name="Rectangle: Rounded Corners 70">
            <a:extLst>
              <a:ext uri="{FF2B5EF4-FFF2-40B4-BE49-F238E27FC236}">
                <a16:creationId xmlns:a16="http://schemas.microsoft.com/office/drawing/2014/main" id="{99954919-DF26-44D7-8432-97B891645FC0}"/>
              </a:ext>
            </a:extLst>
          </p:cNvPr>
          <p:cNvSpPr/>
          <p:nvPr/>
        </p:nvSpPr>
        <p:spPr>
          <a:xfrm>
            <a:off x="375828" y="1497920"/>
            <a:ext cx="7396242" cy="5121503"/>
          </a:xfrm>
          <a:prstGeom prst="roundRect">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SSRS 2012 - 2017</a:t>
            </a:r>
          </a:p>
        </p:txBody>
      </p:sp>
    </p:spTree>
    <p:extLst>
      <p:ext uri="{BB962C8B-B14F-4D97-AF65-F5344CB8AC3E}">
        <p14:creationId xmlns:p14="http://schemas.microsoft.com/office/powerpoint/2010/main" val="383635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6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7"/>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7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56" grpId="0" animBg="1"/>
      <p:bldP spid="57" grpId="0" animBg="1"/>
      <p:bldP spid="64" grpId="0" animBg="1"/>
      <p:bldP spid="65" grpId="0" animBg="1"/>
      <p:bldP spid="66" grpId="0" animBg="1"/>
      <p:bldP spid="67" grpId="0" animBg="1"/>
      <p:bldP spid="2" grpId="0" animBg="1"/>
      <p:bldP spid="71" grpId="0" animBg="1"/>
      <p:bldP spid="7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title"/>
          </p:nvPr>
        </p:nvSpPr>
        <p:spPr>
          <a:xfrm>
            <a:off x="527990" y="238576"/>
            <a:ext cx="11191043" cy="664889"/>
          </a:xfrm>
        </p:spPr>
        <p:txBody>
          <a:bodyPr>
            <a:normAutofit fontScale="90000"/>
          </a:bodyPr>
          <a:lstStyle/>
          <a:p>
            <a:r>
              <a:rPr lang="en-US" dirty="0"/>
              <a:t>System requirements</a:t>
            </a:r>
          </a:p>
        </p:txBody>
      </p:sp>
      <p:sp>
        <p:nvSpPr>
          <p:cNvPr id="29" name="TextBox 28">
            <a:extLst>
              <a:ext uri="{FF2B5EF4-FFF2-40B4-BE49-F238E27FC236}">
                <a16:creationId xmlns:a16="http://schemas.microsoft.com/office/drawing/2014/main" id="{EB731E2F-C5D0-41B2-AB11-B7707DCDB0B4}"/>
              </a:ext>
            </a:extLst>
          </p:cNvPr>
          <p:cNvSpPr txBox="1"/>
          <p:nvPr/>
        </p:nvSpPr>
        <p:spPr>
          <a:xfrm>
            <a:off x="931590" y="1135501"/>
            <a:ext cx="5648302" cy="2893100"/>
          </a:xfrm>
          <a:prstGeom prst="rect">
            <a:avLst/>
          </a:prstGeom>
          <a:noFill/>
        </p:spPr>
        <p:txBody>
          <a:bodyPr wrap="square" rtlCol="0">
            <a:spAutoFit/>
          </a:bodyPr>
          <a:lstStyle/>
          <a:p>
            <a:r>
              <a:rPr lang="pt-PT" sz="3000" b="1" dirty="0" err="1">
                <a:latin typeface="Calibri" panose="020F0502020204030204"/>
              </a:rPr>
              <a:t>Minimum</a:t>
            </a:r>
            <a:endParaRPr lang="pt-PT" sz="3000" b="1" dirty="0">
              <a:latin typeface="Calibri" panose="020F0502020204030204"/>
            </a:endParaRPr>
          </a:p>
          <a:p>
            <a:endParaRPr lang="pt-PT" sz="3200" dirty="0">
              <a:latin typeface="Calibri" panose="020F0502020204030204"/>
            </a:endParaRPr>
          </a:p>
          <a:p>
            <a:r>
              <a:rPr lang="pt-PT" sz="2000" u="sng" dirty="0" err="1">
                <a:latin typeface="Calibri" panose="020F0502020204030204"/>
              </a:rPr>
              <a:t>Client</a:t>
            </a:r>
            <a:endParaRPr lang="pt-PT" sz="2800" u="sng" dirty="0">
              <a:latin typeface="Calibri" panose="020F0502020204030204"/>
            </a:endParaRPr>
          </a:p>
          <a:p>
            <a:pPr marL="457200" indent="-457200">
              <a:buFont typeface="Arial" panose="020B0604020202020204" pitchFamily="34" charset="0"/>
              <a:buChar char="•"/>
            </a:pPr>
            <a:r>
              <a:rPr lang="pt-PT" sz="2400" dirty="0" err="1">
                <a:latin typeface="Calibri" panose="020F0502020204030204"/>
              </a:rPr>
              <a:t>PowerShell</a:t>
            </a:r>
            <a:r>
              <a:rPr lang="pt-PT" sz="2400" dirty="0">
                <a:latin typeface="Calibri" panose="020F0502020204030204"/>
              </a:rPr>
              <a:t> v3+</a:t>
            </a:r>
          </a:p>
          <a:p>
            <a:pPr marL="457200" indent="-457200">
              <a:buFont typeface="Arial" panose="020B0604020202020204" pitchFamily="34" charset="0"/>
              <a:buChar char="•"/>
            </a:pPr>
            <a:endParaRPr lang="pt-PT" sz="3200" dirty="0">
              <a:latin typeface="Calibri" panose="020F0502020204030204"/>
            </a:endParaRPr>
          </a:p>
          <a:p>
            <a:r>
              <a:rPr lang="pt-PT" sz="2000" u="sng" dirty="0">
                <a:latin typeface="Calibri" panose="020F0502020204030204"/>
              </a:rPr>
              <a:t>Server</a:t>
            </a:r>
            <a:endParaRPr lang="pt-PT" sz="2800" dirty="0">
              <a:latin typeface="Calibri" panose="020F0502020204030204"/>
            </a:endParaRPr>
          </a:p>
          <a:p>
            <a:pPr marL="457200" indent="-457200">
              <a:buFont typeface="Arial" panose="020B0604020202020204" pitchFamily="34" charset="0"/>
              <a:buChar char="•"/>
            </a:pPr>
            <a:r>
              <a:rPr lang="pt-PT" sz="2400" dirty="0">
                <a:latin typeface="Calibri" panose="020F0502020204030204"/>
              </a:rPr>
              <a:t>SQL Server </a:t>
            </a:r>
            <a:r>
              <a:rPr lang="pt-PT" sz="2400" dirty="0" err="1">
                <a:latin typeface="Calibri" panose="020F0502020204030204"/>
              </a:rPr>
              <a:t>Reporting</a:t>
            </a:r>
            <a:r>
              <a:rPr lang="pt-PT" sz="2400" dirty="0">
                <a:latin typeface="Calibri" panose="020F0502020204030204"/>
              </a:rPr>
              <a:t> </a:t>
            </a:r>
            <a:r>
              <a:rPr lang="pt-PT" sz="2400" dirty="0" err="1">
                <a:latin typeface="Calibri" panose="020F0502020204030204"/>
              </a:rPr>
              <a:t>Services</a:t>
            </a:r>
            <a:r>
              <a:rPr lang="pt-PT" sz="2400" dirty="0">
                <a:latin typeface="Calibri" panose="020F0502020204030204"/>
              </a:rPr>
              <a:t> 2012 +</a:t>
            </a:r>
            <a:endParaRPr lang="pt-PT" sz="2000" dirty="0">
              <a:latin typeface="Calibri" panose="020F0502020204030204"/>
            </a:endParaRPr>
          </a:p>
        </p:txBody>
      </p:sp>
      <p:sp>
        <p:nvSpPr>
          <p:cNvPr id="30" name="TextBox 29">
            <a:extLst>
              <a:ext uri="{FF2B5EF4-FFF2-40B4-BE49-F238E27FC236}">
                <a16:creationId xmlns:a16="http://schemas.microsoft.com/office/drawing/2014/main" id="{2FE61525-1C01-4DFF-8A58-9AEA9BECA085}"/>
              </a:ext>
            </a:extLst>
          </p:cNvPr>
          <p:cNvSpPr txBox="1"/>
          <p:nvPr/>
        </p:nvSpPr>
        <p:spPr>
          <a:xfrm>
            <a:off x="931590" y="4796153"/>
            <a:ext cx="10683236" cy="830997"/>
          </a:xfrm>
          <a:prstGeom prst="rect">
            <a:avLst/>
          </a:prstGeom>
          <a:noFill/>
        </p:spPr>
        <p:txBody>
          <a:bodyPr wrap="square" rtlCol="0">
            <a:spAutoFit/>
          </a:bodyPr>
          <a:lstStyle/>
          <a:p>
            <a:r>
              <a:rPr lang="pt-PT" sz="2400" b="1" dirty="0">
                <a:latin typeface="Calibri" panose="020F0502020204030204"/>
              </a:rPr>
              <a:t>Note: </a:t>
            </a:r>
            <a:r>
              <a:rPr lang="pt-PT" sz="2400" dirty="0" err="1">
                <a:latin typeface="Calibri" panose="020F0502020204030204"/>
              </a:rPr>
              <a:t>If</a:t>
            </a:r>
            <a:r>
              <a:rPr lang="pt-PT" sz="2400" dirty="0">
                <a:latin typeface="Calibri" panose="020F0502020204030204"/>
              </a:rPr>
              <a:t> </a:t>
            </a:r>
            <a:r>
              <a:rPr lang="pt-PT" sz="2400" dirty="0" err="1">
                <a:latin typeface="Calibri" panose="020F0502020204030204"/>
              </a:rPr>
              <a:t>you</a:t>
            </a:r>
            <a:r>
              <a:rPr lang="pt-PT" sz="2400" dirty="0">
                <a:latin typeface="Calibri" panose="020F0502020204030204"/>
              </a:rPr>
              <a:t> </a:t>
            </a:r>
            <a:r>
              <a:rPr lang="pt-PT" sz="2400" dirty="0" err="1">
                <a:latin typeface="Calibri" panose="020F0502020204030204"/>
              </a:rPr>
              <a:t>want</a:t>
            </a:r>
            <a:r>
              <a:rPr lang="pt-PT" sz="2400" dirty="0">
                <a:latin typeface="Calibri" panose="020F0502020204030204"/>
              </a:rPr>
              <a:t> to </a:t>
            </a:r>
            <a:r>
              <a:rPr lang="pt-PT" sz="2400" dirty="0" err="1">
                <a:latin typeface="Calibri" panose="020F0502020204030204"/>
              </a:rPr>
              <a:t>contribute</a:t>
            </a:r>
            <a:r>
              <a:rPr lang="pt-PT" sz="2400" dirty="0">
                <a:latin typeface="Calibri" panose="020F0502020204030204"/>
              </a:rPr>
              <a:t> </a:t>
            </a:r>
            <a:r>
              <a:rPr lang="pt-PT" sz="2400" dirty="0" err="1">
                <a:latin typeface="Calibri" panose="020F0502020204030204"/>
              </a:rPr>
              <a:t>with</a:t>
            </a:r>
            <a:r>
              <a:rPr lang="pt-PT" sz="2400" dirty="0">
                <a:latin typeface="Calibri" panose="020F0502020204030204"/>
              </a:rPr>
              <a:t> </a:t>
            </a:r>
            <a:r>
              <a:rPr lang="pt-PT" sz="2400" dirty="0" err="1">
                <a:latin typeface="Calibri" panose="020F0502020204030204"/>
              </a:rPr>
              <a:t>features</a:t>
            </a:r>
            <a:r>
              <a:rPr lang="pt-PT" sz="2400" dirty="0">
                <a:latin typeface="Calibri" panose="020F0502020204030204"/>
              </a:rPr>
              <a:t>/bug fixes </a:t>
            </a:r>
            <a:r>
              <a:rPr lang="pt-PT" sz="2400" dirty="0" err="1">
                <a:latin typeface="Calibri" panose="020F0502020204030204"/>
              </a:rPr>
              <a:t>the</a:t>
            </a:r>
            <a:r>
              <a:rPr lang="pt-PT" sz="2400" dirty="0">
                <a:latin typeface="Calibri" panose="020F0502020204030204"/>
              </a:rPr>
              <a:t> </a:t>
            </a:r>
            <a:r>
              <a:rPr lang="pt-PT" sz="2400" dirty="0" err="1">
                <a:latin typeface="Calibri" panose="020F0502020204030204"/>
              </a:rPr>
              <a:t>minimum</a:t>
            </a:r>
            <a:r>
              <a:rPr lang="pt-PT" sz="2400" dirty="0">
                <a:latin typeface="Calibri" panose="020F0502020204030204"/>
              </a:rPr>
              <a:t> </a:t>
            </a:r>
            <a:r>
              <a:rPr lang="pt-PT" sz="2400" dirty="0" err="1">
                <a:latin typeface="Calibri" panose="020F0502020204030204"/>
              </a:rPr>
              <a:t>version</a:t>
            </a:r>
            <a:r>
              <a:rPr lang="pt-PT" sz="2400" dirty="0">
                <a:latin typeface="Calibri" panose="020F0502020204030204"/>
              </a:rPr>
              <a:t> </a:t>
            </a:r>
            <a:r>
              <a:rPr lang="pt-PT" sz="2400" dirty="0" err="1">
                <a:latin typeface="Calibri" panose="020F0502020204030204"/>
              </a:rPr>
              <a:t>should</a:t>
            </a:r>
            <a:r>
              <a:rPr lang="pt-PT" sz="2400" dirty="0">
                <a:latin typeface="Calibri" panose="020F0502020204030204"/>
              </a:rPr>
              <a:t> </a:t>
            </a:r>
            <a:r>
              <a:rPr lang="pt-PT" sz="2400" dirty="0" err="1">
                <a:latin typeface="Calibri" panose="020F0502020204030204"/>
              </a:rPr>
              <a:t>be</a:t>
            </a:r>
            <a:r>
              <a:rPr lang="pt-PT" sz="2400" dirty="0">
                <a:latin typeface="Calibri" panose="020F0502020204030204"/>
              </a:rPr>
              <a:t> v4.0 </a:t>
            </a:r>
            <a:r>
              <a:rPr lang="pt-PT" sz="2400" dirty="0" err="1">
                <a:latin typeface="Calibri" panose="020F0502020204030204"/>
              </a:rPr>
              <a:t>because</a:t>
            </a:r>
            <a:r>
              <a:rPr lang="pt-PT" sz="2400" dirty="0">
                <a:latin typeface="Calibri" panose="020F0502020204030204"/>
              </a:rPr>
              <a:t> </a:t>
            </a:r>
            <a:r>
              <a:rPr lang="pt-PT" sz="2400" dirty="0" err="1">
                <a:latin typeface="Calibri" panose="020F0502020204030204"/>
              </a:rPr>
              <a:t>of</a:t>
            </a:r>
            <a:r>
              <a:rPr lang="pt-PT" sz="2400" dirty="0">
                <a:latin typeface="Calibri" panose="020F0502020204030204"/>
              </a:rPr>
              <a:t> </a:t>
            </a:r>
            <a:r>
              <a:rPr lang="pt-PT" sz="2400" dirty="0" err="1">
                <a:latin typeface="Calibri" panose="020F0502020204030204"/>
              </a:rPr>
              <a:t>Pester</a:t>
            </a:r>
            <a:r>
              <a:rPr lang="pt-PT" sz="2400" dirty="0">
                <a:latin typeface="Calibri" panose="020F0502020204030204"/>
              </a:rPr>
              <a:t> </a:t>
            </a:r>
            <a:r>
              <a:rPr lang="pt-PT" sz="2400" dirty="0" err="1">
                <a:latin typeface="Calibri" panose="020F0502020204030204"/>
              </a:rPr>
              <a:t>testing</a:t>
            </a:r>
            <a:r>
              <a:rPr lang="pt-PT" sz="2400" dirty="0">
                <a:latin typeface="Calibri" panose="020F0502020204030204"/>
              </a:rPr>
              <a:t> </a:t>
            </a:r>
            <a:r>
              <a:rPr lang="pt-PT" sz="2400" dirty="0" err="1">
                <a:latin typeface="Calibri" panose="020F0502020204030204"/>
              </a:rPr>
              <a:t>framework</a:t>
            </a:r>
            <a:r>
              <a:rPr lang="pt-PT" sz="2400" dirty="0">
                <a:latin typeface="Calibri" panose="020F0502020204030204"/>
              </a:rPr>
              <a:t> </a:t>
            </a:r>
          </a:p>
        </p:txBody>
      </p:sp>
    </p:spTree>
    <p:extLst>
      <p:ext uri="{BB962C8B-B14F-4D97-AF65-F5344CB8AC3E}">
        <p14:creationId xmlns:p14="http://schemas.microsoft.com/office/powerpoint/2010/main" val="90358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animEffect transition="in" filter="fade">
                                      <p:cBhvr>
                                        <p:cTn id="11" dur="500"/>
                                        <p:tgtEl>
                                          <p:spTgt spid="29">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
                                            <p:txEl>
                                              <p:pRg st="3" end="3"/>
                                            </p:txEl>
                                          </p:spTgt>
                                        </p:tgtEl>
                                        <p:attrNameLst>
                                          <p:attrName>style.visibility</p:attrName>
                                        </p:attrNameLst>
                                      </p:cBhvr>
                                      <p:to>
                                        <p:strVal val="visible"/>
                                      </p:to>
                                    </p:set>
                                    <p:animEffect transition="in" filter="fade">
                                      <p:cBhvr>
                                        <p:cTn id="15" dur="500"/>
                                        <p:tgtEl>
                                          <p:spTgt spid="2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fade">
                                      <p:cBhvr>
                                        <p:cTn id="20" dur="500"/>
                                        <p:tgtEl>
                                          <p:spTgt spid="29">
                                            <p:txEl>
                                              <p:pRg st="5" end="5"/>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9">
                                            <p:txEl>
                                              <p:pRg st="6" end="6"/>
                                            </p:txEl>
                                          </p:spTgt>
                                        </p:tgtEl>
                                        <p:attrNameLst>
                                          <p:attrName>style.visibility</p:attrName>
                                        </p:attrNameLst>
                                      </p:cBhvr>
                                      <p:to>
                                        <p:strVal val="visible"/>
                                      </p:to>
                                    </p:set>
                                    <p:animEffect transition="in" filter="fade">
                                      <p:cBhvr>
                                        <p:cTn id="24" dur="500"/>
                                        <p:tgtEl>
                                          <p:spTgt spid="29">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
                                            <p:txEl>
                                              <p:pRg st="0" end="0"/>
                                            </p:txEl>
                                          </p:spTgt>
                                        </p:tgtEl>
                                        <p:attrNameLst>
                                          <p:attrName>style.visibility</p:attrName>
                                        </p:attrNameLst>
                                      </p:cBhvr>
                                      <p:to>
                                        <p:strVal val="visible"/>
                                      </p:to>
                                    </p:set>
                                    <p:animEffect transition="in" filter="fade">
                                      <p:cBhvr>
                                        <p:cTn id="29"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title"/>
          </p:nvPr>
        </p:nvSpPr>
        <p:spPr>
          <a:xfrm>
            <a:off x="527990" y="238576"/>
            <a:ext cx="11191043" cy="664889"/>
          </a:xfrm>
        </p:spPr>
        <p:txBody>
          <a:bodyPr>
            <a:normAutofit fontScale="90000"/>
          </a:bodyPr>
          <a:lstStyle/>
          <a:p>
            <a:r>
              <a:rPr lang="en-US" dirty="0"/>
              <a:t>Installation</a:t>
            </a:r>
          </a:p>
        </p:txBody>
      </p:sp>
      <p:sp>
        <p:nvSpPr>
          <p:cNvPr id="29" name="TextBox 28">
            <a:extLst>
              <a:ext uri="{FF2B5EF4-FFF2-40B4-BE49-F238E27FC236}">
                <a16:creationId xmlns:a16="http://schemas.microsoft.com/office/drawing/2014/main" id="{EB731E2F-C5D0-41B2-AB11-B7707DCDB0B4}"/>
              </a:ext>
            </a:extLst>
          </p:cNvPr>
          <p:cNvSpPr txBox="1"/>
          <p:nvPr/>
        </p:nvSpPr>
        <p:spPr>
          <a:xfrm>
            <a:off x="698128" y="1359238"/>
            <a:ext cx="11441993" cy="3108543"/>
          </a:xfrm>
          <a:prstGeom prst="rect">
            <a:avLst/>
          </a:prstGeom>
          <a:noFill/>
        </p:spPr>
        <p:txBody>
          <a:bodyPr wrap="square" rtlCol="0">
            <a:spAutoFit/>
          </a:bodyPr>
          <a:lstStyle/>
          <a:p>
            <a:r>
              <a:rPr lang="pt-PT" sz="2800" b="1" u="sng" dirty="0" err="1"/>
              <a:t>PowerShell</a:t>
            </a:r>
            <a:r>
              <a:rPr lang="pt-PT" sz="2800" b="1" u="sng" dirty="0"/>
              <a:t> </a:t>
            </a:r>
            <a:r>
              <a:rPr lang="pt-PT" sz="2800" b="1" u="sng" dirty="0" err="1"/>
              <a:t>Gallery</a:t>
            </a:r>
            <a:endParaRPr lang="pt-PT" sz="2800" b="1" u="sng" dirty="0"/>
          </a:p>
          <a:p>
            <a:pPr marL="342900" indent="-342900">
              <a:buFont typeface="Arial" panose="020B0604020202020204" pitchFamily="34" charset="0"/>
              <a:buChar char="•"/>
            </a:pPr>
            <a:r>
              <a:rPr lang="pt-PT" sz="2800" dirty="0" err="1"/>
              <a:t>Install</a:t>
            </a:r>
            <a:r>
              <a:rPr lang="pt-PT" sz="2800" dirty="0"/>
              <a:t>-Module –</a:t>
            </a:r>
            <a:r>
              <a:rPr lang="pt-PT" sz="2800" dirty="0" err="1"/>
              <a:t>Name</a:t>
            </a:r>
            <a:r>
              <a:rPr lang="pt-PT" sz="2800" dirty="0"/>
              <a:t> </a:t>
            </a:r>
            <a:r>
              <a:rPr lang="pt-PT" sz="2800" dirty="0" err="1"/>
              <a:t>ReportingServicesTools</a:t>
            </a:r>
            <a:endParaRPr lang="pt-PT" sz="2800" dirty="0"/>
          </a:p>
          <a:p>
            <a:pPr marL="342900" indent="-342900">
              <a:buFont typeface="Arial" panose="020B0604020202020204" pitchFamily="34" charset="0"/>
              <a:buChar char="•"/>
            </a:pPr>
            <a:r>
              <a:rPr lang="pt-PT" sz="2800" dirty="0" err="1"/>
              <a:t>Install</a:t>
            </a:r>
            <a:r>
              <a:rPr lang="pt-PT" sz="2800" dirty="0"/>
              <a:t>-Module –</a:t>
            </a:r>
            <a:r>
              <a:rPr lang="pt-PT" sz="2800" dirty="0" err="1"/>
              <a:t>Name</a:t>
            </a:r>
            <a:r>
              <a:rPr lang="pt-PT" sz="2800" dirty="0"/>
              <a:t> </a:t>
            </a:r>
            <a:r>
              <a:rPr lang="pt-PT" sz="2800" dirty="0" err="1"/>
              <a:t>ReportingServicesTools</a:t>
            </a:r>
            <a:r>
              <a:rPr lang="en-US" sz="2800" dirty="0"/>
              <a:t> </a:t>
            </a:r>
            <a:r>
              <a:rPr lang="en-US" sz="2800" dirty="0">
                <a:solidFill>
                  <a:srgbClr val="0070C0"/>
                </a:solidFill>
              </a:rPr>
              <a:t>–Scope </a:t>
            </a:r>
            <a:r>
              <a:rPr lang="en-US" sz="2800" dirty="0" err="1">
                <a:solidFill>
                  <a:srgbClr val="0070C0"/>
                </a:solidFill>
              </a:rPr>
              <a:t>CurrentUser</a:t>
            </a:r>
            <a:endParaRPr lang="en-US" sz="2800" dirty="0">
              <a:solidFill>
                <a:srgbClr val="0070C0"/>
              </a:solidFill>
            </a:endParaRPr>
          </a:p>
          <a:p>
            <a:pPr marL="342900" indent="-342900">
              <a:buFont typeface="Arial" panose="020B0604020202020204" pitchFamily="34" charset="0"/>
              <a:buChar char="•"/>
            </a:pPr>
            <a:endParaRPr lang="en-US" sz="2800" dirty="0">
              <a:solidFill>
                <a:srgbClr val="0070C0"/>
              </a:solidFill>
            </a:endParaRPr>
          </a:p>
          <a:p>
            <a:endParaRPr lang="en-US" sz="2800" b="1" u="sng" dirty="0"/>
          </a:p>
          <a:p>
            <a:r>
              <a:rPr lang="en-US" sz="2800" b="1" u="sng" dirty="0"/>
              <a:t>GitHub</a:t>
            </a:r>
          </a:p>
          <a:p>
            <a:pPr marL="342900" indent="-342900">
              <a:buFont typeface="Arial" panose="020B0604020202020204" pitchFamily="34" charset="0"/>
              <a:buChar char="•"/>
            </a:pPr>
            <a:r>
              <a:rPr lang="en-US" sz="2800" dirty="0"/>
              <a:t>Invoke-Expression (Invoke-</a:t>
            </a:r>
            <a:r>
              <a:rPr lang="en-US" sz="2800" dirty="0" err="1"/>
              <a:t>WebRequest</a:t>
            </a:r>
            <a:r>
              <a:rPr lang="en-US" sz="2800" dirty="0"/>
              <a:t> https://aka.ms/rstools)</a:t>
            </a:r>
          </a:p>
        </p:txBody>
      </p:sp>
    </p:spTree>
    <p:extLst>
      <p:ext uri="{BB962C8B-B14F-4D97-AF65-F5344CB8AC3E}">
        <p14:creationId xmlns:p14="http://schemas.microsoft.com/office/powerpoint/2010/main" val="350853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fade">
                                      <p:cBhvr>
                                        <p:cTn id="12" dur="500"/>
                                        <p:tgtEl>
                                          <p:spTgt spid="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fade">
                                      <p:cBhvr>
                                        <p:cTn id="17" dur="500"/>
                                        <p:tgtEl>
                                          <p:spTgt spid="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xEl>
                                              <p:pRg st="5" end="5"/>
                                            </p:txEl>
                                          </p:spTgt>
                                        </p:tgtEl>
                                        <p:attrNameLst>
                                          <p:attrName>style.visibility</p:attrName>
                                        </p:attrNameLst>
                                      </p:cBhvr>
                                      <p:to>
                                        <p:strVal val="visible"/>
                                      </p:to>
                                    </p:set>
                                    <p:animEffect transition="in" filter="fade">
                                      <p:cBhvr>
                                        <p:cTn id="22" dur="500"/>
                                        <p:tgtEl>
                                          <p:spTgt spid="2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
                                            <p:txEl>
                                              <p:pRg st="6" end="6"/>
                                            </p:txEl>
                                          </p:spTgt>
                                        </p:tgtEl>
                                        <p:attrNameLst>
                                          <p:attrName>style.visibility</p:attrName>
                                        </p:attrNameLst>
                                      </p:cBhvr>
                                      <p:to>
                                        <p:strVal val="visible"/>
                                      </p:to>
                                    </p:set>
                                    <p:animEffect transition="in" filter="fade">
                                      <p:cBhvr>
                                        <p:cTn id="27"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SS_24HOP">
  <a:themeElements>
    <a:clrScheme name="24HOP 1">
      <a:dk1>
        <a:srgbClr val="101820"/>
      </a:dk1>
      <a:lt1>
        <a:srgbClr val="2CCCD3"/>
      </a:lt1>
      <a:dk2>
        <a:srgbClr val="007377"/>
      </a:dk2>
      <a:lt2>
        <a:srgbClr val="FFFFFF"/>
      </a:lt2>
      <a:accent1>
        <a:srgbClr val="6558B1"/>
      </a:accent1>
      <a:accent2>
        <a:srgbClr val="2E008B"/>
      </a:accent2>
      <a:accent3>
        <a:srgbClr val="FFFFFF"/>
      </a:accent3>
      <a:accent4>
        <a:srgbClr val="FFFFFF"/>
      </a:accent4>
      <a:accent5>
        <a:srgbClr val="FFFFFF"/>
      </a:accent5>
      <a:accent6>
        <a:srgbClr val="FFFFFF"/>
      </a:accent6>
      <a:hlink>
        <a:srgbClr val="6558B1"/>
      </a:hlink>
      <a:folHlink>
        <a:srgbClr val="2E008B"/>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_24HOP" id="{88EA49C4-A323-40B6-AD82-F7B5D272EA79}" vid="{0F48CC15-6DAE-49C2-99F9-A3BED7AC2A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0DC20590E7724E80D8E112CDBBE179" ma:contentTypeVersion="1" ma:contentTypeDescription="Create a new document." ma:contentTypeScope="" ma:versionID="83608c2eebdbf80f97ecd08efe9bb342">
  <xsd:schema xmlns:xsd="http://www.w3.org/2001/XMLSchema" xmlns:xs="http://www.w3.org/2001/XMLSchema" xmlns:p="http://schemas.microsoft.com/office/2006/metadata/properties" xmlns:ns3="8a4f39a0-2e21-4fb7-925a-13d0d5fc716e" targetNamespace="http://schemas.microsoft.com/office/2006/metadata/properties" ma:root="true" ma:fieldsID="530df634ce893086e1f367a5bd94e51c" ns3:_="">
    <xsd:import namespace="8a4f39a0-2e21-4fb7-925a-13d0d5fc716e"/>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4f39a0-2e21-4fb7-925a-13d0d5fc716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7DA9D9-C56E-4570-AFBF-ABCC86737F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4f39a0-2e21-4fb7-925a-13d0d5fc71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43C758-2B4C-40E6-B59B-412117B122A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8a4f39a0-2e21-4fb7-925a-13d0d5fc716e"/>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C01102F1-D91B-48C8-9E3E-BC1E9153C1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PASS_24HOP</Template>
  <TotalTime>7362</TotalTime>
  <Words>419</Words>
  <Application>Microsoft Office PowerPoint</Application>
  <PresentationFormat>Widescreen</PresentationFormat>
  <Paragraphs>129</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Gotham Book</vt:lpstr>
      <vt:lpstr>Gotham Light</vt:lpstr>
      <vt:lpstr>Gotham Medium</vt:lpstr>
      <vt:lpstr>Open Sans</vt:lpstr>
      <vt:lpstr>Segoe UI</vt:lpstr>
      <vt:lpstr>Segoe UI Light</vt:lpstr>
      <vt:lpstr>PASS_24HOP</vt:lpstr>
      <vt:lpstr>Administrating SSRS without boring web based clicks!</vt:lpstr>
      <vt:lpstr>Just like Jimi Hendrix … </vt:lpstr>
      <vt:lpstr>SQLBits - It's all about the community...</vt:lpstr>
      <vt:lpstr>Cláudio Silva</vt:lpstr>
      <vt:lpstr>Agenda</vt:lpstr>
      <vt:lpstr>What is ReportingServicesTools and where I can find it?</vt:lpstr>
      <vt:lpstr>How does it work?</vt:lpstr>
      <vt:lpstr>System requirements</vt:lpstr>
      <vt:lpstr>Installation</vt:lpstr>
      <vt:lpstr>What is included?</vt:lpstr>
      <vt:lpstr>Known limitations</vt:lpstr>
      <vt:lpstr>DEMOS!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Ly</dc:creator>
  <cp:lastModifiedBy>Cláudio Silva</cp:lastModifiedBy>
  <cp:revision>186</cp:revision>
  <dcterms:created xsi:type="dcterms:W3CDTF">2014-12-22T22:33:58Z</dcterms:created>
  <dcterms:modified xsi:type="dcterms:W3CDTF">2018-02-18T23:36:36Z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0x010100970DC20590E7724E80D8E112CDBBE179</vt:lpwstr>
  </property>
</Properties>
</file>