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6" r:id="rId5"/>
    <p:sldId id="264" r:id="rId6"/>
    <p:sldId id="265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456"/>
    <a:srgbClr val="545454"/>
    <a:srgbClr val="5656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E32D5-D664-47CA-981E-CA5603AB081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1F6E4-0556-4BFD-AC80-B967CCE56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13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6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8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59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04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76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667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5066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6"/>
          <p:cNvSpPr>
            <a:spLocks noGrp="1"/>
          </p:cNvSpPr>
          <p:nvPr>
            <p:ph type="title"/>
          </p:nvPr>
        </p:nvSpPr>
        <p:spPr>
          <a:xfrm>
            <a:off x="268996" y="286772"/>
            <a:ext cx="11656500" cy="1313430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13319">
              <a:defRPr sz="4707" spc="-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egoe UI Ligh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0" name="Shape 222"/>
          <p:cNvSpPr/>
          <p:nvPr userDrawn="1"/>
        </p:nvSpPr>
        <p:spPr>
          <a:xfrm>
            <a:off x="2596" y="6339025"/>
            <a:ext cx="12192518" cy="53843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 sz="2353"/>
          </a:p>
        </p:txBody>
      </p:sp>
      <p:sp>
        <p:nvSpPr>
          <p:cNvPr id="11" name="Shape 255"/>
          <p:cNvSpPr/>
          <p:nvPr userDrawn="1"/>
        </p:nvSpPr>
        <p:spPr>
          <a:xfrm>
            <a:off x="1" y="6463602"/>
            <a:ext cx="12192000" cy="29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831" tIns="44831" rIns="44831" bIns="44831">
            <a:spAutoFit/>
          </a:bodyPr>
          <a:lstStyle/>
          <a:p>
            <a:pPr algn="ctr" defTabSz="896661">
              <a:spcBef>
                <a:spcPts val="294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75" dirty="0"/>
              <a:t>sqlps.io/</a:t>
            </a:r>
            <a:r>
              <a:rPr lang="en-US" sz="1275" dirty="0" err="1"/>
              <a:t>preconslides</a:t>
            </a:r>
            <a:r>
              <a:rPr lang="en-US" sz="1275" dirty="0"/>
              <a:t>   |   sqlps.io/</a:t>
            </a:r>
            <a:r>
              <a:rPr lang="en-US" sz="1275" dirty="0" err="1"/>
              <a:t>preconcode</a:t>
            </a:r>
            <a:r>
              <a:rPr lang="en-US" sz="1275" dirty="0"/>
              <a:t>   | sqlps.io/vote   |   dbatools.io   |   dbareports.io   |   sqlps.io   |   sqlps.io/slack</a:t>
            </a:r>
            <a:endParaRPr sz="1275" dirty="0"/>
          </a:p>
        </p:txBody>
      </p:sp>
    </p:spTree>
    <p:extLst>
      <p:ext uri="{BB962C8B-B14F-4D97-AF65-F5344CB8AC3E}">
        <p14:creationId xmlns:p14="http://schemas.microsoft.com/office/powerpoint/2010/main" val="31431609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644" y="2961861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4026841"/>
            <a:ext cx="6278700" cy="435829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2154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					</a:t>
            </a:r>
            <a:r>
              <a:rPr lang="en-GB" sz="4000" dirty="0">
                <a:latin typeface="Bradley Hand ITC" panose="03070402050302030203" pitchFamily="66" charset="0"/>
              </a:rPr>
              <a:t>dbatools </a:t>
            </a:r>
            <a:br>
              <a:rPr lang="en-GB" sz="4000" dirty="0">
                <a:latin typeface="Bradley Hand ITC" panose="03070402050302030203" pitchFamily="66" charset="0"/>
              </a:rPr>
            </a:br>
            <a:r>
              <a:rPr lang="en-GB" sz="4000" dirty="0">
                <a:latin typeface="Bradley Hand ITC" panose="03070402050302030203" pitchFamily="66" charset="0"/>
              </a:rPr>
              <a:t>		SQL Server and PowerShell Together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radley Hand ITC" panose="03070402050302030203" pitchFamily="66" charset="0"/>
              </a:rPr>
              <a:t>Rob Sewell 					</a:t>
            </a:r>
            <a:r>
              <a:rPr lang="en-GB" dirty="0" err="1">
                <a:latin typeface="Bradley Hand ITC" panose="03070402050302030203" pitchFamily="66" charset="0"/>
              </a:rPr>
              <a:t>Cláudio</a:t>
            </a:r>
            <a:r>
              <a:rPr lang="en-GB" dirty="0">
                <a:latin typeface="Bradley Hand ITC" panose="03070402050302030203" pitchFamily="66" charset="0"/>
              </a:rPr>
              <a:t> Silva MVP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245" y="132729"/>
            <a:ext cx="2197518" cy="1995292"/>
          </a:xfrm>
          <a:prstGeom prst="rect">
            <a:avLst/>
          </a:prstGeom>
          <a:solidFill>
            <a:srgbClr val="545454"/>
          </a:solidFill>
          <a:effectLst>
            <a:softEdge rad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640" y="1322694"/>
            <a:ext cx="4322320" cy="42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31" y="161026"/>
            <a:ext cx="9144000" cy="5912505"/>
          </a:xfrm>
        </p:spPr>
        <p:txBody>
          <a:bodyPr/>
          <a:lstStyle/>
          <a:p>
            <a:pPr marL="0" indent="0">
              <a:buNone/>
            </a:pPr>
            <a:r>
              <a:rPr lang="de-DE" sz="8000" dirty="0">
                <a:solidFill>
                  <a:srgbClr val="012456"/>
                </a:solidFill>
                <a:latin typeface="Algerian" panose="04020705040A02060702" pitchFamily="82" charset="0"/>
              </a:rPr>
              <a:t>AGENDA</a:t>
            </a:r>
            <a:endParaRPr lang="de-DE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lvl="2"/>
            <a:r>
              <a:rPr lang="de-DE" sz="4400" dirty="0">
                <a:solidFill>
                  <a:srgbClr val="012456"/>
                </a:solidFill>
                <a:effectLst/>
                <a:cs typeface="Dubai Medium" panose="020B0603030403030204" pitchFamily="34" charset="-78"/>
              </a:rPr>
              <a:t>Overview</a:t>
            </a:r>
          </a:p>
          <a:p>
            <a:pPr lvl="2"/>
            <a:r>
              <a:rPr lang="de-DE" sz="4400" dirty="0">
                <a:solidFill>
                  <a:srgbClr val="012456"/>
                </a:solidFill>
                <a:effectLst/>
                <a:cs typeface="Dubai Medium" panose="020B0603030403030204" pitchFamily="34" charset="-78"/>
              </a:rPr>
              <a:t>Requirements</a:t>
            </a:r>
          </a:p>
          <a:p>
            <a:pPr lvl="2"/>
            <a:r>
              <a:rPr lang="de-DE" sz="4400" dirty="0">
                <a:solidFill>
                  <a:srgbClr val="012456"/>
                </a:solidFill>
                <a:effectLst/>
                <a:cs typeface="Dubai Medium" panose="020B0603030403030204" pitchFamily="34" charset="-78"/>
              </a:rPr>
              <a:t>Demos, Demos, Demos</a:t>
            </a:r>
          </a:p>
          <a:p>
            <a:pPr lvl="2"/>
            <a:r>
              <a:rPr lang="de-DE" sz="4400" dirty="0">
                <a:solidFill>
                  <a:srgbClr val="012456"/>
                </a:solidFill>
                <a:effectLst/>
                <a:cs typeface="Dubai Medium" panose="020B0603030403030204" pitchFamily="34" charset="-78"/>
              </a:rPr>
              <a:t>Questions</a:t>
            </a:r>
          </a:p>
        </p:txBody>
      </p:sp>
      <p:sp>
        <p:nvSpPr>
          <p:cNvPr id="4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19" y="1173192"/>
            <a:ext cx="8899564" cy="4498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63" y="79531"/>
            <a:ext cx="5227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12456"/>
                </a:solidFill>
                <a:latin typeface="Algerian" panose="04020705040A02060702" pitchFamily="82" charset="0"/>
              </a:rPr>
              <a:t>Visit the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2780" y="5660424"/>
            <a:ext cx="3415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12456"/>
                </a:solidFill>
                <a:latin typeface="Franklin Gothic Book" panose="020B0503020102020204" pitchFamily="34" charset="0"/>
              </a:rPr>
              <a:t>https://dbatools.io</a:t>
            </a:r>
          </a:p>
        </p:txBody>
      </p:sp>
      <p:sp>
        <p:nvSpPr>
          <p:cNvPr id="7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95695" y="1180454"/>
            <a:ext cx="346383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</a:t>
            </a:r>
            <a:b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u="sng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Management Studio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 v2 for Windows commands</a:t>
            </a:r>
            <a:endParaRPr lang="en-US" sz="24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196610" y="841648"/>
            <a:ext cx="38071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b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b="1" u="sng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 v5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Management Studio 2012+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2005+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>
              <a:solidFill>
                <a:srgbClr val="012456"/>
              </a:solidFill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>
              <a:solidFill>
                <a:srgbClr val="012456"/>
              </a:solidFill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0038" y="264543"/>
            <a:ext cx="561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12456"/>
                </a:solidFill>
                <a:latin typeface="Algerian" panose="04020705040A02060702" pitchFamily="82" charset="0"/>
              </a:rPr>
              <a:t>System Requirements</a:t>
            </a:r>
          </a:p>
        </p:txBody>
      </p:sp>
      <p:sp>
        <p:nvSpPr>
          <p:cNvPr id="5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8580" y="1255715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 Gallery (PowerShell v5+)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Install-Module 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dbatools</a:t>
            </a:r>
            <a:endParaRPr lang="en-US" sz="24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Install-Module 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dbatools</a:t>
            </a: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–Scope 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CurrentUser</a:t>
            </a:r>
            <a:b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u="sng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– dbatools.io/</a:t>
            </a:r>
            <a:r>
              <a:rPr lang="en-US" sz="3200" b="1" u="sng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US" sz="3200" b="1" u="sng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Invoke-Expression (Invoke-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WebRequest</a:t>
            </a: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https://dbatools.io/in)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Clone repo found at dbatools.io/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Import-Module 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dbatools</a:t>
            </a:r>
            <a:br>
              <a:rPr lang="en-US" sz="2000" dirty="0"/>
            </a:b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18580" y="161026"/>
            <a:ext cx="418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12456"/>
                </a:solidFill>
                <a:latin typeface="Algerian" panose="04020705040A02060702" pitchFamily="82" charset="0"/>
              </a:rPr>
              <a:t>Installation</a:t>
            </a:r>
          </a:p>
        </p:txBody>
      </p:sp>
      <p:sp>
        <p:nvSpPr>
          <p:cNvPr id="5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0115" y="219445"/>
            <a:ext cx="10892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012456"/>
                </a:solidFill>
                <a:latin typeface="Algerian" panose="04020705040A02060702" pitchFamily="82" charset="0"/>
              </a:rPr>
              <a:t>DEMOS 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65" y="1828800"/>
            <a:ext cx="6193735" cy="3488716"/>
          </a:xfrm>
          <a:prstGeom prst="rect">
            <a:avLst/>
          </a:prstGeom>
        </p:spPr>
      </p:pic>
      <p:sp>
        <p:nvSpPr>
          <p:cNvPr id="4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1" y="6361769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 sz="2353"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61082" y="264534"/>
            <a:ext cx="11653193" cy="9277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6000" dirty="0">
                <a:solidFill>
                  <a:srgbClr val="012456"/>
                </a:solidFill>
                <a:latin typeface="Algerian" panose="04020705040A02060702" pitchFamily="82" charset="0"/>
              </a:rPr>
              <a:t>Questions</a:t>
            </a:r>
            <a:endParaRPr sz="6000" dirty="0">
              <a:solidFill>
                <a:srgbClr val="012456"/>
              </a:solidFill>
              <a:latin typeface="Algerian" panose="04020705040A02060702" pitchFamily="82" charset="0"/>
            </a:endParaRPr>
          </a:p>
        </p:txBody>
      </p:sp>
      <p:pic>
        <p:nvPicPr>
          <p:cNvPr id="2050" name="Picture 2" descr="http://www.auburn-rose.com/auburnrose/wp-content/uploads/2015/01/questionsfry-panique-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45" y="1708758"/>
            <a:ext cx="3016866" cy="281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55"/>
          <p:cNvSpPr/>
          <p:nvPr/>
        </p:nvSpPr>
        <p:spPr>
          <a:xfrm>
            <a:off x="1" y="6459813"/>
            <a:ext cx="12192000" cy="293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831" tIns="44831" rIns="44831" bIns="44831">
            <a:spAutoFit/>
          </a:bodyPr>
          <a:lstStyle/>
          <a:p>
            <a:pPr algn="ctr" defTabSz="896661">
              <a:spcBef>
                <a:spcPts val="294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</a:t>
            </a:r>
            <a:r>
              <a:rPr lang="en-US" sz="1275" dirty="0"/>
              <a:t>.io  |  powershell.sqlpass.org   |   sqlps.io/vote   |   sqlps.io/</a:t>
            </a:r>
            <a:r>
              <a:rPr lang="en-US" sz="1275" dirty="0" err="1"/>
              <a:t>youtube</a:t>
            </a:r>
            <a:r>
              <a:rPr lang="en-US" sz="1275" dirty="0"/>
              <a:t>   |   sqlps.io/slack</a:t>
            </a:r>
            <a:endParaRPr sz="1275" dirty="0"/>
          </a:p>
        </p:txBody>
      </p:sp>
      <p:sp>
        <p:nvSpPr>
          <p:cNvPr id="2" name="TextBox 1"/>
          <p:cNvSpPr txBox="1"/>
          <p:nvPr/>
        </p:nvSpPr>
        <p:spPr>
          <a:xfrm>
            <a:off x="261082" y="785428"/>
            <a:ext cx="241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012456"/>
                </a:solidFill>
                <a:latin typeface="Harlow Solid Italic" panose="04030604020F02020D02" pitchFamily="82" charset="0"/>
              </a:rPr>
              <a:t>Rob</a:t>
            </a:r>
          </a:p>
        </p:txBody>
      </p:sp>
      <p:pic>
        <p:nvPicPr>
          <p:cNvPr id="4" name="Picture 3" descr="A person wearing a hat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56" y="1597494"/>
            <a:ext cx="1585636" cy="2812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4288" y="789807"/>
            <a:ext cx="345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012456"/>
                </a:solidFill>
                <a:latin typeface="Harlow Solid Italic" panose="04030604020F02020D02" pitchFamily="82" charset="0"/>
              </a:rPr>
              <a:t>Cláudio</a:t>
            </a:r>
          </a:p>
        </p:txBody>
      </p:sp>
      <p:pic>
        <p:nvPicPr>
          <p:cNvPr id="8" name="Picture 7" descr="A person wearing a uniform&#10;&#10;Description generated with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1597494"/>
            <a:ext cx="2763053" cy="28103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633007" y="4614460"/>
            <a:ext cx="1820419" cy="485775"/>
            <a:chOff x="104209" y="5480224"/>
            <a:chExt cx="1856583" cy="485775"/>
          </a:xfrm>
        </p:grpSpPr>
        <p:pic>
          <p:nvPicPr>
            <p:cNvPr id="13" name="Picture 3" descr="twitter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04209" y="5556912"/>
              <a:ext cx="1856583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@claudioessilva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33007" y="5758450"/>
            <a:ext cx="2233114" cy="501050"/>
            <a:chOff x="6646631" y="5472586"/>
            <a:chExt cx="2277476" cy="50105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6631" y="5472586"/>
              <a:ext cx="501050" cy="50105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46632" y="5576917"/>
              <a:ext cx="22774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300" dirty="0"/>
                <a:t>redglue.eu/blog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33007" y="5183947"/>
            <a:ext cx="1716980" cy="485775"/>
            <a:chOff x="1980403" y="5480224"/>
            <a:chExt cx="1751089" cy="485775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1999454" y="5567941"/>
              <a:ext cx="1732038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claudioessilva</a:t>
              </a:r>
            </a:p>
          </p:txBody>
        </p:sp>
        <p:pic>
          <p:nvPicPr>
            <p:cNvPr id="23" name="Picture 22" descr="linkedin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403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975835" y="4614460"/>
            <a:ext cx="1971486" cy="485775"/>
            <a:chOff x="104209" y="5480224"/>
            <a:chExt cx="2010651" cy="485775"/>
          </a:xfrm>
        </p:grpSpPr>
        <p:pic>
          <p:nvPicPr>
            <p:cNvPr id="44" name="Picture 3" descr="twitter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104209" y="5556912"/>
              <a:ext cx="2010651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1300" dirty="0"/>
                <a:t>@</a:t>
              </a:r>
              <a:r>
                <a:rPr lang="en-GB" sz="1300" dirty="0" err="1"/>
                <a:t>sqldbawithbeard</a:t>
              </a:r>
              <a:endParaRPr lang="en-GB" sz="13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75835" y="5183947"/>
            <a:ext cx="1921144" cy="485775"/>
            <a:chOff x="1980403" y="5480224"/>
            <a:chExt cx="1959309" cy="485775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1999453" y="5567941"/>
              <a:ext cx="1940259" cy="316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1300" u="sng" dirty="0" err="1"/>
                <a:t>robsewellsqldba</a:t>
              </a:r>
              <a:endParaRPr lang="en-CA" sz="1300" dirty="0">
                <a:cs typeface="Proxima Nova Light" charset="0"/>
              </a:endParaRPr>
            </a:p>
          </p:txBody>
        </p:sp>
        <p:pic>
          <p:nvPicPr>
            <p:cNvPr id="51" name="Picture 50" descr="linkedin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403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" name="Group 60"/>
          <p:cNvGrpSpPr/>
          <p:nvPr/>
        </p:nvGrpSpPr>
        <p:grpSpPr>
          <a:xfrm>
            <a:off x="975835" y="5757419"/>
            <a:ext cx="2233114" cy="501050"/>
            <a:chOff x="6646631" y="5472586"/>
            <a:chExt cx="2277476" cy="50105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6631" y="5472586"/>
              <a:ext cx="501050" cy="50105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646632" y="5576917"/>
              <a:ext cx="2277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1200" dirty="0">
                  <a:solidFill>
                    <a:srgbClr val="012456"/>
                  </a:solidFill>
                </a:rPr>
                <a:t>sqldbawith</a:t>
              </a:r>
              <a:r>
                <a:rPr lang="en-GB" sz="1200" dirty="0">
                  <a:solidFill>
                    <a:srgbClr val="FF0000"/>
                  </a:solidFill>
                </a:rPr>
                <a:t>A</a:t>
              </a:r>
              <a:r>
                <a:rPr lang="en-GB" sz="1200" dirty="0">
                  <a:solidFill>
                    <a:srgbClr val="012456"/>
                  </a:solidFill>
                </a:rPr>
                <a:t>beard.com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28239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4030" y="95394"/>
            <a:ext cx="1184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275</Words>
  <Application>Microsoft Office PowerPoint</Application>
  <PresentationFormat>Widescreen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Algerian</vt:lpstr>
      <vt:lpstr>Arial</vt:lpstr>
      <vt:lpstr>Bradley Hand ITC</vt:lpstr>
      <vt:lpstr>Calibri</vt:lpstr>
      <vt:lpstr>Calibri Light</vt:lpstr>
      <vt:lpstr>Dubai Medium</vt:lpstr>
      <vt:lpstr>Franklin Gothic Book</vt:lpstr>
      <vt:lpstr>Gill Sans MT Condensed</vt:lpstr>
      <vt:lpstr>Harlow Solid Italic</vt:lpstr>
      <vt:lpstr>Helvetica Neue</vt:lpstr>
      <vt:lpstr>Proxima Nova Light</vt:lpstr>
      <vt:lpstr>Segoe UI Light</vt:lpstr>
      <vt:lpstr>Segoe UI Semilight</vt:lpstr>
      <vt:lpstr>Ubuntu Mono</vt:lpstr>
      <vt:lpstr>Office Theme</vt:lpstr>
      <vt:lpstr>TUGA IT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Cláudio Silva</cp:lastModifiedBy>
  <cp:revision>39</cp:revision>
  <dcterms:created xsi:type="dcterms:W3CDTF">2016-05-15T23:39:35Z</dcterms:created>
  <dcterms:modified xsi:type="dcterms:W3CDTF">2017-05-12T22:55:43Z</dcterms:modified>
</cp:coreProperties>
</file>