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7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8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49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4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7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6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6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43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1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50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7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A1EEB0F-97F2-448D-BF6D-581BFD931B7D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B63AB7F-C89A-45A0-829C-12A2EE41E94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41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uart-moore.com/reading-sql-server-backup-file-headers-directly-using-powershel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batools.io/slac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art-moore.com/reading-sql-server-backup-file-headers-directly-using-powershell/" TargetMode="External"/><Relationship Id="rId2" Type="http://schemas.openxmlformats.org/officeDocument/2006/relationships/hyperlink" Target="mailto:stuart@stuart-moore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86751"/>
            <a:ext cx="10993549" cy="655969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Backups, Restores &amp; </a:t>
            </a:r>
            <a:r>
              <a:rPr lang="en-GB" dirty="0" err="1" smtClean="0"/>
              <a:t>dbatools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1" y="1798320"/>
            <a:ext cx="10993546" cy="128744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smtClean="0"/>
              <a:t>How PowerShell can help you keep your job</a:t>
            </a:r>
          </a:p>
          <a:p>
            <a:pPr algn="ctr"/>
            <a:endParaRPr lang="en-GB" dirty="0" smtClean="0"/>
          </a:p>
          <a:p>
            <a:pPr algn="ctr"/>
            <a:r>
              <a:rPr lang="en-GB" dirty="0" smtClean="0"/>
              <a:t>Stuart Moore – March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94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Why’s that important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have a restorable backup chain, you must have:</a:t>
            </a:r>
          </a:p>
          <a:p>
            <a:pPr lvl="1"/>
            <a:r>
              <a:rPr lang="en-GB" dirty="0" smtClean="0"/>
              <a:t>A </a:t>
            </a:r>
            <a:r>
              <a:rPr lang="en-GB" dirty="0" err="1" smtClean="0"/>
              <a:t>Fullbackup</a:t>
            </a:r>
            <a:endParaRPr lang="en-GB" dirty="0" smtClean="0"/>
          </a:p>
          <a:p>
            <a:pPr lvl="1"/>
            <a:r>
              <a:rPr lang="en-GB" dirty="0" smtClean="0"/>
              <a:t>A full chain of log backups that </a:t>
            </a:r>
            <a:r>
              <a:rPr lang="en-GB" dirty="0" err="1" smtClean="0"/>
              <a:t>satisifies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All have </a:t>
            </a:r>
            <a:r>
              <a:rPr lang="en-GB" dirty="0" err="1" smtClean="0"/>
              <a:t>DatabaseBackupLSN</a:t>
            </a:r>
            <a:r>
              <a:rPr lang="en-GB" dirty="0"/>
              <a:t> </a:t>
            </a:r>
            <a:r>
              <a:rPr lang="en-GB" dirty="0" smtClean="0"/>
              <a:t>that’s the same as the </a:t>
            </a:r>
            <a:r>
              <a:rPr lang="en-GB" dirty="0" err="1" smtClean="0"/>
              <a:t>CheckpointLSN</a:t>
            </a:r>
            <a:r>
              <a:rPr lang="en-GB" dirty="0" smtClean="0"/>
              <a:t> as the anchoring full backup</a:t>
            </a:r>
          </a:p>
          <a:p>
            <a:pPr lvl="1"/>
            <a:r>
              <a:rPr lang="en-GB" dirty="0" smtClean="0"/>
              <a:t>If a Differential exists it can be used to skip the transaction log restores that occurred before it’s </a:t>
            </a:r>
            <a:r>
              <a:rPr lang="en-GB" dirty="0" err="1" smtClean="0"/>
              <a:t>FirstLSN</a:t>
            </a:r>
            <a:r>
              <a:rPr lang="en-GB" dirty="0" smtClean="0"/>
              <a:t> value</a:t>
            </a:r>
          </a:p>
          <a:p>
            <a:r>
              <a:rPr lang="en-GB" dirty="0" smtClean="0"/>
              <a:t>Only way to reliably guarantee this is to read the headers with </a:t>
            </a:r>
            <a:r>
              <a:rPr lang="en-GB" dirty="0" err="1" smtClean="0"/>
              <a:t>headeronly</a:t>
            </a:r>
            <a:endParaRPr lang="en-GB" dirty="0" smtClean="0"/>
          </a:p>
          <a:p>
            <a:r>
              <a:rPr lang="en-GB" dirty="0" smtClean="0"/>
              <a:t>No shortcuts, I’ve tried:</a:t>
            </a:r>
          </a:p>
          <a:p>
            <a:pPr lvl="1"/>
            <a:r>
              <a:rPr lang="en-GB" dirty="0" smtClean="0">
                <a:hlinkClick r:id="rId2"/>
              </a:rPr>
              <a:t>https://stuart-moore.com/reading-sql-server-backup-file-headers-directly-using-powershell/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69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Demos 1 - Backups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839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Restore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a number of issues that any scripts for restoring </a:t>
            </a:r>
            <a:r>
              <a:rPr lang="en-GB" dirty="0" err="1" smtClean="0"/>
              <a:t>sql</a:t>
            </a:r>
            <a:r>
              <a:rPr lang="en-GB" dirty="0" smtClean="0"/>
              <a:t> backups need to take into account:</a:t>
            </a:r>
          </a:p>
          <a:p>
            <a:pPr lvl="1"/>
            <a:r>
              <a:rPr lang="en-GB" dirty="0" smtClean="0"/>
              <a:t>Need to have a valid restore chain</a:t>
            </a:r>
          </a:p>
          <a:p>
            <a:pPr lvl="1"/>
            <a:r>
              <a:rPr lang="en-GB" dirty="0" smtClean="0"/>
              <a:t>Cope with database already existing in a nice way</a:t>
            </a:r>
          </a:p>
          <a:p>
            <a:pPr lvl="1"/>
            <a:r>
              <a:rPr lang="en-GB" dirty="0" smtClean="0"/>
              <a:t>Cope with file moves/renames (don’t want to clobber existing </a:t>
            </a:r>
            <a:r>
              <a:rPr lang="en-GB" dirty="0" err="1" smtClean="0"/>
              <a:t>dbs</a:t>
            </a:r>
            <a:r>
              <a:rPr lang="en-GB" dirty="0" smtClean="0"/>
              <a:t>, and paths may be different on new server)</a:t>
            </a:r>
          </a:p>
          <a:p>
            <a:pPr lvl="1"/>
            <a:r>
              <a:rPr lang="en-GB" dirty="0" smtClean="0"/>
              <a:t>Cope with new files appearing</a:t>
            </a:r>
          </a:p>
          <a:p>
            <a:pPr lvl="1"/>
            <a:r>
              <a:rPr lang="en-GB" dirty="0" smtClean="0"/>
              <a:t>Perform Point In Time Restores</a:t>
            </a:r>
          </a:p>
          <a:p>
            <a:pPr lvl="1"/>
            <a:r>
              <a:rPr lang="en-GB" dirty="0" smtClean="0"/>
              <a:t>Not worry about backups file names</a:t>
            </a:r>
          </a:p>
          <a:p>
            <a:pPr lvl="1"/>
            <a:r>
              <a:rPr lang="en-GB" dirty="0" smtClean="0"/>
              <a:t>Cope with striping</a:t>
            </a:r>
          </a:p>
          <a:p>
            <a:pPr lvl="1"/>
            <a:r>
              <a:rPr lang="en-GB" dirty="0" smtClean="0"/>
              <a:t>Cope with multiple backups in a single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227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Demos 2 - Restores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Feel free to drop me emails, tweets with any questions</a:t>
            </a:r>
          </a:p>
          <a:p>
            <a:r>
              <a:rPr lang="en-GB" dirty="0" smtClean="0"/>
              <a:t>Come and talk to us </a:t>
            </a:r>
            <a:r>
              <a:rPr lang="en-GB" dirty="0"/>
              <a:t>on slack - </a:t>
            </a:r>
            <a:r>
              <a:rPr lang="en-GB" dirty="0">
                <a:hlinkClick r:id="rId2"/>
              </a:rPr>
              <a:t>https://dbatools.io/slack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 smtClean="0"/>
              <a:t>If you find a problem, or think of a new feature, then add it to </a:t>
            </a:r>
            <a:r>
              <a:rPr lang="en-GB" dirty="0" err="1" smtClean="0"/>
              <a:t>github</a:t>
            </a:r>
            <a:r>
              <a:rPr lang="en-GB" dirty="0"/>
              <a:t> - https://dbatools.io/issues/</a:t>
            </a:r>
          </a:p>
        </p:txBody>
      </p:sp>
    </p:spTree>
    <p:extLst>
      <p:ext uri="{BB962C8B-B14F-4D97-AF65-F5344CB8AC3E}">
        <p14:creationId xmlns:p14="http://schemas.microsoft.com/office/powerpoint/2010/main" val="383473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PRESENTATION addition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video of this presentation </a:t>
            </a:r>
            <a:r>
              <a:rPr lang="en-GB"/>
              <a:t>is available at https://www.youtube.com/watch?v=-q074XVYVPw</a:t>
            </a:r>
          </a:p>
        </p:txBody>
      </p:sp>
    </p:spTree>
    <p:extLst>
      <p:ext uri="{BB962C8B-B14F-4D97-AF65-F5344CB8AC3E}">
        <p14:creationId xmlns:p14="http://schemas.microsoft.com/office/powerpoint/2010/main" val="92406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Working in IT for about 20 years.</a:t>
            </a:r>
          </a:p>
          <a:p>
            <a:pPr lvl="1"/>
            <a:r>
              <a:rPr lang="en-GB" dirty="0" smtClean="0"/>
              <a:t>Touched pretty much all bases apart from deep networking</a:t>
            </a:r>
          </a:p>
          <a:p>
            <a:pPr lvl="1"/>
            <a:r>
              <a:rPr lang="en-GB" dirty="0" smtClean="0"/>
              <a:t>Currently automating infrastructure with PowerShell</a:t>
            </a:r>
          </a:p>
          <a:p>
            <a:pPr lvl="1"/>
            <a:endParaRPr lang="en-GB" dirty="0"/>
          </a:p>
          <a:p>
            <a:r>
              <a:rPr lang="en-GB" dirty="0" smtClean="0"/>
              <a:t>Run the East Midlands UK PASS chapter</a:t>
            </a:r>
          </a:p>
          <a:p>
            <a:r>
              <a:rPr lang="en-GB" dirty="0" smtClean="0"/>
              <a:t>Help run the annual SQL Relay series of conferences</a:t>
            </a:r>
          </a:p>
          <a:p>
            <a:r>
              <a:rPr lang="en-GB" dirty="0" smtClean="0"/>
              <a:t>Contact:</a:t>
            </a:r>
          </a:p>
          <a:p>
            <a:pPr lvl="1"/>
            <a:r>
              <a:rPr lang="en-GB" dirty="0" smtClean="0"/>
              <a:t>Email: </a:t>
            </a:r>
            <a:r>
              <a:rPr lang="en-GB" dirty="0" smtClean="0">
                <a:hlinkClick r:id="rId2"/>
              </a:rPr>
              <a:t>stuart@stuart-moore.com</a:t>
            </a:r>
            <a:endParaRPr lang="en-GB" dirty="0" smtClean="0"/>
          </a:p>
          <a:p>
            <a:pPr lvl="1"/>
            <a:r>
              <a:rPr lang="en-GB" dirty="0" smtClean="0"/>
              <a:t>Twitter: @</a:t>
            </a:r>
            <a:r>
              <a:rPr lang="en-GB" dirty="0" err="1" smtClean="0"/>
              <a:t>napalmgram</a:t>
            </a:r>
            <a:endParaRPr lang="en-GB" dirty="0" smtClean="0"/>
          </a:p>
          <a:p>
            <a:pPr lvl="1"/>
            <a:r>
              <a:rPr lang="en-GB" dirty="0" smtClean="0"/>
              <a:t>Web: </a:t>
            </a:r>
            <a:r>
              <a:rPr lang="en-GB" dirty="0" smtClean="0">
                <a:hlinkClick r:id="rId3"/>
              </a:rPr>
              <a:t>https://stuart-moore.com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1890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Backups – aren’t they a little dull?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Yes, and no</a:t>
            </a:r>
          </a:p>
          <a:p>
            <a:r>
              <a:rPr lang="en-GB" dirty="0" smtClean="0"/>
              <a:t>Backups should be simple to perform</a:t>
            </a:r>
          </a:p>
          <a:p>
            <a:pPr lvl="1"/>
            <a:r>
              <a:rPr lang="en-GB" dirty="0" smtClean="0"/>
              <a:t>Complexity is the enemy of stability</a:t>
            </a:r>
          </a:p>
          <a:p>
            <a:r>
              <a:rPr lang="en-GB" dirty="0" smtClean="0"/>
              <a:t>Backups should be reliable</a:t>
            </a:r>
          </a:p>
          <a:p>
            <a:r>
              <a:rPr lang="en-GB" dirty="0" smtClean="0"/>
              <a:t>Backups should be trustworthy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7424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But….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good backup can protect your job</a:t>
            </a:r>
          </a:p>
          <a:p>
            <a:endParaRPr lang="en-GB" dirty="0"/>
          </a:p>
          <a:p>
            <a:r>
              <a:rPr lang="en-GB" dirty="0" smtClean="0"/>
              <a:t>The worst thing a DBA can do, is being unable to recover data</a:t>
            </a:r>
          </a:p>
          <a:p>
            <a:r>
              <a:rPr lang="en-GB" dirty="0" smtClean="0"/>
              <a:t>Missing data, that’s a resume generating event</a:t>
            </a:r>
          </a:p>
          <a:p>
            <a:r>
              <a:rPr lang="en-GB" dirty="0" smtClean="0"/>
              <a:t>Everything else is just an unplanned outage </a:t>
            </a:r>
          </a:p>
        </p:txBody>
      </p:sp>
    </p:spTree>
    <p:extLst>
      <p:ext uri="{BB962C8B-B14F-4D97-AF65-F5344CB8AC3E}">
        <p14:creationId xmlns:p14="http://schemas.microsoft.com/office/powerpoint/2010/main" val="31757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Modes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</a:t>
            </a:r>
          </a:p>
          <a:p>
            <a:pPr lvl="1"/>
            <a:r>
              <a:rPr lang="en-GB" dirty="0" smtClean="0"/>
              <a:t>You tell SQL Server you don’t care about point in time recoverability</a:t>
            </a:r>
          </a:p>
          <a:p>
            <a:pPr lvl="1"/>
            <a:r>
              <a:rPr lang="en-GB" dirty="0" smtClean="0"/>
              <a:t>Transaction log will be reused if possible</a:t>
            </a:r>
          </a:p>
          <a:p>
            <a:r>
              <a:rPr lang="en-GB" dirty="0" smtClean="0"/>
              <a:t>Full </a:t>
            </a:r>
          </a:p>
          <a:p>
            <a:pPr lvl="1"/>
            <a:r>
              <a:rPr lang="en-GB" dirty="0" smtClean="0"/>
              <a:t>You tell SQL Server you do care about point in time recoverability</a:t>
            </a:r>
          </a:p>
          <a:p>
            <a:pPr lvl="1"/>
            <a:r>
              <a:rPr lang="en-GB" dirty="0" smtClean="0"/>
              <a:t>Transaction log won’t be reused until you take a backup, because you’ve told SQL Server it’s important to you</a:t>
            </a:r>
          </a:p>
          <a:p>
            <a:r>
              <a:rPr lang="en-GB" dirty="0" smtClean="0"/>
              <a:t>Bulk Logged</a:t>
            </a:r>
          </a:p>
          <a:p>
            <a:pPr lvl="1"/>
            <a:r>
              <a:rPr lang="en-GB" dirty="0" smtClean="0"/>
              <a:t>Same as Full</a:t>
            </a:r>
          </a:p>
          <a:p>
            <a:pPr lvl="1"/>
            <a:r>
              <a:rPr lang="en-GB" dirty="0" smtClean="0"/>
              <a:t>But </a:t>
            </a:r>
            <a:r>
              <a:rPr lang="en-GB" b="1" u="sng" dirty="0" smtClean="0"/>
              <a:t>some</a:t>
            </a:r>
            <a:r>
              <a:rPr lang="en-GB" dirty="0" smtClean="0"/>
              <a:t> operations are </a:t>
            </a:r>
            <a:r>
              <a:rPr lang="en-GB" b="1" u="sng" dirty="0" smtClean="0"/>
              <a:t>minimally</a:t>
            </a:r>
            <a:r>
              <a:rPr lang="en-GB" dirty="0" smtClean="0"/>
              <a:t> logged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00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Types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Full/Database</a:t>
            </a:r>
          </a:p>
          <a:p>
            <a:pPr lvl="1"/>
            <a:r>
              <a:rPr lang="en-GB" dirty="0" smtClean="0"/>
              <a:t>All data in the database is written out to disk</a:t>
            </a:r>
          </a:p>
          <a:p>
            <a:r>
              <a:rPr lang="en-GB" dirty="0" smtClean="0"/>
              <a:t>Differential</a:t>
            </a:r>
          </a:p>
          <a:p>
            <a:pPr lvl="1"/>
            <a:r>
              <a:rPr lang="en-GB" dirty="0" smtClean="0"/>
              <a:t>All data since the last full backup is written out to disk</a:t>
            </a:r>
          </a:p>
          <a:p>
            <a:pPr lvl="1"/>
            <a:r>
              <a:rPr lang="en-GB" dirty="0" smtClean="0"/>
              <a:t>This is cumulative, so you only need the latest diff backup</a:t>
            </a:r>
          </a:p>
          <a:p>
            <a:r>
              <a:rPr lang="en-GB" dirty="0" smtClean="0"/>
              <a:t>Log</a:t>
            </a:r>
          </a:p>
          <a:p>
            <a:pPr lvl="1"/>
            <a:r>
              <a:rPr lang="en-GB" dirty="0" smtClean="0"/>
              <a:t>The contents of the transaction log are backed up to disk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73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to restore to a point in time, you need</a:t>
            </a:r>
          </a:p>
          <a:p>
            <a:pPr lvl="1"/>
            <a:r>
              <a:rPr lang="en-GB" dirty="0" smtClean="0"/>
              <a:t>The last full backup before that point in time</a:t>
            </a:r>
          </a:p>
          <a:p>
            <a:pPr lvl="1"/>
            <a:r>
              <a:rPr lang="en-GB" dirty="0" smtClean="0"/>
              <a:t>The last differential backup taken between the full backup and the point in time</a:t>
            </a:r>
          </a:p>
          <a:p>
            <a:pPr lvl="1"/>
            <a:r>
              <a:rPr lang="en-GB" dirty="0" smtClean="0"/>
              <a:t>All transaction logs since the differential backup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(And if recovering a failed </a:t>
            </a:r>
            <a:r>
              <a:rPr lang="en-GB" dirty="0" err="1" smtClean="0"/>
              <a:t>db</a:t>
            </a:r>
            <a:r>
              <a:rPr lang="en-GB" dirty="0" smtClean="0"/>
              <a:t>, you also need a tail log backup of what remains of that </a:t>
            </a:r>
            <a:r>
              <a:rPr lang="en-GB" dirty="0" err="1" smtClean="0"/>
              <a:t>db’s</a:t>
            </a:r>
            <a:r>
              <a:rPr lang="en-GB" dirty="0" smtClean="0"/>
              <a:t> transaction log)</a:t>
            </a:r>
          </a:p>
        </p:txBody>
      </p:sp>
    </p:spTree>
    <p:extLst>
      <p:ext uri="{BB962C8B-B14F-4D97-AF65-F5344CB8AC3E}">
        <p14:creationId xmlns:p14="http://schemas.microsoft.com/office/powerpoint/2010/main" val="30111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LSN is king!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Never trust a file name or it’s timestamp. SQL Server won’t</a:t>
            </a:r>
          </a:p>
          <a:p>
            <a:r>
              <a:rPr lang="en-GB" dirty="0" smtClean="0"/>
              <a:t>The only true measure of what happened when is the Log Sequence Number (LSN).</a:t>
            </a:r>
          </a:p>
          <a:p>
            <a:r>
              <a:rPr lang="en-GB" dirty="0" smtClean="0"/>
              <a:t>Every data modification event is recorded in the transaction log first</a:t>
            </a:r>
          </a:p>
          <a:p>
            <a:r>
              <a:rPr lang="en-GB" dirty="0" smtClean="0"/>
              <a:t>Each entry has an LSN</a:t>
            </a:r>
          </a:p>
          <a:p>
            <a:r>
              <a:rPr lang="en-GB" dirty="0" smtClean="0"/>
              <a:t>LSN’s are continually increasing</a:t>
            </a:r>
          </a:p>
          <a:p>
            <a:r>
              <a:rPr lang="en-GB" dirty="0" smtClean="0"/>
              <a:t>So If LSN A –</a:t>
            </a:r>
            <a:r>
              <a:rPr lang="en-GB" dirty="0" err="1" smtClean="0"/>
              <a:t>gt</a:t>
            </a:r>
            <a:r>
              <a:rPr lang="en-GB" dirty="0" smtClean="0"/>
              <a:t> LSN B, then A happened after B.</a:t>
            </a:r>
          </a:p>
          <a:p>
            <a:pPr lvl="1"/>
            <a:r>
              <a:rPr lang="en-GB" dirty="0" smtClean="0"/>
              <a:t>Any other numeric comparisons mean nothing</a:t>
            </a:r>
          </a:p>
        </p:txBody>
      </p:sp>
    </p:spTree>
    <p:extLst>
      <p:ext uri="{BB962C8B-B14F-4D97-AF65-F5344CB8AC3E}">
        <p14:creationId xmlns:p14="http://schemas.microsoft.com/office/powerpoint/2010/main" val="23032838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1311</TotalTime>
  <Words>635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Backups, Restores &amp; dbatools</vt:lpstr>
      <vt:lpstr>POST PRESENTATION addition</vt:lpstr>
      <vt:lpstr>Me</vt:lpstr>
      <vt:lpstr>Backups – aren’t they a little dull?</vt:lpstr>
      <vt:lpstr>But….</vt:lpstr>
      <vt:lpstr>Backup Modes  </vt:lpstr>
      <vt:lpstr>Backup Types </vt:lpstr>
      <vt:lpstr>PowerPoint Presentation</vt:lpstr>
      <vt:lpstr>LSN is king! </vt:lpstr>
      <vt:lpstr>Why’s that important </vt:lpstr>
      <vt:lpstr>Demos 1 - Backups</vt:lpstr>
      <vt:lpstr>Restore problems</vt:lpstr>
      <vt:lpstr>Demos 2 - Restores</vt:lpstr>
      <vt:lpstr>More Info</vt:lpstr>
    </vt:vector>
  </TitlesOfParts>
  <Company>Nottingham Trent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Backups, Restores &amp; dbatools</dc:title>
  <dc:creator>Moore, Stuart</dc:creator>
  <cp:lastModifiedBy>Moore, Stuart</cp:lastModifiedBy>
  <cp:revision>10</cp:revision>
  <dcterms:created xsi:type="dcterms:W3CDTF">2017-03-20T17:18:45Z</dcterms:created>
  <dcterms:modified xsi:type="dcterms:W3CDTF">2017-03-22T10:08:46Z</dcterms:modified>
</cp:coreProperties>
</file>