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89" r:id="rId2"/>
    <p:sldId id="257" r:id="rId3"/>
    <p:sldId id="258" r:id="rId4"/>
    <p:sldId id="259" r:id="rId5"/>
    <p:sldId id="260" r:id="rId6"/>
    <p:sldId id="275" r:id="rId7"/>
    <p:sldId id="288" r:id="rId8"/>
    <p:sldId id="287" r:id="rId9"/>
    <p:sldId id="278" r:id="rId10"/>
    <p:sldId id="279" r:id="rId11"/>
    <p:sldId id="290" r:id="rId12"/>
    <p:sldId id="283" r:id="rId13"/>
    <p:sldId id="282" r:id="rId14"/>
    <p:sldId id="284" r:id="rId15"/>
    <p:sldId id="285" r:id="rId16"/>
  </p:sldIdLst>
  <p:sldSz cx="12433300" cy="698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lvl1pPr>
    <a:lvl2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lvl2pPr>
    <a:lvl3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lvl3pPr>
    <a:lvl4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lvl4pPr>
    <a:lvl5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lvl5pPr>
    <a:lvl6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lvl6pPr>
    <a:lvl7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lvl7pPr>
    <a:lvl8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lvl8pPr>
    <a:lvl9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chemeClr val="accent5"/>
        </a:fontRef>
        <a:schemeClr val="accent5"/>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5F0"/>
          </a:solidFill>
        </a:fill>
      </a:tcStyle>
    </a:wholeTbl>
    <a:band2H>
      <a:tcTxStyle/>
      <a:tcStyle>
        <a:tcBdr/>
        <a:fill>
          <a:solidFill>
            <a:srgbClr val="E6EBF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chemeClr val="accent5"/>
        </a:fontRef>
        <a:schemeClr val="accent5"/>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2CDED"/>
          </a:solidFill>
        </a:fill>
      </a:tcStyle>
    </a:wholeTbl>
    <a:band2H>
      <a:tcTxStyle/>
      <a:tcStyle>
        <a:tcBdr/>
        <a:fill>
          <a:solidFill>
            <a:srgbClr val="EAE7F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chemeClr val="accent5"/>
        </a:fontRef>
        <a:schemeClr val="accent5"/>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6CA"/>
          </a:solidFill>
        </a:fill>
      </a:tcStyle>
    </a:wholeTbl>
    <a:band2H>
      <a:tcTxStyle/>
      <a:tcStyle>
        <a:tcBdr/>
        <a:fill>
          <a:solidFill>
            <a:srgbClr val="FFF3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chemeClr val="accent5"/>
        </a:fontRef>
        <a:schemeClr val="accent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chemeClr val="accent5"/>
        </a:fontRef>
        <a:schemeClr val="accent5"/>
      </a:tcTxStyle>
      <a:tcStyle>
        <a:tcBdr>
          <a:left>
            <a:ln w="12700" cap="flat">
              <a:noFill/>
              <a:miter lim="400000"/>
            </a:ln>
          </a:left>
          <a:right>
            <a:ln w="12700" cap="flat">
              <a:noFill/>
              <a:miter lim="400000"/>
            </a:ln>
          </a:right>
          <a:top>
            <a:ln w="50800" cap="flat">
              <a:solidFill>
                <a:schemeClr val="accent5"/>
              </a:solidFill>
              <a:prstDash val="solid"/>
              <a:round/>
            </a:ln>
          </a:top>
          <a:bottom>
            <a:ln w="25400" cap="flat">
              <a:solidFill>
                <a:schemeClr val="accent5"/>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chemeClr val="accent5"/>
              </a:solidFill>
              <a:prstDash val="solid"/>
              <a:round/>
            </a:ln>
          </a:top>
          <a:bottom>
            <a:ln w="25400" cap="flat">
              <a:solidFill>
                <a:schemeClr val="accent5"/>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chemeClr val="accent5"/>
        </a:fontRef>
        <a:schemeClr val="accent5"/>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a:tcStyle>
        <a:tcBdr/>
        <a:fill>
          <a:solidFill>
            <a:srgbClr val="E8E8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5"/>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5"/>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5"/>
          </a:solidFill>
        </a:fill>
      </a:tcStyle>
    </a:firstRow>
  </a:tblStyle>
  <a:tblStyle styleId="{2708684C-4D16-4618-839F-0558EEFCDFE6}" styleName="">
    <a:tblBg/>
    <a:wholeTbl>
      <a:tcTxStyle b="off" i="off">
        <a:fontRef idx="minor">
          <a:schemeClr val="accent5"/>
        </a:fontRef>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5">
              <a:alpha val="20000"/>
            </a:schemeClr>
          </a:solidFill>
        </a:fill>
      </a:tcStyle>
    </a:wholeTbl>
    <a:band2H>
      <a:tcTxStyle/>
      <a:tcStyle>
        <a:tcBdr/>
        <a:fill>
          <a:solidFill>
            <a:srgbClr val="FFFFFF"/>
          </a:solidFill>
        </a:fill>
      </a:tcStyle>
    </a:band2H>
    <a:firstCol>
      <a:tcTxStyle b="on" i="off">
        <a:fontRef idx="minor">
          <a:schemeClr val="accent5"/>
        </a:fontRef>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5">
              <a:alpha val="20000"/>
            </a:schemeClr>
          </a:solidFill>
        </a:fill>
      </a:tcStyle>
    </a:firstCol>
    <a:lastRow>
      <a:tcTxStyle b="on" i="off">
        <a:fontRef idx="minor">
          <a:schemeClr val="accent5"/>
        </a:fontRef>
        <a:schemeClr val="accent5"/>
      </a:tcTxStyle>
      <a:tcStyle>
        <a:tcBdr>
          <a:left>
            <a:ln w="12700" cap="flat">
              <a:solidFill>
                <a:schemeClr val="accent5"/>
              </a:solidFill>
              <a:prstDash val="solid"/>
              <a:round/>
            </a:ln>
          </a:left>
          <a:right>
            <a:ln w="12700" cap="flat">
              <a:solidFill>
                <a:schemeClr val="accent5"/>
              </a:solidFill>
              <a:prstDash val="solid"/>
              <a:round/>
            </a:ln>
          </a:right>
          <a:top>
            <a:ln w="508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noFill/>
        </a:fill>
      </a:tcStyle>
    </a:lastRow>
    <a:firstRow>
      <a:tcTxStyle b="on" i="off">
        <a:fontRef idx="minor">
          <a:schemeClr val="accent5"/>
        </a:fontRef>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254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72470" autoAdjust="0"/>
  </p:normalViewPr>
  <p:slideViewPr>
    <p:cSldViewPr snapToGrid="0">
      <p:cViewPr varScale="1">
        <p:scale>
          <a:sx n="81" d="100"/>
          <a:sy n="81" d="100"/>
        </p:scale>
        <p:origin x="16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2" name="Shape 212"/>
          <p:cNvSpPr>
            <a:spLocks noGrp="1" noRot="1" noChangeAspect="1"/>
          </p:cNvSpPr>
          <p:nvPr>
            <p:ph type="sldImg"/>
          </p:nvPr>
        </p:nvSpPr>
        <p:spPr>
          <a:xfrm>
            <a:off x="1143000" y="685800"/>
            <a:ext cx="4572000" cy="3429000"/>
          </a:xfrm>
          <a:prstGeom prst="rect">
            <a:avLst/>
          </a:prstGeom>
        </p:spPr>
        <p:txBody>
          <a:bodyPr/>
          <a:lstStyle/>
          <a:p>
            <a:endParaRPr/>
          </a:p>
        </p:txBody>
      </p:sp>
      <p:sp>
        <p:nvSpPr>
          <p:cNvPr id="213" name="Shape 21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noRot="1" noChangeAspect="1"/>
          </p:cNvSpPr>
          <p:nvPr>
            <p:ph type="sldImg"/>
          </p:nvPr>
        </p:nvSpPr>
        <p:spPr>
          <a:xfrm>
            <a:off x="377825" y="685800"/>
            <a:ext cx="6102350" cy="3429000"/>
          </a:xfrm>
          <a:prstGeom prst="rect">
            <a:avLst/>
          </a:prstGeom>
        </p:spPr>
        <p:txBody>
          <a:bodyPr/>
          <a:lstStyle/>
          <a:p>
            <a:endParaRPr/>
          </a:p>
        </p:txBody>
      </p:sp>
      <p:sp>
        <p:nvSpPr>
          <p:cNvPr id="258" name="Shape 258"/>
          <p:cNvSpPr>
            <a:spLocks noGrp="1"/>
          </p:cNvSpPr>
          <p:nvPr>
            <p:ph type="body" sz="quarter" idx="1"/>
          </p:nvPr>
        </p:nvSpPr>
        <p:spPr>
          <a:prstGeom prst="rect">
            <a:avLst/>
          </a:prstGeom>
        </p:spPr>
        <p:txBody>
          <a:bodyPr/>
          <a:lstStyle/>
          <a:p>
            <a:pPr defTabSz="932742">
              <a:lnSpc>
                <a:spcPct val="90000"/>
              </a:lnSpc>
              <a:spcBef>
                <a:spcPts val="300"/>
              </a:spcBef>
              <a:defRPr>
                <a:latin typeface="Segoe UI Light"/>
                <a:ea typeface="Segoe UI Light"/>
                <a:cs typeface="Segoe UI Light"/>
                <a:sym typeface="Segoe UI Light"/>
              </a:defRPr>
            </a:pPr>
            <a:endParaRPr dirty="0"/>
          </a:p>
        </p:txBody>
      </p:sp>
    </p:spTree>
    <p:extLst>
      <p:ext uri="{BB962C8B-B14F-4D97-AF65-F5344CB8AC3E}">
        <p14:creationId xmlns:p14="http://schemas.microsoft.com/office/powerpoint/2010/main" val="3570188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Shape 307"/>
          <p:cNvSpPr>
            <a:spLocks noGrp="1" noRot="1" noChangeAspect="1"/>
          </p:cNvSpPr>
          <p:nvPr>
            <p:ph type="sldImg"/>
          </p:nvPr>
        </p:nvSpPr>
        <p:spPr>
          <a:xfrm>
            <a:off x="377825" y="685800"/>
            <a:ext cx="6102350" cy="3429000"/>
          </a:xfrm>
          <a:prstGeom prst="rect">
            <a:avLst/>
          </a:prstGeom>
        </p:spPr>
        <p:txBody>
          <a:bodyPr/>
          <a:lstStyle/>
          <a:p>
            <a:endParaRPr/>
          </a:p>
        </p:txBody>
      </p:sp>
      <p:sp>
        <p:nvSpPr>
          <p:cNvPr id="308" name="Shape 308"/>
          <p:cNvSpPr>
            <a:spLocks noGrp="1"/>
          </p:cNvSpPr>
          <p:nvPr>
            <p:ph type="body" sz="quarter" idx="1"/>
          </p:nvPr>
        </p:nvSpPr>
        <p:spPr>
          <a:prstGeom prst="rect">
            <a:avLst/>
          </a:prstGeom>
        </p:spPr>
        <p:txBody>
          <a:bodyPr/>
          <a:lstStyle/>
          <a:p>
            <a:endParaRPr lang="en-US" sz="2200" b="0" i="0" dirty="0">
              <a:effectLst/>
              <a:latin typeface="+mn-lt"/>
              <a:ea typeface="+mn-ea"/>
              <a:cs typeface="+mn-cs"/>
              <a:sym typeface="Helvetica Neue"/>
            </a:endParaRPr>
          </a:p>
        </p:txBody>
      </p:sp>
    </p:spTree>
    <p:extLst>
      <p:ext uri="{BB962C8B-B14F-4D97-AF65-F5344CB8AC3E}">
        <p14:creationId xmlns:p14="http://schemas.microsoft.com/office/powerpoint/2010/main" val="3214073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Shape 307"/>
          <p:cNvSpPr>
            <a:spLocks noGrp="1" noRot="1" noChangeAspect="1"/>
          </p:cNvSpPr>
          <p:nvPr>
            <p:ph type="sldImg"/>
          </p:nvPr>
        </p:nvSpPr>
        <p:spPr>
          <a:xfrm>
            <a:off x="377825" y="685800"/>
            <a:ext cx="6102350" cy="3429000"/>
          </a:xfrm>
          <a:prstGeom prst="rect">
            <a:avLst/>
          </a:prstGeom>
        </p:spPr>
        <p:txBody>
          <a:bodyPr/>
          <a:lstStyle/>
          <a:p>
            <a:endParaRPr/>
          </a:p>
        </p:txBody>
      </p:sp>
      <p:sp>
        <p:nvSpPr>
          <p:cNvPr id="308" name="Shape 308"/>
          <p:cNvSpPr>
            <a:spLocks noGrp="1"/>
          </p:cNvSpPr>
          <p:nvPr>
            <p:ph type="body" sz="quarter" idx="1"/>
          </p:nvPr>
        </p:nvSpPr>
        <p:spPr>
          <a:prstGeom prst="rect">
            <a:avLst/>
          </a:prstGeom>
        </p:spPr>
        <p:txBody>
          <a:bodyPr/>
          <a:lstStyle/>
          <a:p>
            <a:endParaRPr lang="en-US" sz="2200" b="0" i="0" dirty="0">
              <a:effectLst/>
              <a:latin typeface="+mn-lt"/>
              <a:ea typeface="+mn-ea"/>
              <a:cs typeface="+mn-cs"/>
              <a:sym typeface="Helvetica Neue"/>
            </a:endParaRPr>
          </a:p>
        </p:txBody>
      </p:sp>
    </p:spTree>
    <p:extLst>
      <p:ext uri="{BB962C8B-B14F-4D97-AF65-F5344CB8AC3E}">
        <p14:creationId xmlns:p14="http://schemas.microsoft.com/office/powerpoint/2010/main" val="2552624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Shape 307"/>
          <p:cNvSpPr>
            <a:spLocks noGrp="1" noRot="1" noChangeAspect="1"/>
          </p:cNvSpPr>
          <p:nvPr>
            <p:ph type="sldImg"/>
          </p:nvPr>
        </p:nvSpPr>
        <p:spPr>
          <a:xfrm>
            <a:off x="377825" y="685800"/>
            <a:ext cx="6102350" cy="3429000"/>
          </a:xfrm>
          <a:prstGeom prst="rect">
            <a:avLst/>
          </a:prstGeom>
        </p:spPr>
        <p:txBody>
          <a:bodyPr/>
          <a:lstStyle/>
          <a:p>
            <a:endParaRPr/>
          </a:p>
        </p:txBody>
      </p:sp>
      <p:sp>
        <p:nvSpPr>
          <p:cNvPr id="308" name="Shape 308"/>
          <p:cNvSpPr>
            <a:spLocks noGrp="1"/>
          </p:cNvSpPr>
          <p:nvPr>
            <p:ph type="body" sz="quarter" idx="1"/>
          </p:nvPr>
        </p:nvSpPr>
        <p:spPr>
          <a:prstGeom prst="rect">
            <a:avLst/>
          </a:prstGeom>
        </p:spPr>
        <p:txBody>
          <a:bodyPr/>
          <a:lstStyle/>
          <a:p>
            <a:pPr lvl="1"/>
            <a:endParaRPr lang="en-US" sz="2200" b="0" i="0" dirty="0">
              <a:effectLst/>
              <a:latin typeface="+mn-lt"/>
              <a:ea typeface="+mn-ea"/>
              <a:cs typeface="+mn-cs"/>
              <a:sym typeface="Helvetica Neue"/>
            </a:endParaRPr>
          </a:p>
          <a:p>
            <a:pPr marL="0" marR="0" lvl="1" indent="228600" defTabSz="457200" eaLnBrk="1" fontAlgn="auto" latinLnBrk="0" hangingPunct="1">
              <a:lnSpc>
                <a:spcPct val="117999"/>
              </a:lnSpc>
              <a:spcBef>
                <a:spcPts val="0"/>
              </a:spcBef>
              <a:spcAft>
                <a:spcPts val="0"/>
              </a:spcAft>
              <a:buClrTx/>
              <a:buSzTx/>
              <a:buFontTx/>
              <a:buNone/>
              <a:tabLst/>
              <a:defRPr/>
            </a:pPr>
            <a:r>
              <a:rPr lang="en-US" sz="2200" b="0" i="0" dirty="0">
                <a:effectLst/>
                <a:latin typeface="+mn-lt"/>
                <a:ea typeface="+mn-ea"/>
                <a:cs typeface="+mn-cs"/>
                <a:sym typeface="Helvetica Neue"/>
              </a:rPr>
              <a:t>As well as all of the new stuff, we wanted to show one</a:t>
            </a:r>
            <a:r>
              <a:rPr lang="en-US" sz="2200" b="0" i="0" baseline="0" dirty="0">
                <a:effectLst/>
                <a:latin typeface="+mn-lt"/>
                <a:ea typeface="+mn-ea"/>
                <a:cs typeface="+mn-cs"/>
                <a:sym typeface="Helvetica Neue"/>
              </a:rPr>
              <a:t> example of using PowerShell within a useful real life solution to give you ideas of how YOU can use PowerShell</a:t>
            </a:r>
          </a:p>
          <a:p>
            <a:pPr lvl="1"/>
            <a:endParaRPr lang="en-US" sz="2200" b="0" i="0" dirty="0">
              <a:effectLst/>
              <a:latin typeface="+mn-lt"/>
              <a:ea typeface="+mn-ea"/>
              <a:cs typeface="+mn-cs"/>
              <a:sym typeface="Helvetica Neue"/>
            </a:endParaRPr>
          </a:p>
          <a:p>
            <a:pPr lvl="1"/>
            <a:endParaRPr lang="en-US" sz="2200" b="0" i="0" dirty="0">
              <a:effectLst/>
              <a:latin typeface="+mn-lt"/>
              <a:ea typeface="+mn-ea"/>
              <a:cs typeface="+mn-cs"/>
              <a:sym typeface="Helvetica Neue"/>
            </a:endParaRPr>
          </a:p>
          <a:p>
            <a:pPr lvl="1"/>
            <a:endParaRPr lang="en-US" sz="2200" b="0" i="0" dirty="0">
              <a:effectLst/>
              <a:latin typeface="+mn-lt"/>
              <a:ea typeface="+mn-ea"/>
              <a:cs typeface="+mn-cs"/>
              <a:sym typeface="Helvetica Neue"/>
            </a:endParaRPr>
          </a:p>
          <a:p>
            <a:pPr marL="0" marR="0" lvl="1" indent="228600" defTabSz="457200" eaLnBrk="1" fontAlgn="auto" latinLnBrk="0" hangingPunct="1">
              <a:lnSpc>
                <a:spcPct val="117999"/>
              </a:lnSpc>
              <a:spcBef>
                <a:spcPts val="0"/>
              </a:spcBef>
              <a:spcAft>
                <a:spcPts val="0"/>
              </a:spcAft>
              <a:buClrTx/>
              <a:buSzTx/>
              <a:buFontTx/>
              <a:buNone/>
              <a:tabLst/>
              <a:defRPr/>
            </a:pPr>
            <a:r>
              <a:rPr lang="en-US" sz="2200" b="1" i="0" dirty="0">
                <a:effectLst/>
                <a:latin typeface="+mn-lt"/>
                <a:ea typeface="+mn-ea"/>
                <a:cs typeface="+mn-cs"/>
                <a:sym typeface="Helvetica Neue"/>
              </a:rPr>
              <a:t>Chrissy </a:t>
            </a:r>
            <a:r>
              <a:rPr lang="en-US" sz="2200" b="0" i="0" dirty="0">
                <a:effectLst/>
                <a:latin typeface="+mn-lt"/>
                <a:ea typeface="+mn-ea"/>
                <a:cs typeface="+mn-cs"/>
                <a:sym typeface="Helvetica Neue"/>
              </a:rPr>
              <a:t>is</a:t>
            </a:r>
            <a:r>
              <a:rPr lang="en-US" sz="2200" b="1" i="0" dirty="0">
                <a:effectLst/>
                <a:latin typeface="+mn-lt"/>
                <a:ea typeface="+mn-ea"/>
                <a:cs typeface="+mn-cs"/>
                <a:sym typeface="Helvetica Neue"/>
              </a:rPr>
              <a:t> </a:t>
            </a:r>
            <a:r>
              <a:rPr lang="en-US" sz="2200" b="0" i="0" dirty="0" err="1">
                <a:effectLst/>
                <a:latin typeface="+mn-lt"/>
                <a:ea typeface="+mn-ea"/>
                <a:cs typeface="+mn-cs"/>
                <a:sym typeface="Helvetica Neue"/>
              </a:rPr>
              <a:t>gonna</a:t>
            </a:r>
            <a:r>
              <a:rPr lang="en-US" sz="2200" b="0" i="0" dirty="0">
                <a:effectLst/>
                <a:latin typeface="+mn-lt"/>
                <a:ea typeface="+mn-ea"/>
                <a:cs typeface="+mn-cs"/>
                <a:sym typeface="Helvetica Neue"/>
              </a:rPr>
              <a:t> migrate a SQL Server / SharePoint instance, update SQL Client alias, shut down old SQL Server and then show SharePoint is still running </a:t>
            </a:r>
            <a:r>
              <a:rPr lang="en-US" sz="2200" b="0" i="0" dirty="0" err="1">
                <a:effectLst/>
                <a:latin typeface="+mn-lt"/>
                <a:ea typeface="+mn-ea"/>
                <a:cs typeface="+mn-cs"/>
                <a:sym typeface="Helvetica Neue"/>
              </a:rPr>
              <a:t>cuz</a:t>
            </a:r>
            <a:r>
              <a:rPr lang="en-US" sz="2200" b="0" i="0" dirty="0">
                <a:effectLst/>
                <a:latin typeface="+mn-lt"/>
                <a:ea typeface="+mn-ea"/>
                <a:cs typeface="+mn-cs"/>
                <a:sym typeface="Helvetica Neue"/>
              </a:rPr>
              <a:t> the migration worked (This is a lightning session I had proposed, it </a:t>
            </a:r>
            <a:r>
              <a:rPr lang="en-US" sz="2200" b="0" i="0" dirty="0" err="1">
                <a:effectLst/>
                <a:latin typeface="+mn-lt"/>
                <a:ea typeface="+mn-ea"/>
                <a:cs typeface="+mn-cs"/>
                <a:sym typeface="Helvetica Neue"/>
              </a:rPr>
              <a:t>takse</a:t>
            </a:r>
            <a:r>
              <a:rPr lang="en-US" sz="2200" b="0" i="0" dirty="0">
                <a:effectLst/>
                <a:latin typeface="+mn-lt"/>
                <a:ea typeface="+mn-ea"/>
                <a:cs typeface="+mn-cs"/>
                <a:sym typeface="Helvetica Neue"/>
              </a:rPr>
              <a:t> less than 5 mins. Will have a video for it.)</a:t>
            </a:r>
          </a:p>
          <a:p>
            <a:pPr lvl="1"/>
            <a:endParaRPr lang="en-US" sz="2200" b="0" i="0" dirty="0">
              <a:effectLst/>
              <a:latin typeface="+mn-lt"/>
              <a:ea typeface="+mn-ea"/>
              <a:cs typeface="+mn-cs"/>
              <a:sym typeface="Helvetica Neue"/>
            </a:endParaRPr>
          </a:p>
        </p:txBody>
      </p:sp>
    </p:spTree>
    <p:extLst>
      <p:ext uri="{BB962C8B-B14F-4D97-AF65-F5344CB8AC3E}">
        <p14:creationId xmlns:p14="http://schemas.microsoft.com/office/powerpoint/2010/main" val="3948316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Shape 307"/>
          <p:cNvSpPr>
            <a:spLocks noGrp="1" noRot="1" noChangeAspect="1"/>
          </p:cNvSpPr>
          <p:nvPr>
            <p:ph type="sldImg"/>
          </p:nvPr>
        </p:nvSpPr>
        <p:spPr>
          <a:xfrm>
            <a:off x="377825" y="685800"/>
            <a:ext cx="6102350" cy="3429000"/>
          </a:xfrm>
          <a:prstGeom prst="rect">
            <a:avLst/>
          </a:prstGeom>
        </p:spPr>
        <p:txBody>
          <a:bodyPr/>
          <a:lstStyle/>
          <a:p>
            <a:endParaRPr/>
          </a:p>
        </p:txBody>
      </p:sp>
      <p:sp>
        <p:nvSpPr>
          <p:cNvPr id="308" name="Shape 308"/>
          <p:cNvSpPr>
            <a:spLocks noGrp="1"/>
          </p:cNvSpPr>
          <p:nvPr>
            <p:ph type="body" sz="quarter" idx="1"/>
          </p:nvPr>
        </p:nvSpPr>
        <p:spPr>
          <a:prstGeom prst="rect">
            <a:avLst/>
          </a:prstGeom>
        </p:spPr>
        <p:txBody>
          <a:bodyPr/>
          <a:lstStyle/>
          <a:p>
            <a:pPr lvl="1"/>
            <a:r>
              <a:rPr lang="en-US" sz="2200" b="0" i="0" dirty="0">
                <a:effectLst/>
                <a:latin typeface="+mn-lt"/>
                <a:ea typeface="+mn-ea"/>
                <a:cs typeface="+mn-cs"/>
                <a:sym typeface="Helvetica Neue"/>
              </a:rPr>
              <a:t>As well as all of the new stuff, we wanted to show one</a:t>
            </a:r>
            <a:r>
              <a:rPr lang="en-US" sz="2200" b="0" i="0" baseline="0" dirty="0">
                <a:effectLst/>
                <a:latin typeface="+mn-lt"/>
                <a:ea typeface="+mn-ea"/>
                <a:cs typeface="+mn-cs"/>
                <a:sym typeface="Helvetica Neue"/>
              </a:rPr>
              <a:t> example of using PowerShell within a useful real life solution to give you ideas of how YOU can use PowerShell</a:t>
            </a:r>
          </a:p>
          <a:p>
            <a:pPr lvl="1"/>
            <a:endParaRPr lang="en-US" sz="2200" b="0" i="0" baseline="0" dirty="0">
              <a:effectLst/>
              <a:latin typeface="+mn-lt"/>
              <a:ea typeface="+mn-ea"/>
              <a:cs typeface="+mn-cs"/>
              <a:sym typeface="Helvetica Neue"/>
            </a:endParaRPr>
          </a:p>
          <a:p>
            <a:pPr lvl="1"/>
            <a:r>
              <a:rPr lang="en-US" sz="2200" b="0" i="0" baseline="0" dirty="0">
                <a:effectLst/>
                <a:latin typeface="+mn-lt"/>
                <a:ea typeface="+mn-ea"/>
                <a:cs typeface="+mn-cs"/>
                <a:sym typeface="Helvetica Neue"/>
              </a:rPr>
              <a:t>Powershell scripts are set to run regularly against every instance in the </a:t>
            </a:r>
            <a:r>
              <a:rPr lang="en-US" sz="2200" b="0" i="0" baseline="0" dirty="0" err="1">
                <a:effectLst/>
                <a:latin typeface="+mn-lt"/>
                <a:ea typeface="+mn-ea"/>
                <a:cs typeface="+mn-cs"/>
                <a:sym typeface="Helvetica Neue"/>
              </a:rPr>
              <a:t>InstanceList</a:t>
            </a:r>
            <a:r>
              <a:rPr lang="en-US" sz="2200" b="0" i="0" baseline="0" dirty="0">
                <a:effectLst/>
                <a:latin typeface="+mn-lt"/>
                <a:ea typeface="+mn-ea"/>
                <a:cs typeface="+mn-cs"/>
                <a:sym typeface="Helvetica Neue"/>
              </a:rPr>
              <a:t> table and gather information and populate the tables. This enables a single pane of data and the </a:t>
            </a:r>
            <a:r>
              <a:rPr lang="en-US" sz="2200" b="0" i="0" baseline="0" dirty="0" err="1">
                <a:effectLst/>
                <a:latin typeface="+mn-lt"/>
                <a:ea typeface="+mn-ea"/>
                <a:cs typeface="+mn-cs"/>
                <a:sym typeface="Helvetica Neue"/>
              </a:rPr>
              <a:t>PowerBi</a:t>
            </a:r>
            <a:r>
              <a:rPr lang="en-US" sz="2200" b="0" i="0" baseline="0" dirty="0">
                <a:effectLst/>
                <a:latin typeface="+mn-lt"/>
                <a:ea typeface="+mn-ea"/>
                <a:cs typeface="+mn-cs"/>
                <a:sym typeface="Helvetica Neue"/>
              </a:rPr>
              <a:t> enables users to stop bothering the DBA and be confident that they are getting regularly updated data</a:t>
            </a:r>
            <a:endParaRPr lang="en-US" sz="2200" b="0" i="0" dirty="0">
              <a:effectLst/>
              <a:latin typeface="+mn-lt"/>
              <a:ea typeface="+mn-ea"/>
              <a:cs typeface="+mn-cs"/>
              <a:sym typeface="Helvetica Neue"/>
            </a:endParaRPr>
          </a:p>
        </p:txBody>
      </p:sp>
    </p:spTree>
    <p:extLst>
      <p:ext uri="{BB962C8B-B14F-4D97-AF65-F5344CB8AC3E}">
        <p14:creationId xmlns:p14="http://schemas.microsoft.com/office/powerpoint/2010/main" val="1113891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Shape 307"/>
          <p:cNvSpPr>
            <a:spLocks noGrp="1" noRot="1" noChangeAspect="1"/>
          </p:cNvSpPr>
          <p:nvPr>
            <p:ph type="sldImg"/>
          </p:nvPr>
        </p:nvSpPr>
        <p:spPr>
          <a:xfrm>
            <a:off x="377825" y="685800"/>
            <a:ext cx="6102350" cy="3429000"/>
          </a:xfrm>
          <a:prstGeom prst="rect">
            <a:avLst/>
          </a:prstGeom>
        </p:spPr>
        <p:txBody>
          <a:bodyPr/>
          <a:lstStyle/>
          <a:p>
            <a:endParaRPr/>
          </a:p>
        </p:txBody>
      </p:sp>
      <p:sp>
        <p:nvSpPr>
          <p:cNvPr id="308" name="Shape 308"/>
          <p:cNvSpPr>
            <a:spLocks noGrp="1"/>
          </p:cNvSpPr>
          <p:nvPr>
            <p:ph type="body" sz="quarter" idx="1"/>
          </p:nvPr>
        </p:nvSpPr>
        <p:spPr>
          <a:prstGeom prst="rect">
            <a:avLst/>
          </a:prstGeom>
        </p:spPr>
        <p:txBody>
          <a:bodyPr/>
          <a:lstStyle/>
          <a:p>
            <a:r>
              <a:rPr lang="en-US" sz="2200" b="0" i="0" dirty="0">
                <a:effectLst/>
                <a:latin typeface="+mn-lt"/>
                <a:ea typeface="+mn-ea"/>
                <a:cs typeface="+mn-cs"/>
                <a:sym typeface="Helvetica Neue"/>
              </a:rPr>
              <a:t>Promote our webpage and YouTube channel (we'd love to hit 750 subscribers by July 15 ;D)</a:t>
            </a:r>
          </a:p>
        </p:txBody>
      </p:sp>
    </p:spTree>
    <p:extLst>
      <p:ext uri="{BB962C8B-B14F-4D97-AF65-F5344CB8AC3E}">
        <p14:creationId xmlns:p14="http://schemas.microsoft.com/office/powerpoint/2010/main" val="135934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Shape 307"/>
          <p:cNvSpPr>
            <a:spLocks noGrp="1" noRot="1" noChangeAspect="1"/>
          </p:cNvSpPr>
          <p:nvPr>
            <p:ph type="sldImg"/>
          </p:nvPr>
        </p:nvSpPr>
        <p:spPr>
          <a:xfrm>
            <a:off x="377825" y="685800"/>
            <a:ext cx="6102350" cy="3429000"/>
          </a:xfrm>
          <a:prstGeom prst="rect">
            <a:avLst/>
          </a:prstGeom>
        </p:spPr>
        <p:txBody>
          <a:bodyPr/>
          <a:lstStyle/>
          <a:p>
            <a:endParaRPr/>
          </a:p>
        </p:txBody>
      </p:sp>
      <p:sp>
        <p:nvSpPr>
          <p:cNvPr id="308" name="Shape 308"/>
          <p:cNvSpPr>
            <a:spLocks noGrp="1"/>
          </p:cNvSpPr>
          <p:nvPr>
            <p:ph type="body" sz="quarter" idx="1"/>
          </p:nvPr>
        </p:nvSpPr>
        <p:spPr>
          <a:prstGeom prst="rect">
            <a:avLst/>
          </a:prstGeom>
        </p:spPr>
        <p:txBody>
          <a:bodyPr/>
          <a:lstStyle/>
          <a:p>
            <a:endParaRPr lang="en-US" sz="2200" b="0" i="0" dirty="0">
              <a:effectLst/>
              <a:latin typeface="+mn-lt"/>
              <a:ea typeface="+mn-ea"/>
              <a:cs typeface="+mn-cs"/>
              <a:sym typeface="Helvetica Neue"/>
            </a:endParaRPr>
          </a:p>
        </p:txBody>
      </p:sp>
    </p:spTree>
    <p:extLst>
      <p:ext uri="{BB962C8B-B14F-4D97-AF65-F5344CB8AC3E}">
        <p14:creationId xmlns:p14="http://schemas.microsoft.com/office/powerpoint/2010/main" val="2062977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685800"/>
            <a:ext cx="610235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The</a:t>
            </a:r>
            <a:r>
              <a:rPr lang="en-US" baseline="0" dirty="0"/>
              <a:t> </a:t>
            </a:r>
            <a:r>
              <a:rPr lang="en-US" baseline="0" dirty="0" err="1"/>
              <a:t>GoToWebinar</a:t>
            </a:r>
            <a:r>
              <a:rPr lang="en-US" baseline="0" dirty="0"/>
              <a:t> will still be available for those who are blocked from using Slack</a:t>
            </a:r>
          </a:p>
          <a:p>
            <a:pPr marL="342900" indent="-342900">
              <a:buFont typeface="Arial" panose="020B0604020202020204" pitchFamily="34" charset="0"/>
              <a:buChar char="•"/>
            </a:pPr>
            <a:r>
              <a:rPr lang="en-US" baseline="0" dirty="0"/>
              <a:t>There’s a possibility that Slack may block us for a bit, if that is the case, we’ll default to GTW</a:t>
            </a:r>
            <a:endParaRPr lang="en-US" dirty="0"/>
          </a:p>
        </p:txBody>
      </p:sp>
    </p:spTree>
    <p:extLst>
      <p:ext uri="{BB962C8B-B14F-4D97-AF65-F5344CB8AC3E}">
        <p14:creationId xmlns:p14="http://schemas.microsoft.com/office/powerpoint/2010/main" val="235078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noRot="1" noChangeAspect="1"/>
          </p:cNvSpPr>
          <p:nvPr>
            <p:ph type="sldImg"/>
          </p:nvPr>
        </p:nvSpPr>
        <p:spPr>
          <a:xfrm>
            <a:off x="377825" y="685800"/>
            <a:ext cx="6102350" cy="3429000"/>
          </a:xfrm>
          <a:prstGeom prst="rect">
            <a:avLst/>
          </a:prstGeom>
        </p:spPr>
        <p:txBody>
          <a:bodyPr/>
          <a:lstStyle/>
          <a:p>
            <a:endParaRPr/>
          </a:p>
        </p:txBody>
      </p:sp>
      <p:sp>
        <p:nvSpPr>
          <p:cNvPr id="258" name="Shape 258"/>
          <p:cNvSpPr>
            <a:spLocks noGrp="1"/>
          </p:cNvSpPr>
          <p:nvPr>
            <p:ph type="body" sz="quarter" idx="1"/>
          </p:nvPr>
        </p:nvSpPr>
        <p:spPr>
          <a:prstGeom prst="rect">
            <a:avLst/>
          </a:prstGeom>
        </p:spPr>
        <p:txBody>
          <a:bodyPr/>
          <a:lstStyle/>
          <a:p>
            <a:r>
              <a:rPr lang="en-US" sz="2200" b="0" i="0" dirty="0">
                <a:effectLst/>
                <a:latin typeface="+mn-lt"/>
                <a:ea typeface="+mn-ea"/>
                <a:cs typeface="+mn-cs"/>
                <a:sym typeface="Helvetica Neue"/>
              </a:rPr>
              <a:t>Introduce the new cmdlets that will be available in the July release of SQLPS</a:t>
            </a:r>
          </a:p>
          <a:p>
            <a:r>
              <a:rPr lang="en-US" sz="2200" b="0" i="0" dirty="0">
                <a:effectLst/>
                <a:latin typeface="+mn-lt"/>
                <a:ea typeface="+mn-ea"/>
                <a:cs typeface="+mn-cs"/>
                <a:sym typeface="Helvetica Neue"/>
              </a:rPr>
              <a:t>Do demo of one or two really great new cmdlets</a:t>
            </a:r>
          </a:p>
          <a:p>
            <a:r>
              <a:rPr lang="en-US" sz="2200" b="0" i="0" dirty="0">
                <a:effectLst/>
                <a:latin typeface="+mn-lt"/>
                <a:ea typeface="+mn-ea"/>
                <a:cs typeface="+mn-cs"/>
                <a:sym typeface="Helvetica Neue"/>
              </a:rPr>
              <a:t>Give VERY brief history of SQLPS and acknowledge challenges, leading up to the significant changes being made recently</a:t>
            </a:r>
          </a:p>
          <a:p>
            <a:r>
              <a:rPr lang="en-US" sz="2200" b="0" i="0" dirty="0">
                <a:effectLst/>
                <a:latin typeface="+mn-lt"/>
                <a:ea typeface="+mn-ea"/>
                <a:cs typeface="+mn-cs"/>
                <a:sym typeface="Helvetica Neue"/>
              </a:rPr>
              <a:t>Show quotes from Microsoft about</a:t>
            </a:r>
            <a:r>
              <a:rPr lang="en-US" sz="2200" b="0" i="0" baseline="0" dirty="0">
                <a:effectLst/>
                <a:latin typeface="+mn-lt"/>
                <a:ea typeface="+mn-ea"/>
                <a:cs typeface="+mn-cs"/>
                <a:sym typeface="Helvetica Neue"/>
              </a:rPr>
              <a:t> their dedication and </a:t>
            </a:r>
            <a:r>
              <a:rPr lang="en-US" sz="2200" b="0" i="0" dirty="0">
                <a:effectLst/>
                <a:latin typeface="+mn-lt"/>
                <a:ea typeface="+mn-ea"/>
                <a:cs typeface="+mn-cs"/>
                <a:sym typeface="Helvetica Neue"/>
              </a:rPr>
              <a:t>investment to PowerShell and SQL Server</a:t>
            </a:r>
          </a:p>
          <a:p>
            <a:r>
              <a:rPr lang="en-US" sz="2200" b="0" i="0" dirty="0">
                <a:effectLst/>
                <a:latin typeface="+mn-lt"/>
                <a:ea typeface="+mn-ea"/>
                <a:cs typeface="+mn-cs"/>
                <a:sym typeface="Helvetica Neue"/>
              </a:rPr>
              <a:t>Introduce Trello board</a:t>
            </a:r>
          </a:p>
          <a:p>
            <a:r>
              <a:rPr lang="en-US" sz="2200" b="0" i="0" dirty="0">
                <a:effectLst/>
                <a:latin typeface="+mn-lt"/>
                <a:ea typeface="+mn-ea"/>
                <a:cs typeface="+mn-cs"/>
                <a:sym typeface="Helvetica Neue"/>
              </a:rPr>
              <a:t>Super cool demos from each of us</a:t>
            </a:r>
          </a:p>
          <a:p>
            <a:r>
              <a:rPr lang="en-US" sz="2200" b="0" i="0" dirty="0">
                <a:effectLst/>
                <a:latin typeface="+mn-lt"/>
                <a:ea typeface="+mn-ea"/>
                <a:cs typeface="+mn-cs"/>
                <a:sym typeface="Helvetica Neue"/>
              </a:rPr>
              <a:t>Show PowerShell / SQL Presentations coming up this year, including SQL Saturdays, SQL PASS Summit and whatever else.</a:t>
            </a:r>
          </a:p>
          <a:p>
            <a:r>
              <a:rPr lang="en-US" sz="2200" b="0" i="0" dirty="0">
                <a:effectLst/>
                <a:latin typeface="+mn-lt"/>
                <a:ea typeface="+mn-ea"/>
                <a:cs typeface="+mn-cs"/>
                <a:sym typeface="Helvetica Neue"/>
              </a:rPr>
              <a:t>Promote our webpage and YouTube channel (we'd love to hit 750 subscribers by July 15 ;D)</a:t>
            </a:r>
          </a:p>
          <a:p>
            <a:r>
              <a:rPr lang="en-US" sz="2200" b="0" i="0" dirty="0">
                <a:effectLst/>
                <a:latin typeface="+mn-lt"/>
                <a:ea typeface="+mn-ea"/>
                <a:cs typeface="+mn-cs"/>
                <a:sym typeface="Helvetica Neue"/>
              </a:rPr>
              <a:t>Take questions</a:t>
            </a:r>
          </a:p>
          <a:p>
            <a:r>
              <a:rPr lang="en-US" sz="2200" b="0" i="0" dirty="0">
                <a:effectLst/>
                <a:latin typeface="+mn-lt"/>
                <a:ea typeface="+mn-ea"/>
                <a:cs typeface="+mn-cs"/>
                <a:sym typeface="Helvetica Neue"/>
              </a:rPr>
              <a:t>What you guys think?</a:t>
            </a:r>
          </a:p>
          <a:p>
            <a:pPr defTabSz="932742">
              <a:lnSpc>
                <a:spcPct val="90000"/>
              </a:lnSpc>
              <a:spcBef>
                <a:spcPts val="300"/>
              </a:spcBef>
              <a:defRPr>
                <a:latin typeface="Segoe UI Light"/>
                <a:ea typeface="Segoe UI Light"/>
                <a:cs typeface="Segoe UI Light"/>
                <a:sym typeface="Segoe UI Light"/>
              </a:defRPr>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825" y="685800"/>
            <a:ext cx="61023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9643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Shape 307"/>
          <p:cNvSpPr>
            <a:spLocks noGrp="1" noRot="1" noChangeAspect="1"/>
          </p:cNvSpPr>
          <p:nvPr>
            <p:ph type="sldImg"/>
          </p:nvPr>
        </p:nvSpPr>
        <p:spPr>
          <a:xfrm>
            <a:off x="377825" y="685800"/>
            <a:ext cx="6102350" cy="3429000"/>
          </a:xfrm>
          <a:prstGeom prst="rect">
            <a:avLst/>
          </a:prstGeom>
        </p:spPr>
        <p:txBody>
          <a:bodyPr/>
          <a:lstStyle/>
          <a:p>
            <a:endParaRPr/>
          </a:p>
        </p:txBody>
      </p:sp>
      <p:sp>
        <p:nvSpPr>
          <p:cNvPr id="308" name="Shape 308"/>
          <p:cNvSpPr>
            <a:spLocks noGrp="1"/>
          </p:cNvSpPr>
          <p:nvPr>
            <p:ph type="body" sz="quarter" idx="1"/>
          </p:nvPr>
        </p:nvSpPr>
        <p:spPr>
          <a:prstGeom prst="rect">
            <a:avLst/>
          </a:prstGeom>
        </p:spPr>
        <p:txBody>
          <a:bodyPr/>
          <a:lstStyle/>
          <a:p>
            <a:r>
              <a:rPr lang="en-US" sz="2200" b="0" i="0" dirty="0">
                <a:effectLst/>
                <a:latin typeface="+mn-lt"/>
                <a:ea typeface="+mn-ea"/>
                <a:cs typeface="+mn-cs"/>
                <a:sym typeface="Helvetica Neue"/>
              </a:rPr>
              <a:t>Introduce the new cmdlets that will be available in the July release of SQLPS</a:t>
            </a:r>
            <a:br>
              <a:rPr lang="en-US" sz="2200" b="0" i="0" dirty="0">
                <a:effectLst/>
                <a:latin typeface="+mn-lt"/>
                <a:ea typeface="+mn-ea"/>
                <a:cs typeface="+mn-cs"/>
                <a:sym typeface="Helvetica Neue"/>
              </a:rPr>
            </a:br>
            <a:endParaRPr lang="en-US" sz="2200" b="0" i="0" dirty="0">
              <a:effectLst/>
              <a:latin typeface="+mn-lt"/>
              <a:ea typeface="+mn-ea"/>
              <a:cs typeface="+mn-cs"/>
              <a:sym typeface="Helvetica Neue"/>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Shape 307"/>
          <p:cNvSpPr>
            <a:spLocks noGrp="1" noRot="1" noChangeAspect="1"/>
          </p:cNvSpPr>
          <p:nvPr>
            <p:ph type="sldImg"/>
          </p:nvPr>
        </p:nvSpPr>
        <p:spPr>
          <a:xfrm>
            <a:off x="377825" y="685800"/>
            <a:ext cx="6102350" cy="3429000"/>
          </a:xfrm>
          <a:prstGeom prst="rect">
            <a:avLst/>
          </a:prstGeom>
        </p:spPr>
        <p:txBody>
          <a:bodyPr/>
          <a:lstStyle/>
          <a:p>
            <a:endParaRPr/>
          </a:p>
        </p:txBody>
      </p:sp>
      <p:sp>
        <p:nvSpPr>
          <p:cNvPr id="308" name="Shape 308"/>
          <p:cNvSpPr>
            <a:spLocks noGrp="1"/>
          </p:cNvSpPr>
          <p:nvPr>
            <p:ph type="body" sz="quarter" idx="1"/>
          </p:nvPr>
        </p:nvSpPr>
        <p:spPr>
          <a:prstGeom prst="rect">
            <a:avLst/>
          </a:prstGeom>
        </p:spPr>
        <p:txBody>
          <a:bodyPr/>
          <a:lstStyle/>
          <a:p>
            <a:endParaRPr lang="en-US" sz="2200" b="0" i="0" dirty="0">
              <a:effectLst/>
              <a:latin typeface="+mn-lt"/>
              <a:ea typeface="+mn-ea"/>
              <a:cs typeface="+mn-cs"/>
              <a:sym typeface="Helvetica Neue"/>
            </a:endParaRPr>
          </a:p>
        </p:txBody>
      </p:sp>
    </p:spTree>
    <p:extLst>
      <p:ext uri="{BB962C8B-B14F-4D97-AF65-F5344CB8AC3E}">
        <p14:creationId xmlns:p14="http://schemas.microsoft.com/office/powerpoint/2010/main" val="3751122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Shape 307"/>
          <p:cNvSpPr>
            <a:spLocks noGrp="1" noRot="1" noChangeAspect="1"/>
          </p:cNvSpPr>
          <p:nvPr>
            <p:ph type="sldImg"/>
          </p:nvPr>
        </p:nvSpPr>
        <p:spPr>
          <a:xfrm>
            <a:off x="377825" y="685800"/>
            <a:ext cx="6102350" cy="3429000"/>
          </a:xfrm>
          <a:prstGeom prst="rect">
            <a:avLst/>
          </a:prstGeom>
        </p:spPr>
        <p:txBody>
          <a:bodyPr/>
          <a:lstStyle/>
          <a:p>
            <a:endParaRPr/>
          </a:p>
        </p:txBody>
      </p:sp>
      <p:sp>
        <p:nvSpPr>
          <p:cNvPr id="308" name="Shape 308"/>
          <p:cNvSpPr>
            <a:spLocks noGrp="1"/>
          </p:cNvSpPr>
          <p:nvPr>
            <p:ph type="body" sz="quarter" idx="1"/>
          </p:nvPr>
        </p:nvSpPr>
        <p:spPr>
          <a:prstGeom prst="rect">
            <a:avLst/>
          </a:prstGeom>
        </p:spPr>
        <p:txBody>
          <a:bodyPr/>
          <a:lstStyle/>
          <a:p>
            <a:br>
              <a:rPr lang="en-US" sz="2200" b="0" i="0" dirty="0">
                <a:effectLst/>
                <a:latin typeface="+mn-lt"/>
                <a:ea typeface="+mn-ea"/>
                <a:cs typeface="+mn-cs"/>
                <a:sym typeface="Helvetica Neue"/>
              </a:rPr>
            </a:br>
            <a:endParaRPr lang="en-US" sz="2200" b="0" i="0" dirty="0">
              <a:effectLst/>
              <a:latin typeface="+mn-lt"/>
              <a:ea typeface="+mn-ea"/>
              <a:cs typeface="+mn-cs"/>
              <a:sym typeface="Helvetica Neue"/>
            </a:endParaRPr>
          </a:p>
        </p:txBody>
      </p:sp>
    </p:spTree>
    <p:extLst>
      <p:ext uri="{BB962C8B-B14F-4D97-AF65-F5344CB8AC3E}">
        <p14:creationId xmlns:p14="http://schemas.microsoft.com/office/powerpoint/2010/main" val="3193338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Shape 307"/>
          <p:cNvSpPr>
            <a:spLocks noGrp="1" noRot="1" noChangeAspect="1"/>
          </p:cNvSpPr>
          <p:nvPr>
            <p:ph type="sldImg"/>
          </p:nvPr>
        </p:nvSpPr>
        <p:spPr>
          <a:xfrm>
            <a:off x="377825" y="685800"/>
            <a:ext cx="6102350" cy="3429000"/>
          </a:xfrm>
          <a:prstGeom prst="rect">
            <a:avLst/>
          </a:prstGeom>
        </p:spPr>
        <p:txBody>
          <a:bodyPr/>
          <a:lstStyle/>
          <a:p>
            <a:endParaRPr/>
          </a:p>
        </p:txBody>
      </p:sp>
      <p:sp>
        <p:nvSpPr>
          <p:cNvPr id="308" name="Shape 308"/>
          <p:cNvSpPr>
            <a:spLocks noGrp="1"/>
          </p:cNvSpPr>
          <p:nvPr>
            <p:ph type="body" sz="quarter" idx="1"/>
          </p:nvPr>
        </p:nvSpPr>
        <p:spPr>
          <a:prstGeom prst="rect">
            <a:avLst/>
          </a:prstGeom>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sz="2000" dirty="0"/>
              <a:t>Microsoft is showing total dedication to PowerShell for SQL Server</a:t>
            </a:r>
          </a:p>
          <a:p>
            <a:br>
              <a:rPr lang="en-US" sz="2200" b="0" i="0" dirty="0">
                <a:effectLst/>
                <a:latin typeface="+mn-lt"/>
                <a:ea typeface="+mn-ea"/>
                <a:cs typeface="+mn-cs"/>
                <a:sym typeface="Helvetica Neue"/>
              </a:rPr>
            </a:br>
            <a:endParaRPr lang="en-US" sz="2200" b="0" i="0" dirty="0">
              <a:effectLst/>
              <a:latin typeface="+mn-lt"/>
              <a:ea typeface="+mn-ea"/>
              <a:cs typeface="+mn-cs"/>
              <a:sym typeface="Helvetica Neue"/>
            </a:endParaRPr>
          </a:p>
        </p:txBody>
      </p:sp>
    </p:spTree>
    <p:extLst>
      <p:ext uri="{BB962C8B-B14F-4D97-AF65-F5344CB8AC3E}">
        <p14:creationId xmlns:p14="http://schemas.microsoft.com/office/powerpoint/2010/main" val="2249219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Shape 307"/>
          <p:cNvSpPr>
            <a:spLocks noGrp="1" noRot="1" noChangeAspect="1"/>
          </p:cNvSpPr>
          <p:nvPr>
            <p:ph type="sldImg"/>
          </p:nvPr>
        </p:nvSpPr>
        <p:spPr>
          <a:xfrm>
            <a:off x="377825" y="685800"/>
            <a:ext cx="6102350" cy="3429000"/>
          </a:xfrm>
          <a:prstGeom prst="rect">
            <a:avLst/>
          </a:prstGeom>
        </p:spPr>
        <p:txBody>
          <a:bodyPr/>
          <a:lstStyle/>
          <a:p>
            <a:endParaRPr/>
          </a:p>
        </p:txBody>
      </p:sp>
      <p:sp>
        <p:nvSpPr>
          <p:cNvPr id="308" name="Shape 308"/>
          <p:cNvSpPr>
            <a:spLocks noGrp="1"/>
          </p:cNvSpPr>
          <p:nvPr>
            <p:ph type="body" sz="quarter" idx="1"/>
          </p:nvPr>
        </p:nvSpPr>
        <p:spPr>
          <a:prstGeom prst="rect">
            <a:avLst/>
          </a:prstGeom>
        </p:spPr>
        <p:txBody>
          <a:bodyPr/>
          <a:lstStyle/>
          <a:p>
            <a:r>
              <a:rPr lang="en-US" sz="2200" b="0" i="0" dirty="0">
                <a:effectLst/>
                <a:latin typeface="+mn-lt"/>
                <a:ea typeface="+mn-ea"/>
                <a:cs typeface="+mn-cs"/>
                <a:sym typeface="Helvetica Neue"/>
              </a:rPr>
              <a:t>Introduce Trello board</a:t>
            </a:r>
          </a:p>
          <a:p>
            <a:endParaRPr lang="en-US" sz="2200" b="0" i="0" dirty="0">
              <a:effectLst/>
              <a:latin typeface="+mn-lt"/>
              <a:ea typeface="+mn-ea"/>
              <a:cs typeface="+mn-cs"/>
              <a:sym typeface="Helvetica Neue"/>
            </a:endParaRPr>
          </a:p>
          <a:p>
            <a:r>
              <a:rPr lang="en-GB" sz="2200" b="0" i="0" dirty="0">
                <a:effectLst/>
                <a:latin typeface="+mn-lt"/>
                <a:ea typeface="+mn-ea"/>
                <a:cs typeface="+mn-cs"/>
                <a:sym typeface="Helvetica Neue"/>
              </a:rPr>
              <a:t>Trello - please vote on the items you want next IE not the ones with Blue labels</a:t>
            </a:r>
          </a:p>
          <a:p>
            <a:r>
              <a:rPr lang="en-GB" sz="2200" b="0" i="0" dirty="0">
                <a:effectLst/>
                <a:latin typeface="+mn-lt"/>
                <a:ea typeface="+mn-ea"/>
                <a:cs typeface="+mn-cs"/>
                <a:sym typeface="Helvetica Neue"/>
              </a:rPr>
              <a:t>Please add comments to the cards</a:t>
            </a:r>
          </a:p>
          <a:p>
            <a:r>
              <a:rPr lang="en-GB" sz="2200" b="0" i="0" dirty="0">
                <a:effectLst/>
                <a:latin typeface="+mn-lt"/>
                <a:ea typeface="+mn-ea"/>
                <a:cs typeface="+mn-cs"/>
                <a:sym typeface="Helvetica Neue"/>
              </a:rPr>
              <a:t>If you have a suggestion for a new card Ask us or email powershell@sqlpass.org</a:t>
            </a:r>
          </a:p>
          <a:p>
            <a:r>
              <a:rPr lang="en-GB" sz="2200" b="0" i="0" dirty="0">
                <a:effectLst/>
                <a:latin typeface="+mn-lt"/>
                <a:ea typeface="+mn-ea"/>
                <a:cs typeface="+mn-cs"/>
                <a:sym typeface="Helvetica Neue"/>
              </a:rPr>
              <a:t>Please click on the connect links and vote</a:t>
            </a:r>
          </a:p>
          <a:p>
            <a:r>
              <a:rPr lang="en-GB" sz="2200" b="0" i="0" dirty="0">
                <a:effectLst/>
                <a:latin typeface="+mn-lt"/>
                <a:ea typeface="+mn-ea"/>
                <a:cs typeface="+mn-cs"/>
                <a:sym typeface="Helvetica Neue"/>
              </a:rPr>
              <a:t> WE will get connect items raised after each monthly SSMS drop – Microsoft</a:t>
            </a:r>
            <a:r>
              <a:rPr lang="en-GB" sz="2200" b="0" i="0" baseline="0" dirty="0">
                <a:effectLst/>
                <a:latin typeface="+mn-lt"/>
                <a:ea typeface="+mn-ea"/>
                <a:cs typeface="+mn-cs"/>
                <a:sym typeface="Helvetica Neue"/>
              </a:rPr>
              <a:t> handle it like this according to Ken @</a:t>
            </a:r>
            <a:r>
              <a:rPr lang="en-GB" sz="2200" b="0" i="0" baseline="0" dirty="0" err="1">
                <a:effectLst/>
                <a:latin typeface="+mn-lt"/>
                <a:ea typeface="+mn-ea"/>
                <a:cs typeface="+mn-cs"/>
                <a:sym typeface="Helvetica Neue"/>
              </a:rPr>
              <a:t>sqltoolsguy</a:t>
            </a:r>
            <a:endParaRPr lang="en-GB" sz="2200" b="0" i="0" baseline="0" dirty="0">
              <a:effectLst/>
              <a:latin typeface="+mn-lt"/>
              <a:ea typeface="+mn-ea"/>
              <a:cs typeface="+mn-cs"/>
              <a:sym typeface="Helvetica Neue"/>
            </a:endParaRPr>
          </a:p>
          <a:p>
            <a:endParaRPr lang="en-GB" sz="2200" b="0" i="0" baseline="0" dirty="0">
              <a:effectLst/>
              <a:latin typeface="+mn-lt"/>
              <a:ea typeface="+mn-ea"/>
              <a:cs typeface="+mn-cs"/>
              <a:sym typeface="Helvetica Neue"/>
            </a:endParaRPr>
          </a:p>
          <a:p>
            <a:r>
              <a:rPr lang="en-GB" dirty="0"/>
              <a:t>This is a new experiment for us to improve the dialog with the community. So far it has been a powerful way for us to get a broad view of what is of interest to our users. (Special thanks to Chrissy and Aaron for getting this going…they are awesome!)</a:t>
            </a:r>
          </a:p>
          <a:p>
            <a:endParaRPr lang="en-GB" dirty="0"/>
          </a:p>
          <a:p>
            <a:r>
              <a:rPr lang="en-GB" dirty="0"/>
              <a:t>That's correct, that once an item gets enough interest on Trello a connect item gets created. All connect items are sync'd to our internal TFS server we use for tracking all our work. For each monthly release we budget time to take care of connect items. Engineers on the team then pick up as many connect items (based on vote count) they can get done and will work on getting them fixed for the next monthly update. </a:t>
            </a:r>
          </a:p>
          <a:p>
            <a:r>
              <a:rPr lang="en-GB" dirty="0"/>
              <a:t>The connect item aspect is important for us as it is still a decent way for engineers to follow up directly with the submitter if they have questions on the actual issue or suggestion.</a:t>
            </a:r>
          </a:p>
          <a:p>
            <a:endParaRPr lang="en-GB" dirty="0"/>
          </a:p>
          <a:p>
            <a:r>
              <a:rPr lang="en-GB" dirty="0"/>
              <a:t>We</a:t>
            </a:r>
            <a:r>
              <a:rPr lang="en-GB" baseline="0" dirty="0"/>
              <a:t> have also set up some Power Bi reporting so that you can see the data (as we are all data folks) you can filter by list on the left, then filter by card below see how many votes it has and then click the link and go to the card in Trello and </a:t>
            </a:r>
            <a:r>
              <a:rPr lang="en-GB" baseline="0" dirty="0" err="1"/>
              <a:t>upvote</a:t>
            </a:r>
            <a:r>
              <a:rPr lang="en-GB" baseline="0" dirty="0"/>
              <a:t> them</a:t>
            </a:r>
            <a:endParaRPr lang="en-GB" dirty="0"/>
          </a:p>
          <a:p>
            <a:endParaRPr lang="en-US" sz="2200" b="0" i="0" dirty="0">
              <a:effectLst/>
              <a:latin typeface="+mn-lt"/>
              <a:ea typeface="+mn-ea"/>
              <a:cs typeface="+mn-cs"/>
              <a:sym typeface="Helvetica Neue"/>
            </a:endParaRPr>
          </a:p>
        </p:txBody>
      </p:sp>
    </p:spTree>
    <p:extLst>
      <p:ext uri="{BB962C8B-B14F-4D97-AF65-F5344CB8AC3E}">
        <p14:creationId xmlns:p14="http://schemas.microsoft.com/office/powerpoint/2010/main" val="2822561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Content">
    <p:bg>
      <p:bgPr>
        <a:solidFill>
          <a:srgbClr val="FFFFFF"/>
        </a:solidFill>
        <a:effectLst/>
      </p:bgPr>
    </p:bg>
    <p:spTree>
      <p:nvGrpSpPr>
        <p:cNvPr id="1" name=""/>
        <p:cNvGrpSpPr/>
        <p:nvPr/>
      </p:nvGrpSpPr>
      <p:grpSpPr>
        <a:xfrm>
          <a:off x="0" y="0"/>
          <a:ext cx="0" cy="0"/>
          <a:chOff x="0" y="0"/>
          <a:chExt cx="0" cy="0"/>
        </a:xfrm>
      </p:grpSpPr>
      <p:sp>
        <p:nvSpPr>
          <p:cNvPr id="11" name="Shape 11"/>
          <p:cNvSpPr>
            <a:spLocks noGrp="1"/>
          </p:cNvSpPr>
          <p:nvPr>
            <p:ph type="body" idx="1"/>
          </p:nvPr>
        </p:nvSpPr>
        <p:spPr>
          <a:xfrm>
            <a:off x="274639" y="1212850"/>
            <a:ext cx="11887201" cy="3839132"/>
          </a:xfrm>
          <a:prstGeom prst="rect">
            <a:avLst/>
          </a:prstGeom>
        </p:spPr>
        <p:txBody>
          <a:bodyPr lIns="91438" tIns="91438" rIns="91438" bIns="91438"/>
          <a:lstStyle>
            <a:lvl1pPr marL="342832" indent="-342832" defTabSz="932563">
              <a:spcBef>
                <a:spcPts val="900"/>
              </a:spcBef>
              <a:buSzPct val="90000"/>
              <a:defRPr sz="3900">
                <a:solidFill>
                  <a:schemeClr val="accent5"/>
                </a:solidFill>
                <a:latin typeface="Segoe UI Semilight"/>
                <a:ea typeface="Segoe UI Semilight"/>
                <a:cs typeface="Segoe UI Semilight"/>
                <a:sym typeface="Segoe UI Semilight"/>
              </a:defRPr>
            </a:lvl1pPr>
            <a:lvl2pPr marL="734870" indent="-392035" defTabSz="932563">
              <a:spcBef>
                <a:spcPts val="900"/>
              </a:spcBef>
              <a:buSzPct val="90000"/>
              <a:defRPr sz="3900">
                <a:solidFill>
                  <a:schemeClr val="accent5"/>
                </a:solidFill>
                <a:latin typeface="Segoe UI Semilight"/>
                <a:ea typeface="Segoe UI Semilight"/>
                <a:cs typeface="Segoe UI Semilight"/>
                <a:sym typeface="Segoe UI Semilight"/>
              </a:defRPr>
            </a:lvl2pPr>
            <a:lvl3pPr marL="1017075" indent="-445686" defTabSz="932563">
              <a:spcBef>
                <a:spcPts val="900"/>
              </a:spcBef>
              <a:buSzPct val="90000"/>
              <a:defRPr sz="3900">
                <a:solidFill>
                  <a:schemeClr val="accent5"/>
                </a:solidFill>
                <a:latin typeface="Segoe UI Semilight"/>
                <a:ea typeface="Segoe UI Semilight"/>
                <a:cs typeface="Segoe UI Semilight"/>
                <a:sym typeface="Segoe UI Semilight"/>
              </a:defRPr>
            </a:lvl3pPr>
            <a:lvl4pPr marL="1295151" indent="-495206" defTabSz="932563">
              <a:spcBef>
                <a:spcPts val="900"/>
              </a:spcBef>
              <a:buSzPct val="90000"/>
              <a:defRPr sz="3900">
                <a:solidFill>
                  <a:schemeClr val="accent5"/>
                </a:solidFill>
                <a:latin typeface="Segoe UI Semilight"/>
                <a:ea typeface="Segoe UI Semilight"/>
                <a:cs typeface="Segoe UI Semilight"/>
                <a:sym typeface="Segoe UI Semilight"/>
              </a:defRPr>
            </a:lvl4pPr>
            <a:lvl5pPr marL="1523706" indent="-495206" defTabSz="932563">
              <a:spcBef>
                <a:spcPts val="900"/>
              </a:spcBef>
              <a:buSzPct val="90000"/>
              <a:defRPr sz="3900">
                <a:solidFill>
                  <a:schemeClr val="accent5"/>
                </a:solidFill>
                <a:latin typeface="Segoe UI Semilight"/>
                <a:ea typeface="Segoe UI Semilight"/>
                <a:cs typeface="Segoe UI Semilight"/>
                <a:sym typeface="Segoe UI Semilight"/>
              </a:defRPr>
            </a:lvl5pPr>
          </a:lstStyle>
          <a:p>
            <a:r>
              <a:t>Body Level One</a:t>
            </a:r>
          </a:p>
          <a:p>
            <a:pPr lvl="1"/>
            <a:r>
              <a:t>Body Level Two</a:t>
            </a:r>
          </a:p>
          <a:p>
            <a:pPr lvl="2"/>
            <a:r>
              <a:t>Body Level Three</a:t>
            </a:r>
          </a:p>
          <a:p>
            <a:pPr lvl="3"/>
            <a:r>
              <a:t>Body Level Four</a:t>
            </a:r>
          </a:p>
          <a:p>
            <a:pPr lvl="4"/>
            <a:r>
              <a:t>Body Level Five</a:t>
            </a:r>
          </a:p>
        </p:txBody>
      </p:sp>
      <p:sp>
        <p:nvSpPr>
          <p:cNvPr id="12" name="Shape 12"/>
          <p:cNvSpPr>
            <a:spLocks noGrp="1"/>
          </p:cNvSpPr>
          <p:nvPr>
            <p:ph type="title"/>
          </p:nvPr>
        </p:nvSpPr>
        <p:spPr>
          <a:xfrm>
            <a:off x="274639" y="295275"/>
            <a:ext cx="11889565" cy="917575"/>
          </a:xfrm>
          <a:prstGeom prst="rect">
            <a:avLst/>
          </a:prstGeom>
        </p:spPr>
        <p:txBody>
          <a:bodyPr lIns="91438" tIns="91438" rIns="91438" bIns="91438" anchor="t"/>
          <a:lstStyle>
            <a:lvl1pPr defTabSz="932563">
              <a:defRPr sz="4700" spc="-102">
                <a:solidFill>
                  <a:schemeClr val="accent5"/>
                </a:solidFill>
                <a:latin typeface="Segoe UI Light"/>
                <a:ea typeface="Segoe UI Light"/>
                <a:cs typeface="Segoe UI Light"/>
                <a:sym typeface="Segoe UI Light"/>
              </a:defRPr>
            </a:lvl1pPr>
          </a:lstStyle>
          <a:p>
            <a:r>
              <a:t>Title Text</a:t>
            </a:r>
          </a:p>
        </p:txBody>
      </p:sp>
      <p:sp>
        <p:nvSpPr>
          <p:cNvPr id="13" name="Shape 13"/>
          <p:cNvSpPr>
            <a:spLocks noGrp="1"/>
          </p:cNvSpPr>
          <p:nvPr>
            <p:ph type="sldNum" sz="quarter" idx="2"/>
          </p:nvPr>
        </p:nvSpPr>
        <p:spPr>
          <a:xfrm>
            <a:off x="6009427" y="6288116"/>
            <a:ext cx="2901105" cy="371888"/>
          </a:xfrm>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9" name="Shape 99"/>
          <p:cNvSpPr>
            <a:spLocks noGrp="1"/>
          </p:cNvSpPr>
          <p:nvPr>
            <p:ph type="title"/>
          </p:nvPr>
        </p:nvSpPr>
        <p:spPr>
          <a:prstGeom prst="rect">
            <a:avLst/>
          </a:prstGeom>
        </p:spPr>
        <p:txBody>
          <a:bodyPr/>
          <a:lstStyle/>
          <a:p>
            <a:r>
              <a:t>Title Text</a:t>
            </a:r>
          </a:p>
        </p:txBody>
      </p:sp>
      <p:sp>
        <p:nvSpPr>
          <p:cNvPr id="100" name="Shape 10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7" name="Shape 10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14" name="Shape 114"/>
          <p:cNvSpPr>
            <a:spLocks noGrp="1"/>
          </p:cNvSpPr>
          <p:nvPr>
            <p:ph type="title"/>
          </p:nvPr>
        </p:nvSpPr>
        <p:spPr>
          <a:xfrm>
            <a:off x="856408" y="465667"/>
            <a:ext cx="4010064" cy="1629834"/>
          </a:xfrm>
          <a:prstGeom prst="rect">
            <a:avLst/>
          </a:prstGeom>
        </p:spPr>
        <p:txBody>
          <a:bodyPr anchor="b"/>
          <a:lstStyle>
            <a:lvl1pPr>
              <a:defRPr sz="3200"/>
            </a:lvl1pPr>
          </a:lstStyle>
          <a:p>
            <a:r>
              <a:t>Title Text</a:t>
            </a:r>
          </a:p>
        </p:txBody>
      </p:sp>
      <p:sp>
        <p:nvSpPr>
          <p:cNvPr id="115" name="Shape 115"/>
          <p:cNvSpPr>
            <a:spLocks noGrp="1"/>
          </p:cNvSpPr>
          <p:nvPr>
            <p:ph type="body" sz="half" idx="1"/>
          </p:nvPr>
        </p:nvSpPr>
        <p:spPr>
          <a:xfrm>
            <a:off x="5285771" y="1005710"/>
            <a:ext cx="6294359" cy="4963878"/>
          </a:xfrm>
          <a:prstGeom prst="rect">
            <a:avLst/>
          </a:prstGeom>
        </p:spPr>
        <p:txBody>
          <a:bodyPr/>
          <a:lstStyle>
            <a:lvl1pPr>
              <a:defRPr sz="3200"/>
            </a:lvl1pPr>
            <a:lvl2pPr marL="731748" indent="-266090">
              <a:defRPr sz="3200"/>
            </a:lvl2pPr>
            <a:lvl3pPr marL="1241755" indent="-310438">
              <a:defRPr sz="3200"/>
            </a:lvl3pPr>
            <a:lvl4pPr marL="1769501" indent="-372526">
              <a:defRPr sz="3200"/>
            </a:lvl4pPr>
            <a:lvl5pPr marL="2235159" indent="-372526">
              <a:defRPr sz="3200"/>
            </a:lvl5pPr>
          </a:lstStyle>
          <a:p>
            <a:r>
              <a:t>Body Level One</a:t>
            </a:r>
          </a:p>
          <a:p>
            <a:pPr lvl="1"/>
            <a:r>
              <a:t>Body Level Two</a:t>
            </a:r>
          </a:p>
          <a:p>
            <a:pPr lvl="2"/>
            <a:r>
              <a:t>Body Level Three</a:t>
            </a:r>
          </a:p>
          <a:p>
            <a:pPr lvl="3"/>
            <a:r>
              <a:t>Body Level Four</a:t>
            </a:r>
          </a:p>
          <a:p>
            <a:pPr lvl="4"/>
            <a:r>
              <a:t>Body Level Five</a:t>
            </a:r>
          </a:p>
        </p:txBody>
      </p:sp>
      <p:sp>
        <p:nvSpPr>
          <p:cNvPr id="116" name="Shape 116"/>
          <p:cNvSpPr>
            <a:spLocks noGrp="1"/>
          </p:cNvSpPr>
          <p:nvPr>
            <p:ph type="body" sz="quarter" idx="13"/>
          </p:nvPr>
        </p:nvSpPr>
        <p:spPr>
          <a:xfrm>
            <a:off x="856408" y="2095500"/>
            <a:ext cx="4010064" cy="3882174"/>
          </a:xfrm>
          <a:prstGeom prst="rect">
            <a:avLst/>
          </a:prstGeom>
        </p:spPr>
        <p:txBody>
          <a:bodyPr/>
          <a:lstStyle/>
          <a:p>
            <a:pPr marL="0" indent="0">
              <a:buSzTx/>
              <a:buFontTx/>
              <a:buNone/>
              <a:defRPr sz="1600"/>
            </a:pPr>
            <a:endParaRPr/>
          </a:p>
        </p:txBody>
      </p:sp>
      <p:sp>
        <p:nvSpPr>
          <p:cNvPr id="117" name="Shape 11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24" name="Shape 124"/>
          <p:cNvSpPr>
            <a:spLocks noGrp="1"/>
          </p:cNvSpPr>
          <p:nvPr>
            <p:ph type="title"/>
          </p:nvPr>
        </p:nvSpPr>
        <p:spPr>
          <a:xfrm>
            <a:off x="856408" y="465667"/>
            <a:ext cx="4010064" cy="1629834"/>
          </a:xfrm>
          <a:prstGeom prst="rect">
            <a:avLst/>
          </a:prstGeom>
        </p:spPr>
        <p:txBody>
          <a:bodyPr anchor="b"/>
          <a:lstStyle>
            <a:lvl1pPr>
              <a:defRPr sz="3200"/>
            </a:lvl1pPr>
          </a:lstStyle>
          <a:p>
            <a:r>
              <a:t>Title Text</a:t>
            </a:r>
          </a:p>
        </p:txBody>
      </p:sp>
      <p:sp>
        <p:nvSpPr>
          <p:cNvPr id="125" name="Shape 125"/>
          <p:cNvSpPr>
            <a:spLocks noGrp="1"/>
          </p:cNvSpPr>
          <p:nvPr>
            <p:ph type="pic" sz="half" idx="13"/>
          </p:nvPr>
        </p:nvSpPr>
        <p:spPr>
          <a:xfrm>
            <a:off x="5285771" y="1005710"/>
            <a:ext cx="6294359" cy="4963878"/>
          </a:xfrm>
          <a:prstGeom prst="rect">
            <a:avLst/>
          </a:prstGeom>
        </p:spPr>
        <p:txBody>
          <a:bodyPr lIns="91439" rIns="91439">
            <a:noAutofit/>
          </a:bodyPr>
          <a:lstStyle/>
          <a:p>
            <a:endParaRPr/>
          </a:p>
        </p:txBody>
      </p:sp>
      <p:sp>
        <p:nvSpPr>
          <p:cNvPr id="126" name="Shape 126"/>
          <p:cNvSpPr>
            <a:spLocks noGrp="1"/>
          </p:cNvSpPr>
          <p:nvPr>
            <p:ph type="body" sz="quarter" idx="1"/>
          </p:nvPr>
        </p:nvSpPr>
        <p:spPr>
          <a:xfrm>
            <a:off x="856408" y="2095500"/>
            <a:ext cx="4010064" cy="3882174"/>
          </a:xfrm>
          <a:prstGeom prst="rect">
            <a:avLst/>
          </a:prstGeom>
        </p:spPr>
        <p:txBody>
          <a:bodyPr/>
          <a:lstStyle>
            <a:lvl1pPr marL="0" indent="0">
              <a:buSzTx/>
              <a:buFontTx/>
              <a:buNone/>
              <a:defRPr sz="1600"/>
            </a:lvl1pPr>
            <a:lvl2pPr marL="0" indent="465658">
              <a:buSzTx/>
              <a:buFontTx/>
              <a:buNone/>
              <a:defRPr sz="1600"/>
            </a:lvl2pPr>
            <a:lvl3pPr marL="0" indent="931316">
              <a:buSzTx/>
              <a:buFontTx/>
              <a:buNone/>
              <a:defRPr sz="1600"/>
            </a:lvl3pPr>
            <a:lvl4pPr marL="0" indent="1396975">
              <a:buSzTx/>
              <a:buFontTx/>
              <a:buNone/>
              <a:defRPr sz="1600"/>
            </a:lvl4pPr>
            <a:lvl5pPr marL="0" indent="1862633">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27" name="Shape 12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34" name="Shape 134"/>
          <p:cNvSpPr>
            <a:spLocks noGrp="1"/>
          </p:cNvSpPr>
          <p:nvPr>
            <p:ph type="title"/>
          </p:nvPr>
        </p:nvSpPr>
        <p:spPr>
          <a:prstGeom prst="rect">
            <a:avLst/>
          </a:prstGeom>
        </p:spPr>
        <p:txBody>
          <a:bodyPr/>
          <a:lstStyle/>
          <a:p>
            <a:r>
              <a:t>Title Text</a:t>
            </a:r>
          </a:p>
        </p:txBody>
      </p:sp>
      <p:sp>
        <p:nvSpPr>
          <p:cNvPr id="135" name="Shape 135"/>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6" name="Shape 13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43" name="Shape 143"/>
          <p:cNvSpPr>
            <a:spLocks noGrp="1"/>
          </p:cNvSpPr>
          <p:nvPr>
            <p:ph type="title"/>
          </p:nvPr>
        </p:nvSpPr>
        <p:spPr>
          <a:xfrm>
            <a:off x="8897580" y="371885"/>
            <a:ext cx="2680931" cy="5919467"/>
          </a:xfrm>
          <a:prstGeom prst="rect">
            <a:avLst/>
          </a:prstGeom>
        </p:spPr>
        <p:txBody>
          <a:bodyPr/>
          <a:lstStyle/>
          <a:p>
            <a:r>
              <a:t>Title Text</a:t>
            </a:r>
          </a:p>
        </p:txBody>
      </p:sp>
      <p:sp>
        <p:nvSpPr>
          <p:cNvPr id="144" name="Shape 144"/>
          <p:cNvSpPr>
            <a:spLocks noGrp="1"/>
          </p:cNvSpPr>
          <p:nvPr>
            <p:ph type="body" idx="1"/>
          </p:nvPr>
        </p:nvSpPr>
        <p:spPr>
          <a:xfrm>
            <a:off x="854789" y="371885"/>
            <a:ext cx="7887376" cy="591946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45" name="Shape 14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Content">
    <p:bg>
      <p:bgPr>
        <a:solidFill>
          <a:srgbClr val="FFFFFF"/>
        </a:solidFill>
        <a:effectLst/>
      </p:bgPr>
    </p:bg>
    <p:spTree>
      <p:nvGrpSpPr>
        <p:cNvPr id="1" name=""/>
        <p:cNvGrpSpPr/>
        <p:nvPr/>
      </p:nvGrpSpPr>
      <p:grpSpPr>
        <a:xfrm>
          <a:off x="0" y="0"/>
          <a:ext cx="0" cy="0"/>
          <a:chOff x="0" y="0"/>
          <a:chExt cx="0" cy="0"/>
        </a:xfrm>
      </p:grpSpPr>
      <p:sp>
        <p:nvSpPr>
          <p:cNvPr id="152" name="Shape 152"/>
          <p:cNvSpPr>
            <a:spLocks noGrp="1"/>
          </p:cNvSpPr>
          <p:nvPr>
            <p:ph type="body" idx="1"/>
          </p:nvPr>
        </p:nvSpPr>
        <p:spPr>
          <a:xfrm>
            <a:off x="274639" y="1212850"/>
            <a:ext cx="11887202" cy="3839133"/>
          </a:xfrm>
          <a:prstGeom prst="rect">
            <a:avLst/>
          </a:prstGeom>
        </p:spPr>
        <p:txBody>
          <a:bodyPr lIns="91438" tIns="91438" rIns="91438" bIns="91438"/>
          <a:lstStyle>
            <a:lvl1pPr marL="342400" indent="-342400" defTabSz="931388">
              <a:spcBef>
                <a:spcPts val="800"/>
              </a:spcBef>
              <a:buSzPct val="90000"/>
              <a:defRPr sz="3800">
                <a:solidFill>
                  <a:schemeClr val="accent5"/>
                </a:solidFill>
                <a:latin typeface="Segoe UI Semilight"/>
                <a:ea typeface="Segoe UI Semilight"/>
                <a:cs typeface="Segoe UI Semilight"/>
                <a:sym typeface="Segoe UI Semilight"/>
              </a:defRPr>
            </a:lvl1pPr>
            <a:lvl2pPr marL="733945" indent="-391543" defTabSz="931388">
              <a:spcBef>
                <a:spcPts val="800"/>
              </a:spcBef>
              <a:buSzPct val="90000"/>
              <a:defRPr sz="3800">
                <a:solidFill>
                  <a:schemeClr val="accent5"/>
                </a:solidFill>
                <a:latin typeface="Segoe UI Semilight"/>
                <a:ea typeface="Segoe UI Semilight"/>
                <a:cs typeface="Segoe UI Semilight"/>
                <a:sym typeface="Segoe UI Semilight"/>
              </a:defRPr>
            </a:lvl2pPr>
            <a:lvl3pPr marL="1015794" indent="-445125" defTabSz="931388">
              <a:spcBef>
                <a:spcPts val="800"/>
              </a:spcBef>
              <a:buSzPct val="90000"/>
              <a:defRPr sz="3800">
                <a:solidFill>
                  <a:schemeClr val="accent5"/>
                </a:solidFill>
                <a:latin typeface="Segoe UI Semilight"/>
                <a:ea typeface="Segoe UI Semilight"/>
                <a:cs typeface="Segoe UI Semilight"/>
                <a:sym typeface="Segoe UI Semilight"/>
              </a:defRPr>
            </a:lvl3pPr>
            <a:lvl4pPr marL="1293521" indent="-494582" defTabSz="931388">
              <a:spcBef>
                <a:spcPts val="800"/>
              </a:spcBef>
              <a:buSzPct val="90000"/>
              <a:defRPr sz="3800">
                <a:solidFill>
                  <a:schemeClr val="accent5"/>
                </a:solidFill>
                <a:latin typeface="Segoe UI Semilight"/>
                <a:ea typeface="Segoe UI Semilight"/>
                <a:cs typeface="Segoe UI Semilight"/>
                <a:sym typeface="Segoe UI Semilight"/>
              </a:defRPr>
            </a:lvl4pPr>
            <a:lvl5pPr marL="1521788" indent="-494582" defTabSz="931388">
              <a:spcBef>
                <a:spcPts val="800"/>
              </a:spcBef>
              <a:buSzPct val="90000"/>
              <a:defRPr sz="3800">
                <a:solidFill>
                  <a:schemeClr val="accent5"/>
                </a:solidFill>
                <a:latin typeface="Segoe UI Semilight"/>
                <a:ea typeface="Segoe UI Semilight"/>
                <a:cs typeface="Segoe UI Semilight"/>
                <a:sym typeface="Segoe UI Semilight"/>
              </a:defRPr>
            </a:lvl5pPr>
          </a:lstStyle>
          <a:p>
            <a:r>
              <a:t>Body Level One</a:t>
            </a:r>
          </a:p>
          <a:p>
            <a:pPr lvl="1"/>
            <a:r>
              <a:t>Body Level Two</a:t>
            </a:r>
          </a:p>
          <a:p>
            <a:pPr lvl="2"/>
            <a:r>
              <a:t>Body Level Three</a:t>
            </a:r>
          </a:p>
          <a:p>
            <a:pPr lvl="3"/>
            <a:r>
              <a:t>Body Level Four</a:t>
            </a:r>
          </a:p>
          <a:p>
            <a:pPr lvl="4"/>
            <a:r>
              <a:t>Body Level Five</a:t>
            </a:r>
          </a:p>
        </p:txBody>
      </p:sp>
      <p:sp>
        <p:nvSpPr>
          <p:cNvPr id="153" name="Shape 153"/>
          <p:cNvSpPr>
            <a:spLocks noGrp="1"/>
          </p:cNvSpPr>
          <p:nvPr>
            <p:ph type="title"/>
          </p:nvPr>
        </p:nvSpPr>
        <p:spPr>
          <a:xfrm>
            <a:off x="274639" y="295275"/>
            <a:ext cx="11889565" cy="917576"/>
          </a:xfrm>
          <a:prstGeom prst="rect">
            <a:avLst/>
          </a:prstGeom>
        </p:spPr>
        <p:txBody>
          <a:bodyPr lIns="91438" tIns="91438" rIns="91438" bIns="91438" anchor="t"/>
          <a:lstStyle>
            <a:lvl1pPr defTabSz="931388">
              <a:defRPr sz="4600" spc="-102">
                <a:solidFill>
                  <a:schemeClr val="accent5"/>
                </a:solidFill>
                <a:latin typeface="Segoe UI Light"/>
                <a:ea typeface="Segoe UI Light"/>
                <a:cs typeface="Segoe UI Light"/>
                <a:sym typeface="Segoe UI Light"/>
              </a:defRPr>
            </a:lvl1pPr>
          </a:lstStyle>
          <a:p>
            <a:r>
              <a:t>Title Text</a:t>
            </a:r>
          </a:p>
        </p:txBody>
      </p:sp>
      <p:sp>
        <p:nvSpPr>
          <p:cNvPr id="154" name="Shape 154"/>
          <p:cNvSpPr>
            <a:spLocks noGrp="1"/>
          </p:cNvSpPr>
          <p:nvPr>
            <p:ph type="sldNum" sz="quarter" idx="2"/>
          </p:nvPr>
        </p:nvSpPr>
        <p:spPr>
          <a:xfrm>
            <a:off x="6009427" y="6288116"/>
            <a:ext cx="2901105" cy="371888"/>
          </a:xfrm>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Only">
    <p:bg>
      <p:bgPr>
        <a:solidFill>
          <a:srgbClr val="FFFFFF"/>
        </a:solidFill>
        <a:effectLst/>
      </p:bgPr>
    </p:bg>
    <p:spTree>
      <p:nvGrpSpPr>
        <p:cNvPr id="1" name=""/>
        <p:cNvGrpSpPr/>
        <p:nvPr/>
      </p:nvGrpSpPr>
      <p:grpSpPr>
        <a:xfrm>
          <a:off x="0" y="0"/>
          <a:ext cx="0" cy="0"/>
          <a:chOff x="0" y="0"/>
          <a:chExt cx="0" cy="0"/>
        </a:xfrm>
      </p:grpSpPr>
      <p:sp>
        <p:nvSpPr>
          <p:cNvPr id="161" name="Shape 161"/>
          <p:cNvSpPr>
            <a:spLocks noGrp="1"/>
          </p:cNvSpPr>
          <p:nvPr>
            <p:ph type="title"/>
          </p:nvPr>
        </p:nvSpPr>
        <p:spPr>
          <a:xfrm>
            <a:off x="274639" y="295275"/>
            <a:ext cx="11889565" cy="1334561"/>
          </a:xfrm>
          <a:prstGeom prst="rect">
            <a:avLst/>
          </a:prstGeom>
        </p:spPr>
        <p:txBody>
          <a:bodyPr lIns="91438" tIns="91438" rIns="91438" bIns="91438" anchor="t"/>
          <a:lstStyle>
            <a:lvl1pPr defTabSz="931388">
              <a:defRPr sz="4600" spc="-102">
                <a:solidFill>
                  <a:schemeClr val="accent5"/>
                </a:solidFill>
                <a:latin typeface="Segoe UI Light"/>
                <a:ea typeface="Segoe UI Light"/>
                <a:cs typeface="Segoe UI Light"/>
                <a:sym typeface="Segoe UI Light"/>
              </a:defRPr>
            </a:lvl1pPr>
          </a:lstStyle>
          <a:p>
            <a:r>
              <a:t>Title Text</a:t>
            </a:r>
          </a:p>
        </p:txBody>
      </p:sp>
      <p:sp>
        <p:nvSpPr>
          <p:cNvPr id="162" name="Shape 162"/>
          <p:cNvSpPr>
            <a:spLocks noGrp="1"/>
          </p:cNvSpPr>
          <p:nvPr>
            <p:ph type="sldNum" sz="quarter" idx="2"/>
          </p:nvPr>
        </p:nvSpPr>
        <p:spPr>
          <a:xfrm>
            <a:off x="6009427" y="6288116"/>
            <a:ext cx="2901105" cy="371888"/>
          </a:xfrm>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lank">
    <p:bg>
      <p:bgPr>
        <a:solidFill>
          <a:srgbClr val="FFFFFF"/>
        </a:solidFill>
        <a:effectLst/>
      </p:bgPr>
    </p:bg>
    <p:spTree>
      <p:nvGrpSpPr>
        <p:cNvPr id="1" name=""/>
        <p:cNvGrpSpPr/>
        <p:nvPr/>
      </p:nvGrpSpPr>
      <p:grpSpPr>
        <a:xfrm>
          <a:off x="0" y="0"/>
          <a:ext cx="0" cy="0"/>
          <a:chOff x="0" y="0"/>
          <a:chExt cx="0" cy="0"/>
        </a:xfrm>
      </p:grpSpPr>
      <p:sp>
        <p:nvSpPr>
          <p:cNvPr id="169" name="Shape 169"/>
          <p:cNvSpPr>
            <a:spLocks noGrp="1"/>
          </p:cNvSpPr>
          <p:nvPr>
            <p:ph type="sldNum" sz="quarter" idx="2"/>
          </p:nvPr>
        </p:nvSpPr>
        <p:spPr>
          <a:xfrm>
            <a:off x="6009427" y="6288116"/>
            <a:ext cx="2901105" cy="371888"/>
          </a:xfrm>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1_Title Slide">
    <p:bg>
      <p:bgPr>
        <a:solidFill>
          <a:srgbClr val="FFFFFF"/>
        </a:solidFill>
        <a:effectLst/>
      </p:bgPr>
    </p:bg>
    <p:spTree>
      <p:nvGrpSpPr>
        <p:cNvPr id="1" name=""/>
        <p:cNvGrpSpPr/>
        <p:nvPr/>
      </p:nvGrpSpPr>
      <p:grpSpPr>
        <a:xfrm>
          <a:off x="0" y="0"/>
          <a:ext cx="0" cy="0"/>
          <a:chOff x="0" y="0"/>
          <a:chExt cx="0" cy="0"/>
        </a:xfrm>
      </p:grpSpPr>
      <p:sp>
        <p:nvSpPr>
          <p:cNvPr id="176" name="Shape 176"/>
          <p:cNvSpPr/>
          <p:nvPr/>
        </p:nvSpPr>
        <p:spPr>
          <a:xfrm>
            <a:off x="274638" y="3033565"/>
            <a:ext cx="7313322" cy="3664100"/>
          </a:xfrm>
          <a:prstGeom prst="rect">
            <a:avLst/>
          </a:prstGeom>
          <a:solidFill>
            <a:schemeClr val="accent5">
              <a:alpha val="90000"/>
            </a:schemeClr>
          </a:solidFill>
          <a:ln w="12700">
            <a:miter lim="400000"/>
          </a:ln>
        </p:spPr>
        <p:txBody>
          <a:bodyPr lIns="146304" tIns="146304" rIns="146304" bIns="146304"/>
          <a:lstStyle/>
          <a:p>
            <a:pPr algn="ctr" defTabSz="931119">
              <a:lnSpc>
                <a:spcPct val="90000"/>
              </a:lnSpc>
              <a:defRPr sz="2300">
                <a:solidFill>
                  <a:srgbClr val="FFFFFF"/>
                </a:solidFill>
                <a:latin typeface="Segoe UI Semilight"/>
                <a:ea typeface="Segoe UI Semilight"/>
                <a:cs typeface="Segoe UI Semilight"/>
                <a:sym typeface="Segoe UI Semilight"/>
              </a:defRPr>
            </a:pPr>
            <a:endParaRPr/>
          </a:p>
        </p:txBody>
      </p:sp>
      <p:sp>
        <p:nvSpPr>
          <p:cNvPr id="177" name="Shape 177"/>
          <p:cNvSpPr>
            <a:spLocks noGrp="1"/>
          </p:cNvSpPr>
          <p:nvPr>
            <p:ph type="title"/>
          </p:nvPr>
        </p:nvSpPr>
        <p:spPr>
          <a:xfrm>
            <a:off x="274702" y="3040064"/>
            <a:ext cx="7315137" cy="1830110"/>
          </a:xfrm>
          <a:prstGeom prst="rect">
            <a:avLst/>
          </a:prstGeom>
        </p:spPr>
        <p:txBody>
          <a:bodyPr lIns="91438" tIns="91438" rIns="91438" bIns="91438" anchor="t"/>
          <a:lstStyle>
            <a:lvl1pPr defTabSz="931388">
              <a:defRPr sz="5200" spc="-100">
                <a:solidFill>
                  <a:srgbClr val="FFFFFF"/>
                </a:solidFill>
                <a:latin typeface="Segoe UI Light"/>
                <a:ea typeface="Segoe UI Light"/>
                <a:cs typeface="Segoe UI Light"/>
                <a:sym typeface="Segoe UI Light"/>
              </a:defRPr>
            </a:lvl1pPr>
          </a:lstStyle>
          <a:p>
            <a:r>
              <a:t>Title Text</a:t>
            </a:r>
          </a:p>
        </p:txBody>
      </p:sp>
      <p:sp>
        <p:nvSpPr>
          <p:cNvPr id="178" name="Shape 178"/>
          <p:cNvSpPr>
            <a:spLocks noGrp="1"/>
          </p:cNvSpPr>
          <p:nvPr>
            <p:ph type="body" sz="quarter" idx="1"/>
          </p:nvPr>
        </p:nvSpPr>
        <p:spPr>
          <a:xfrm>
            <a:off x="274702" y="4870172"/>
            <a:ext cx="7315139" cy="2114829"/>
          </a:xfrm>
          <a:prstGeom prst="rect">
            <a:avLst/>
          </a:prstGeom>
        </p:spPr>
        <p:txBody>
          <a:bodyPr lIns="109728" tIns="109728" rIns="109728" bIns="109728"/>
          <a:lstStyle>
            <a:lvl1pPr marL="0" indent="0" defTabSz="931388">
              <a:spcBef>
                <a:spcPts val="0"/>
              </a:spcBef>
              <a:buSzTx/>
              <a:buFontTx/>
              <a:buNone/>
              <a:defRPr sz="3000">
                <a:solidFill>
                  <a:srgbClr val="FFFFFF"/>
                </a:solidFill>
                <a:latin typeface="Segoe UI Light"/>
                <a:ea typeface="Segoe UI Light"/>
                <a:cs typeface="Segoe UI Light"/>
                <a:sym typeface="Segoe UI Light"/>
              </a:defRPr>
            </a:lvl1pPr>
            <a:lvl2pPr marL="653630" indent="-311225" defTabSz="931388">
              <a:spcBef>
                <a:spcPts val="0"/>
              </a:spcBef>
              <a:buSzPct val="90000"/>
              <a:buFontTx/>
              <a:defRPr sz="3000">
                <a:solidFill>
                  <a:srgbClr val="FFFFFF"/>
                </a:solidFill>
                <a:latin typeface="Segoe UI Light"/>
                <a:ea typeface="Segoe UI Light"/>
                <a:cs typeface="Segoe UI Light"/>
                <a:sym typeface="Segoe UI Light"/>
              </a:defRPr>
            </a:lvl2pPr>
            <a:lvl3pPr marL="924486" indent="-353816" defTabSz="931388">
              <a:spcBef>
                <a:spcPts val="0"/>
              </a:spcBef>
              <a:buSzPct val="90000"/>
              <a:buFontTx/>
              <a:defRPr sz="3000">
                <a:solidFill>
                  <a:srgbClr val="FFFFFF"/>
                </a:solidFill>
                <a:latin typeface="Segoe UI Light"/>
                <a:ea typeface="Segoe UI Light"/>
                <a:cs typeface="Segoe UI Light"/>
                <a:sym typeface="Segoe UI Light"/>
              </a:defRPr>
            </a:lvl3pPr>
            <a:lvl4pPr marL="1192069" indent="-393129" defTabSz="931388">
              <a:spcBef>
                <a:spcPts val="0"/>
              </a:spcBef>
              <a:buSzPct val="90000"/>
              <a:buFontTx/>
              <a:defRPr sz="3000">
                <a:solidFill>
                  <a:srgbClr val="FFFFFF"/>
                </a:solidFill>
                <a:latin typeface="Segoe UI Light"/>
                <a:ea typeface="Segoe UI Light"/>
                <a:cs typeface="Segoe UI Light"/>
                <a:sym typeface="Segoe UI Light"/>
              </a:defRPr>
            </a:lvl4pPr>
            <a:lvl5pPr marL="1420335" indent="-393129" defTabSz="931388">
              <a:spcBef>
                <a:spcPts val="0"/>
              </a:spcBef>
              <a:buSzPct val="90000"/>
              <a:buFontTx/>
              <a:defRPr sz="3000">
                <a:solidFill>
                  <a:srgbClr val="FFFFFF"/>
                </a:solidFill>
                <a:latin typeface="Segoe UI Light"/>
                <a:ea typeface="Segoe UI Light"/>
                <a:cs typeface="Segoe UI Light"/>
                <a:sym typeface="Segoe UI Light"/>
              </a:defRPr>
            </a:lvl5pPr>
          </a:lstStyle>
          <a:p>
            <a:r>
              <a:t>Body Level One</a:t>
            </a:r>
          </a:p>
          <a:p>
            <a:pPr lvl="1"/>
            <a:r>
              <a:t>Body Level Two</a:t>
            </a:r>
          </a:p>
          <a:p>
            <a:pPr lvl="2"/>
            <a:r>
              <a:t>Body Level Three</a:t>
            </a:r>
          </a:p>
          <a:p>
            <a:pPr lvl="3"/>
            <a:r>
              <a:t>Body Level Four</a:t>
            </a:r>
          </a:p>
          <a:p>
            <a:pPr lvl="4"/>
            <a:r>
              <a:t>Body Level Five</a:t>
            </a:r>
          </a:p>
        </p:txBody>
      </p:sp>
      <p:sp>
        <p:nvSpPr>
          <p:cNvPr id="179" name="Shape 179"/>
          <p:cNvSpPr>
            <a:spLocks noGrp="1"/>
          </p:cNvSpPr>
          <p:nvPr>
            <p:ph type="sldNum" sz="quarter" idx="2"/>
          </p:nvPr>
        </p:nvSpPr>
        <p:spPr>
          <a:xfrm>
            <a:off x="6009427" y="6288116"/>
            <a:ext cx="2901105" cy="371888"/>
          </a:xfrm>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Only">
    <p:bg>
      <p:bgPr>
        <a:solidFill>
          <a:srgbClr val="FFFFFF"/>
        </a:solidFill>
        <a:effectLst/>
      </p:bgPr>
    </p:bg>
    <p:spTree>
      <p:nvGrpSpPr>
        <p:cNvPr id="1" name=""/>
        <p:cNvGrpSpPr/>
        <p:nvPr/>
      </p:nvGrpSpPr>
      <p:grpSpPr>
        <a:xfrm>
          <a:off x="0" y="0"/>
          <a:ext cx="0" cy="0"/>
          <a:chOff x="0" y="0"/>
          <a:chExt cx="0" cy="0"/>
        </a:xfrm>
      </p:grpSpPr>
      <p:sp>
        <p:nvSpPr>
          <p:cNvPr id="20" name="Shape 20"/>
          <p:cNvSpPr>
            <a:spLocks noGrp="1"/>
          </p:cNvSpPr>
          <p:nvPr>
            <p:ph type="title"/>
          </p:nvPr>
        </p:nvSpPr>
        <p:spPr>
          <a:xfrm>
            <a:off x="274639" y="295275"/>
            <a:ext cx="11889565" cy="1334560"/>
          </a:xfrm>
          <a:prstGeom prst="rect">
            <a:avLst/>
          </a:prstGeom>
        </p:spPr>
        <p:txBody>
          <a:bodyPr lIns="91438" tIns="91438" rIns="91438" bIns="91438" anchor="t"/>
          <a:lstStyle>
            <a:lvl1pPr defTabSz="932563">
              <a:defRPr sz="4700" spc="-102">
                <a:solidFill>
                  <a:schemeClr val="accent5"/>
                </a:solidFill>
                <a:latin typeface="Segoe UI Light"/>
                <a:ea typeface="Segoe UI Light"/>
                <a:cs typeface="Segoe UI Light"/>
                <a:sym typeface="Segoe UI Light"/>
              </a:defRPr>
            </a:lvl1pPr>
          </a:lstStyle>
          <a:p>
            <a:r>
              <a:t>Title Text</a:t>
            </a:r>
          </a:p>
        </p:txBody>
      </p:sp>
      <p:sp>
        <p:nvSpPr>
          <p:cNvPr id="21" name="Shape 21"/>
          <p:cNvSpPr>
            <a:spLocks noGrp="1"/>
          </p:cNvSpPr>
          <p:nvPr>
            <p:ph type="sldNum" sz="quarter" idx="2"/>
          </p:nvPr>
        </p:nvSpPr>
        <p:spPr>
          <a:xfrm>
            <a:off x="6009427" y="6288116"/>
            <a:ext cx="2901105" cy="371888"/>
          </a:xfrm>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1_Title Only">
    <p:bg>
      <p:bgPr>
        <a:solidFill>
          <a:srgbClr val="FFFFFF"/>
        </a:solidFill>
        <a:effectLst/>
      </p:bgPr>
    </p:bg>
    <p:spTree>
      <p:nvGrpSpPr>
        <p:cNvPr id="1" name=""/>
        <p:cNvGrpSpPr/>
        <p:nvPr/>
      </p:nvGrpSpPr>
      <p:grpSpPr>
        <a:xfrm>
          <a:off x="0" y="0"/>
          <a:ext cx="0" cy="0"/>
          <a:chOff x="0" y="0"/>
          <a:chExt cx="0" cy="0"/>
        </a:xfrm>
      </p:grpSpPr>
      <p:sp>
        <p:nvSpPr>
          <p:cNvPr id="186" name="Shape 186"/>
          <p:cNvSpPr>
            <a:spLocks noGrp="1"/>
          </p:cNvSpPr>
          <p:nvPr>
            <p:ph type="title"/>
          </p:nvPr>
        </p:nvSpPr>
        <p:spPr>
          <a:xfrm>
            <a:off x="274320" y="292082"/>
            <a:ext cx="11887202" cy="1337753"/>
          </a:xfrm>
          <a:prstGeom prst="rect">
            <a:avLst/>
          </a:prstGeom>
        </p:spPr>
        <p:txBody>
          <a:bodyPr lIns="91438" tIns="91438" rIns="91438" bIns="91438" anchor="t"/>
          <a:lstStyle>
            <a:lvl1pPr defTabSz="931388">
              <a:defRPr sz="5000" spc="-102">
                <a:solidFill>
                  <a:schemeClr val="accent1"/>
                </a:solidFill>
                <a:latin typeface="Segoe UI Light"/>
                <a:ea typeface="Segoe UI Light"/>
                <a:cs typeface="Segoe UI Light"/>
                <a:sym typeface="Segoe UI Light"/>
              </a:defRPr>
            </a:lvl1pPr>
          </a:lstStyle>
          <a:p>
            <a:r>
              <a:t>Title Text</a:t>
            </a:r>
          </a:p>
        </p:txBody>
      </p:sp>
      <p:sp>
        <p:nvSpPr>
          <p:cNvPr id="187" name="Shape 187"/>
          <p:cNvSpPr>
            <a:spLocks noGrp="1"/>
          </p:cNvSpPr>
          <p:nvPr>
            <p:ph type="sldNum" sz="quarter" idx="2"/>
          </p:nvPr>
        </p:nvSpPr>
        <p:spPr>
          <a:xfrm>
            <a:off x="6009427" y="6288116"/>
            <a:ext cx="2901105" cy="371888"/>
          </a:xfrm>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94" name="Shape 194"/>
          <p:cNvSpPr>
            <a:spLocks noGrp="1"/>
          </p:cNvSpPr>
          <p:nvPr>
            <p:ph type="title"/>
          </p:nvPr>
        </p:nvSpPr>
        <p:spPr>
          <a:xfrm>
            <a:off x="1554162" y="1143146"/>
            <a:ext cx="9324976" cy="2431816"/>
          </a:xfrm>
          <a:prstGeom prst="rect">
            <a:avLst/>
          </a:prstGeom>
        </p:spPr>
        <p:txBody>
          <a:bodyPr anchor="b"/>
          <a:lstStyle>
            <a:lvl1pPr algn="ctr">
              <a:defRPr sz="6100"/>
            </a:lvl1pPr>
          </a:lstStyle>
          <a:p>
            <a:r>
              <a:t>Title Text</a:t>
            </a:r>
          </a:p>
        </p:txBody>
      </p:sp>
      <p:sp>
        <p:nvSpPr>
          <p:cNvPr id="195" name="Shape 195"/>
          <p:cNvSpPr>
            <a:spLocks noGrp="1"/>
          </p:cNvSpPr>
          <p:nvPr>
            <p:ph type="body" sz="quarter" idx="1"/>
          </p:nvPr>
        </p:nvSpPr>
        <p:spPr>
          <a:xfrm>
            <a:off x="1554162" y="3668743"/>
            <a:ext cx="9324976" cy="1686425"/>
          </a:xfrm>
          <a:prstGeom prst="rect">
            <a:avLst/>
          </a:prstGeom>
        </p:spPr>
        <p:txBody>
          <a:bodyPr/>
          <a:lstStyle>
            <a:lvl1pPr marL="0" indent="0" algn="ctr">
              <a:buSzTx/>
              <a:buFontTx/>
              <a:buNone/>
              <a:defRPr sz="2400"/>
            </a:lvl1pPr>
            <a:lvl2pPr marL="0" indent="465658" algn="ctr">
              <a:buSzTx/>
              <a:buFontTx/>
              <a:buNone/>
              <a:defRPr sz="2400"/>
            </a:lvl2pPr>
            <a:lvl3pPr marL="0" indent="931316" algn="ctr">
              <a:buSzTx/>
              <a:buFontTx/>
              <a:buNone/>
              <a:defRPr sz="2400"/>
            </a:lvl3pPr>
            <a:lvl4pPr marL="0" indent="1396975" algn="ctr">
              <a:buSzTx/>
              <a:buFontTx/>
              <a:buNone/>
              <a:defRPr sz="2400"/>
            </a:lvl4pPr>
            <a:lvl5pPr marL="0" indent="1862633"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96" name="Shape 19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lank">
    <p:bg>
      <p:bgPr>
        <a:solidFill>
          <a:srgbClr val="FFFFFF"/>
        </a:solidFill>
        <a:effectLst/>
      </p:bgPr>
    </p:bg>
    <p:spTree>
      <p:nvGrpSpPr>
        <p:cNvPr id="1" name=""/>
        <p:cNvGrpSpPr/>
        <p:nvPr/>
      </p:nvGrpSpPr>
      <p:grpSpPr>
        <a:xfrm>
          <a:off x="0" y="0"/>
          <a:ext cx="0" cy="0"/>
          <a:chOff x="0" y="0"/>
          <a:chExt cx="0" cy="0"/>
        </a:xfrm>
      </p:grpSpPr>
      <p:sp>
        <p:nvSpPr>
          <p:cNvPr id="28" name="Shape 28"/>
          <p:cNvSpPr>
            <a:spLocks noGrp="1"/>
          </p:cNvSpPr>
          <p:nvPr>
            <p:ph type="sldNum" sz="quarter" idx="2"/>
          </p:nvPr>
        </p:nvSpPr>
        <p:spPr>
          <a:xfrm>
            <a:off x="6009427" y="6288116"/>
            <a:ext cx="2901105" cy="371888"/>
          </a:xfrm>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1_Title Only">
    <p:bg>
      <p:bgPr>
        <a:solidFill>
          <a:srgbClr val="FFFFFF"/>
        </a:solidFill>
        <a:effectLst/>
      </p:bgPr>
    </p:bg>
    <p:spTree>
      <p:nvGrpSpPr>
        <p:cNvPr id="1" name=""/>
        <p:cNvGrpSpPr/>
        <p:nvPr/>
      </p:nvGrpSpPr>
      <p:grpSpPr>
        <a:xfrm>
          <a:off x="0" y="0"/>
          <a:ext cx="0" cy="0"/>
          <a:chOff x="0" y="0"/>
          <a:chExt cx="0" cy="0"/>
        </a:xfrm>
      </p:grpSpPr>
      <p:sp>
        <p:nvSpPr>
          <p:cNvPr id="45" name="Shape 45"/>
          <p:cNvSpPr>
            <a:spLocks noGrp="1"/>
          </p:cNvSpPr>
          <p:nvPr>
            <p:ph type="title"/>
          </p:nvPr>
        </p:nvSpPr>
        <p:spPr>
          <a:xfrm>
            <a:off x="274320" y="292082"/>
            <a:ext cx="11887201" cy="1337752"/>
          </a:xfrm>
          <a:prstGeom prst="rect">
            <a:avLst/>
          </a:prstGeom>
        </p:spPr>
        <p:txBody>
          <a:bodyPr lIns="91438" tIns="91438" rIns="91438" bIns="91438" anchor="t"/>
          <a:lstStyle>
            <a:lvl1pPr defTabSz="932563">
              <a:defRPr sz="5100" spc="-102">
                <a:solidFill>
                  <a:schemeClr val="accent1"/>
                </a:solidFill>
                <a:latin typeface="Segoe UI Light"/>
                <a:ea typeface="Segoe UI Light"/>
                <a:cs typeface="Segoe UI Light"/>
                <a:sym typeface="Segoe UI Light"/>
              </a:defRPr>
            </a:lvl1pPr>
          </a:lstStyle>
          <a:p>
            <a:r>
              <a:t>Title Text</a:t>
            </a:r>
          </a:p>
        </p:txBody>
      </p:sp>
      <p:sp>
        <p:nvSpPr>
          <p:cNvPr id="46" name="Shape 46"/>
          <p:cNvSpPr>
            <a:spLocks noGrp="1"/>
          </p:cNvSpPr>
          <p:nvPr>
            <p:ph type="sldNum" sz="quarter" idx="2"/>
          </p:nvPr>
        </p:nvSpPr>
        <p:spPr>
          <a:xfrm>
            <a:off x="6009427" y="6288116"/>
            <a:ext cx="2901105" cy="371888"/>
          </a:xfrm>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53" name="Shape 53"/>
          <p:cNvSpPr>
            <a:spLocks noGrp="1"/>
          </p:cNvSpPr>
          <p:nvPr>
            <p:ph type="title"/>
          </p:nvPr>
        </p:nvSpPr>
        <p:spPr>
          <a:xfrm>
            <a:off x="1554162" y="1143146"/>
            <a:ext cx="9324976" cy="2431816"/>
          </a:xfrm>
          <a:prstGeom prst="rect">
            <a:avLst/>
          </a:prstGeom>
        </p:spPr>
        <p:txBody>
          <a:bodyPr anchor="b"/>
          <a:lstStyle>
            <a:lvl1pPr algn="ctr">
              <a:defRPr sz="6100"/>
            </a:lvl1pPr>
          </a:lstStyle>
          <a:p>
            <a:r>
              <a:t>Title Text</a:t>
            </a:r>
          </a:p>
        </p:txBody>
      </p:sp>
      <p:sp>
        <p:nvSpPr>
          <p:cNvPr id="54" name="Shape 54"/>
          <p:cNvSpPr>
            <a:spLocks noGrp="1"/>
          </p:cNvSpPr>
          <p:nvPr>
            <p:ph type="body" sz="quarter" idx="1"/>
          </p:nvPr>
        </p:nvSpPr>
        <p:spPr>
          <a:xfrm>
            <a:off x="1554162" y="3668743"/>
            <a:ext cx="9324976" cy="1686425"/>
          </a:xfrm>
          <a:prstGeom prst="rect">
            <a:avLst/>
          </a:prstGeom>
        </p:spPr>
        <p:txBody>
          <a:bodyPr/>
          <a:lstStyle>
            <a:lvl1pPr marL="0" indent="0" algn="ctr">
              <a:buSzTx/>
              <a:buFontTx/>
              <a:buNone/>
              <a:defRPr sz="2400"/>
            </a:lvl1pPr>
            <a:lvl2pPr marL="0" indent="465658" algn="ctr">
              <a:buSzTx/>
              <a:buFontTx/>
              <a:buNone/>
              <a:defRPr sz="2400"/>
            </a:lvl2pPr>
            <a:lvl3pPr marL="0" indent="931316" algn="ctr">
              <a:buSzTx/>
              <a:buFontTx/>
              <a:buNone/>
              <a:defRPr sz="2400"/>
            </a:lvl3pPr>
            <a:lvl4pPr marL="0" indent="1396975" algn="ctr">
              <a:buSzTx/>
              <a:buFontTx/>
              <a:buNone/>
              <a:defRPr sz="2400"/>
            </a:lvl4pPr>
            <a:lvl5pPr marL="0" indent="1862633"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 name="Shape 5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62" name="Shape 62"/>
          <p:cNvSpPr>
            <a:spLocks noGrp="1"/>
          </p:cNvSpPr>
          <p:nvPr>
            <p:ph type="title"/>
          </p:nvPr>
        </p:nvSpPr>
        <p:spPr>
          <a:prstGeom prst="rect">
            <a:avLst/>
          </a:prstGeom>
        </p:spPr>
        <p:txBody>
          <a:bodyPr/>
          <a:lstStyle/>
          <a:p>
            <a:r>
              <a:t>Title Text</a:t>
            </a:r>
          </a:p>
        </p:txBody>
      </p:sp>
      <p:sp>
        <p:nvSpPr>
          <p:cNvPr id="63" name="Shape 6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4" name="Shape 6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71" name="Shape 71"/>
          <p:cNvSpPr>
            <a:spLocks noGrp="1"/>
          </p:cNvSpPr>
          <p:nvPr>
            <p:ph type="title"/>
          </p:nvPr>
        </p:nvSpPr>
        <p:spPr>
          <a:xfrm>
            <a:off x="848314" y="1741401"/>
            <a:ext cx="10723721" cy="2905566"/>
          </a:xfrm>
          <a:prstGeom prst="rect">
            <a:avLst/>
          </a:prstGeom>
        </p:spPr>
        <p:txBody>
          <a:bodyPr anchor="b"/>
          <a:lstStyle>
            <a:lvl1pPr>
              <a:defRPr sz="6100"/>
            </a:lvl1pPr>
          </a:lstStyle>
          <a:p>
            <a:r>
              <a:t>Title Text</a:t>
            </a:r>
          </a:p>
        </p:txBody>
      </p:sp>
      <p:sp>
        <p:nvSpPr>
          <p:cNvPr id="72" name="Shape 72"/>
          <p:cNvSpPr>
            <a:spLocks noGrp="1"/>
          </p:cNvSpPr>
          <p:nvPr>
            <p:ph type="body" sz="quarter" idx="1"/>
          </p:nvPr>
        </p:nvSpPr>
        <p:spPr>
          <a:xfrm>
            <a:off x="848314" y="4674453"/>
            <a:ext cx="10723721" cy="1527969"/>
          </a:xfrm>
          <a:prstGeom prst="rect">
            <a:avLst/>
          </a:prstGeom>
        </p:spPr>
        <p:txBody>
          <a:bodyPr/>
          <a:lstStyle>
            <a:lvl1pPr marL="0" indent="0">
              <a:buSzTx/>
              <a:buFontTx/>
              <a:buNone/>
              <a:defRPr sz="2400">
                <a:solidFill>
                  <a:srgbClr val="888888"/>
                </a:solidFill>
              </a:defRPr>
            </a:lvl1pPr>
            <a:lvl2pPr marL="0" indent="465658">
              <a:buSzTx/>
              <a:buFontTx/>
              <a:buNone/>
              <a:defRPr sz="2400">
                <a:solidFill>
                  <a:srgbClr val="888888"/>
                </a:solidFill>
              </a:defRPr>
            </a:lvl2pPr>
            <a:lvl3pPr marL="0" indent="931316">
              <a:buSzTx/>
              <a:buFontTx/>
              <a:buNone/>
              <a:defRPr sz="2400">
                <a:solidFill>
                  <a:srgbClr val="888888"/>
                </a:solidFill>
              </a:defRPr>
            </a:lvl3pPr>
            <a:lvl4pPr marL="0" indent="1396975">
              <a:buSzTx/>
              <a:buFontTx/>
              <a:buNone/>
              <a:defRPr sz="2400">
                <a:solidFill>
                  <a:srgbClr val="888888"/>
                </a:solidFill>
              </a:defRPr>
            </a:lvl4pPr>
            <a:lvl5pPr marL="0" indent="1862633">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73" name="Shape 7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80" name="Shape 80"/>
          <p:cNvSpPr>
            <a:spLocks noGrp="1"/>
          </p:cNvSpPr>
          <p:nvPr>
            <p:ph type="title"/>
          </p:nvPr>
        </p:nvSpPr>
        <p:spPr>
          <a:prstGeom prst="rect">
            <a:avLst/>
          </a:prstGeom>
        </p:spPr>
        <p:txBody>
          <a:bodyPr/>
          <a:lstStyle/>
          <a:p>
            <a:r>
              <a:t>Title Text</a:t>
            </a:r>
          </a:p>
        </p:txBody>
      </p:sp>
      <p:sp>
        <p:nvSpPr>
          <p:cNvPr id="81" name="Shape 81"/>
          <p:cNvSpPr>
            <a:spLocks noGrp="1"/>
          </p:cNvSpPr>
          <p:nvPr>
            <p:ph type="body" sz="half" idx="1"/>
          </p:nvPr>
        </p:nvSpPr>
        <p:spPr>
          <a:xfrm>
            <a:off x="854789" y="1859433"/>
            <a:ext cx="5284154" cy="443191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2" name="Shape 8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89" name="Shape 89"/>
          <p:cNvSpPr>
            <a:spLocks noGrp="1"/>
          </p:cNvSpPr>
          <p:nvPr>
            <p:ph type="title"/>
          </p:nvPr>
        </p:nvSpPr>
        <p:spPr>
          <a:xfrm>
            <a:off x="856408" y="371886"/>
            <a:ext cx="10723722" cy="1350112"/>
          </a:xfrm>
          <a:prstGeom prst="rect">
            <a:avLst/>
          </a:prstGeom>
        </p:spPr>
        <p:txBody>
          <a:bodyPr/>
          <a:lstStyle/>
          <a:p>
            <a:r>
              <a:t>Title Text</a:t>
            </a:r>
          </a:p>
        </p:txBody>
      </p:sp>
      <p:sp>
        <p:nvSpPr>
          <p:cNvPr id="90" name="Shape 90"/>
          <p:cNvSpPr>
            <a:spLocks noGrp="1"/>
          </p:cNvSpPr>
          <p:nvPr>
            <p:ph type="body" sz="quarter" idx="1"/>
          </p:nvPr>
        </p:nvSpPr>
        <p:spPr>
          <a:xfrm>
            <a:off x="856408" y="1712295"/>
            <a:ext cx="5259870" cy="839171"/>
          </a:xfrm>
          <a:prstGeom prst="rect">
            <a:avLst/>
          </a:prstGeom>
        </p:spPr>
        <p:txBody>
          <a:bodyPr anchor="b"/>
          <a:lstStyle>
            <a:lvl1pPr marL="0" indent="0">
              <a:buSzTx/>
              <a:buFontTx/>
              <a:buNone/>
              <a:defRPr sz="2400" b="1">
                <a:latin typeface="+mj-lt"/>
                <a:ea typeface="+mj-ea"/>
                <a:cs typeface="+mj-cs"/>
                <a:sym typeface="Helvetica"/>
              </a:defRPr>
            </a:lvl1pPr>
            <a:lvl2pPr marL="0" indent="465658">
              <a:buSzTx/>
              <a:buFontTx/>
              <a:buNone/>
              <a:defRPr sz="2400" b="1">
                <a:latin typeface="+mj-lt"/>
                <a:ea typeface="+mj-ea"/>
                <a:cs typeface="+mj-cs"/>
                <a:sym typeface="Helvetica"/>
              </a:defRPr>
            </a:lvl2pPr>
            <a:lvl3pPr marL="0" indent="931316">
              <a:buSzTx/>
              <a:buFontTx/>
              <a:buNone/>
              <a:defRPr sz="2400" b="1">
                <a:latin typeface="+mj-lt"/>
                <a:ea typeface="+mj-ea"/>
                <a:cs typeface="+mj-cs"/>
                <a:sym typeface="Helvetica"/>
              </a:defRPr>
            </a:lvl3pPr>
            <a:lvl4pPr marL="0" indent="1396975">
              <a:buSzTx/>
              <a:buFontTx/>
              <a:buNone/>
              <a:defRPr sz="2400" b="1">
                <a:latin typeface="+mj-lt"/>
                <a:ea typeface="+mj-ea"/>
                <a:cs typeface="+mj-cs"/>
                <a:sym typeface="Helvetica"/>
              </a:defRPr>
            </a:lvl4pPr>
            <a:lvl5pPr marL="0" indent="1862633">
              <a:buSzTx/>
              <a:buFontTx/>
              <a:buNone/>
              <a:defRPr sz="2400" b="1">
                <a:latin typeface="+mj-lt"/>
                <a:ea typeface="+mj-ea"/>
                <a:cs typeface="+mj-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91" name="Shape 91"/>
          <p:cNvSpPr>
            <a:spLocks noGrp="1"/>
          </p:cNvSpPr>
          <p:nvPr>
            <p:ph type="body" sz="quarter" idx="13"/>
          </p:nvPr>
        </p:nvSpPr>
        <p:spPr>
          <a:xfrm>
            <a:off x="6294358" y="1712295"/>
            <a:ext cx="5285772" cy="839171"/>
          </a:xfrm>
          <a:prstGeom prst="rect">
            <a:avLst/>
          </a:prstGeom>
        </p:spPr>
        <p:txBody>
          <a:bodyPr anchor="b"/>
          <a:lstStyle/>
          <a:p>
            <a:pPr marL="0" indent="0">
              <a:buSzTx/>
              <a:buFontTx/>
              <a:buNone/>
              <a:defRPr sz="2400" b="1">
                <a:latin typeface="+mj-lt"/>
                <a:ea typeface="+mj-ea"/>
                <a:cs typeface="+mj-cs"/>
                <a:sym typeface="Helvetica"/>
              </a:defRPr>
            </a:pPr>
            <a:endParaRPr/>
          </a:p>
        </p:txBody>
      </p:sp>
      <p:sp>
        <p:nvSpPr>
          <p:cNvPr id="92" name="Shape 9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3"/>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54789" y="371886"/>
            <a:ext cx="10723722" cy="1350112"/>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3" name="Shape 3"/>
          <p:cNvSpPr>
            <a:spLocks noGrp="1"/>
          </p:cNvSpPr>
          <p:nvPr>
            <p:ph type="body" idx="1"/>
          </p:nvPr>
        </p:nvSpPr>
        <p:spPr>
          <a:xfrm>
            <a:off x="854789" y="1859433"/>
            <a:ext cx="10723722" cy="4431918"/>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304855" y="6525383"/>
            <a:ext cx="273657" cy="269241"/>
          </a:xfrm>
          <a:prstGeom prst="rect">
            <a:avLst/>
          </a:prstGeom>
          <a:ln w="12700">
            <a:miter lim="400000"/>
          </a:ln>
        </p:spPr>
        <p:txBody>
          <a:bodyPr wrap="none" lIns="45719" rIns="45719" anchor="ctr">
            <a:spAutoFit/>
          </a:bodyPr>
          <a:lstStyle>
            <a:lvl1pPr algn="r">
              <a:defRPr sz="1200">
                <a:solidFill>
                  <a:srgbClr val="888888"/>
                </a:solidFill>
                <a:latin typeface="Segoe UI Semilight"/>
                <a:ea typeface="Segoe UI Semilight"/>
                <a:cs typeface="Segoe UI Semilight"/>
                <a:sym typeface="Segoe UI Semi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Lst>
  <p:transition spd="med"/>
  <p:txStyles>
    <p:titleStyle>
      <a:lvl1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31316"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p:titleStyle>
    <p:bodyStyle>
      <a:lvl1pPr marL="232829" marR="0" indent="-232829" algn="l" defTabSz="931316"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1pPr>
      <a:lvl2pPr marL="737291" marR="0" indent="-271633" algn="l" defTabSz="931316"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2pPr>
      <a:lvl3pPr marL="1257277" marR="0" indent="-325960" algn="l" defTabSz="931316"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3pPr>
      <a:lvl4pPr marL="1759153" marR="0" indent="-362178" algn="l" defTabSz="931316"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4pPr>
      <a:lvl5pPr marL="2224811" marR="0" indent="-362178" algn="l" defTabSz="931316"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5pPr>
      <a:lvl6pPr marL="2690469" marR="0" indent="-362178" algn="l" defTabSz="931316"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6pPr>
      <a:lvl7pPr marL="3156127" marR="0" indent="-362178" algn="l" defTabSz="931316"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7pPr>
      <a:lvl8pPr marL="3621786" marR="0" indent="-362178" algn="l" defTabSz="931316"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8pPr>
      <a:lvl9pPr marL="4087444" marR="0" indent="-362178" algn="l" defTabSz="931316"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Calibri"/>
          <a:ea typeface="Calibri"/>
          <a:cs typeface="Calibri"/>
          <a:sym typeface="Calibri"/>
        </a:defRPr>
      </a:lvl9pPr>
    </p:bodyStyle>
    <p:otherStyle>
      <a:lvl1pPr marL="0" marR="0" indent="0"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Semilight"/>
        </a:defRPr>
      </a:lvl1pPr>
      <a:lvl2pPr marL="0" marR="0" indent="0"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Semilight"/>
        </a:defRPr>
      </a:lvl2pPr>
      <a:lvl3pPr marL="0" marR="0" indent="0"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Semilight"/>
        </a:defRPr>
      </a:lvl3pPr>
      <a:lvl4pPr marL="0" marR="0" indent="0"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Semilight"/>
        </a:defRPr>
      </a:lvl4pPr>
      <a:lvl5pPr marL="0" marR="0" indent="0"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Semilight"/>
        </a:defRPr>
      </a:lvl5pPr>
      <a:lvl6pPr marL="0" marR="0" indent="0"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Semilight"/>
        </a:defRPr>
      </a:lvl6pPr>
      <a:lvl7pPr marL="0" marR="0" indent="0"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Semilight"/>
        </a:defRPr>
      </a:lvl7pPr>
      <a:lvl8pPr marL="0" marR="0" indent="0"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Semilight"/>
        </a:defRPr>
      </a:lvl8pPr>
      <a:lvl9pPr marL="0" marR="0" indent="0"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Semi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0.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hyperlink" Target="https://sqlps.io/reports" TargetMode="External"/><Relationship Id="rId5" Type="http://schemas.openxmlformats.org/officeDocument/2006/relationships/image" Target="../media/image16.PNG"/><Relationship Id="rId4" Type="http://schemas.openxmlformats.org/officeDocument/2006/relationships/hyperlink" Target="https://sqlps.io/vot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p:nvPr/>
        </p:nvSpPr>
        <p:spPr>
          <a:xfrm>
            <a:off x="2647" y="6456414"/>
            <a:ext cx="12433828" cy="548408"/>
          </a:xfrm>
          <a:prstGeom prst="rect">
            <a:avLst/>
          </a:prstGeom>
          <a:solidFill>
            <a:schemeClr val="accent5"/>
          </a:solidFill>
          <a:ln w="12700">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255" name="Shape 255"/>
          <p:cNvSpPr/>
          <p:nvPr/>
        </p:nvSpPr>
        <p:spPr>
          <a:xfrm>
            <a:off x="1" y="6583298"/>
            <a:ext cx="12433300" cy="299416"/>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US" dirty="0"/>
              <a:t>powershell.sqlpass.org   |   sqlps.io/vote   |   sqlps.io/</a:t>
            </a:r>
            <a:r>
              <a:rPr lang="en-US" dirty="0" err="1"/>
              <a:t>youtube</a:t>
            </a:r>
            <a:r>
              <a:rPr lang="en-US" dirty="0"/>
              <a:t>   |   sqlps.io/slack</a:t>
            </a:r>
            <a:endParaRPr dirty="0"/>
          </a:p>
        </p:txBody>
      </p:sp>
      <p:sp>
        <p:nvSpPr>
          <p:cNvPr id="256" name="Shape 256"/>
          <p:cNvSpPr>
            <a:spLocks noGrp="1"/>
          </p:cNvSpPr>
          <p:nvPr>
            <p:ph type="title"/>
          </p:nvPr>
        </p:nvSpPr>
        <p:spPr>
          <a:xfrm>
            <a:off x="274736" y="809101"/>
            <a:ext cx="11883829" cy="1143267"/>
          </a:xfrm>
          <a:prstGeom prst="rect">
            <a:avLst/>
          </a:prstGeom>
        </p:spPr>
        <p:txBody>
          <a:bodyPr lIns="0" tIns="0" rIns="0" bIns="0">
            <a:normAutofit/>
          </a:bodyPr>
          <a:lstStyle>
            <a:lvl1pPr>
              <a:defRPr sz="4800" spc="-200">
                <a:solidFill>
                  <a:schemeClr val="accent5"/>
                </a:solidFill>
              </a:defRPr>
            </a:lvl1pPr>
          </a:lstStyle>
          <a:p>
            <a:pPr algn="ctr"/>
            <a:r>
              <a:rPr lang="en-US" dirty="0"/>
              <a:t>The State of PowerShell, SQL Server, and SQLPS</a:t>
            </a:r>
            <a:endParaRPr dirty="0"/>
          </a:p>
        </p:txBody>
      </p:sp>
      <p:sp>
        <p:nvSpPr>
          <p:cNvPr id="4" name="Rectangle 3"/>
          <p:cNvSpPr/>
          <p:nvPr/>
        </p:nvSpPr>
        <p:spPr>
          <a:xfrm>
            <a:off x="3558298" y="4842132"/>
            <a:ext cx="4750018" cy="646331"/>
          </a:xfrm>
          <a:prstGeom prst="rect">
            <a:avLst/>
          </a:prstGeom>
        </p:spPr>
        <p:txBody>
          <a:bodyPr wrap="none">
            <a:spAutoFit/>
          </a:bodyPr>
          <a:lstStyle/>
          <a:p>
            <a:pPr algn="ctr"/>
            <a:r>
              <a:rPr lang="en-US" dirty="0"/>
              <a:t>Presented by</a:t>
            </a:r>
          </a:p>
          <a:p>
            <a:pPr algn="ctr"/>
            <a:r>
              <a:rPr lang="en-US" dirty="0"/>
              <a:t>The PASS PowerShell Virtual Chapter Team</a:t>
            </a:r>
          </a:p>
        </p:txBody>
      </p:sp>
      <p:pic>
        <p:nvPicPr>
          <p:cNvPr id="1026" name="Picture 2" descr="SQL PASS PowerShe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2702" y="2079252"/>
            <a:ext cx="2333844" cy="2327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801625"/>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p:nvPr/>
        </p:nvSpPr>
        <p:spPr>
          <a:xfrm>
            <a:off x="2647" y="6456414"/>
            <a:ext cx="12433828" cy="548408"/>
          </a:xfrm>
          <a:prstGeom prst="rect">
            <a:avLst/>
          </a:prstGeom>
          <a:solidFill>
            <a:schemeClr val="accent5"/>
          </a:solidFill>
          <a:ln w="12700">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306" name="Shape 306"/>
          <p:cNvSpPr>
            <a:spLocks noGrp="1"/>
          </p:cNvSpPr>
          <p:nvPr>
            <p:ph type="title"/>
          </p:nvPr>
        </p:nvSpPr>
        <p:spPr>
          <a:xfrm>
            <a:off x="266249" y="246551"/>
            <a:ext cx="11883829" cy="946145"/>
          </a:xfrm>
          <a:prstGeom prst="rect">
            <a:avLst/>
          </a:prstGeom>
        </p:spPr>
        <p:txBody>
          <a:bodyPr lIns="0" tIns="0" rIns="0" bIns="0"/>
          <a:lstStyle>
            <a:lvl1pPr>
              <a:defRPr sz="4800" spc="-200">
                <a:solidFill>
                  <a:schemeClr val="accent5"/>
                </a:solidFill>
              </a:defRPr>
            </a:lvl1pPr>
          </a:lstStyle>
          <a:p>
            <a:r>
              <a:rPr lang="en-US" dirty="0"/>
              <a:t>Aaron’s Demo</a:t>
            </a:r>
            <a:endParaRPr dirty="0"/>
          </a:p>
        </p:txBody>
      </p:sp>
      <p:sp>
        <p:nvSpPr>
          <p:cNvPr id="3" name="Rectangle 2"/>
          <p:cNvSpPr/>
          <p:nvPr/>
        </p:nvSpPr>
        <p:spPr>
          <a:xfrm>
            <a:off x="266248" y="2199839"/>
            <a:ext cx="11386173" cy="1754326"/>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Get-</a:t>
            </a:r>
            <a:r>
              <a:rPr lang="en-US" dirty="0" err="1">
                <a:solidFill>
                  <a:srgbClr val="0000FF"/>
                </a:solidFill>
                <a:highlight>
                  <a:srgbClr val="FFFFFF"/>
                </a:highlight>
                <a:latin typeface="Consolas" panose="020B0609020204030204" pitchFamily="49" charset="0"/>
              </a:rPr>
              <a:t>SqlDatabase</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ServerInstance</a:t>
            </a:r>
            <a:r>
              <a:rPr lang="en-US" dirty="0">
                <a:solidFill>
                  <a:srgbClr val="000000"/>
                </a:solidFill>
                <a:highlight>
                  <a:srgbClr val="FFFFFF"/>
                </a:highlight>
                <a:latin typeface="Consolas" panose="020B0609020204030204" pitchFamily="49" charset="0"/>
              </a:rPr>
              <a:t> </a:t>
            </a:r>
            <a:r>
              <a:rPr lang="en-US" dirty="0">
                <a:solidFill>
                  <a:srgbClr val="8A2BE2"/>
                </a:solidFill>
                <a:highlight>
                  <a:srgbClr val="FFFFFF"/>
                </a:highlight>
                <a:latin typeface="Consolas" panose="020B0609020204030204" pitchFamily="49" charset="0"/>
              </a:rPr>
              <a:t>localhost</a:t>
            </a:r>
            <a:r>
              <a:rPr lang="en-US" dirty="0">
                <a:solidFill>
                  <a:srgbClr val="000000"/>
                </a:solidFill>
                <a:highlight>
                  <a:srgbClr val="FFFFFF"/>
                </a:highlight>
                <a:latin typeface="Consolas" panose="020B0609020204030204" pitchFamily="49" charset="0"/>
              </a:rPr>
              <a:t> </a:t>
            </a:r>
            <a:r>
              <a:rPr lang="en-US" dirty="0">
                <a:solidFill>
                  <a:srgbClr val="A9A9A9"/>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Backup-</a:t>
            </a:r>
            <a:r>
              <a:rPr lang="en-US" dirty="0" err="1">
                <a:solidFill>
                  <a:srgbClr val="0000FF"/>
                </a:solidFill>
                <a:highlight>
                  <a:srgbClr val="FFFFFF"/>
                </a:highlight>
                <a:latin typeface="Consolas" panose="020B0609020204030204" pitchFamily="49" charset="0"/>
              </a:rPr>
              <a:t>SqlDatabase</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Get-</a:t>
            </a:r>
            <a:r>
              <a:rPr lang="en-US" dirty="0" err="1">
                <a:solidFill>
                  <a:srgbClr val="0000FF"/>
                </a:solidFill>
                <a:highlight>
                  <a:srgbClr val="FFFFFF"/>
                </a:highlight>
                <a:latin typeface="Consolas" panose="020B0609020204030204" pitchFamily="49" charset="0"/>
              </a:rPr>
              <a:t>SqlDatabase</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ServerInstance</a:t>
            </a:r>
            <a:r>
              <a:rPr lang="en-US" dirty="0">
                <a:solidFill>
                  <a:srgbClr val="000000"/>
                </a:solidFill>
                <a:highlight>
                  <a:srgbClr val="FFFFFF"/>
                </a:highlight>
                <a:latin typeface="Consolas" panose="020B0609020204030204" pitchFamily="49" charset="0"/>
              </a:rPr>
              <a:t> </a:t>
            </a:r>
            <a:r>
              <a:rPr lang="en-US" dirty="0">
                <a:solidFill>
                  <a:srgbClr val="8A2BE2"/>
                </a:solidFill>
                <a:highlight>
                  <a:srgbClr val="FFFFFF"/>
                </a:highlight>
                <a:latin typeface="Consolas" panose="020B0609020204030204" pitchFamily="49" charset="0"/>
              </a:rPr>
              <a:t>localhost</a:t>
            </a:r>
            <a:r>
              <a:rPr lang="en-US" dirty="0">
                <a:solidFill>
                  <a:srgbClr val="000000"/>
                </a:solidFill>
                <a:highlight>
                  <a:srgbClr val="FFFFFF"/>
                </a:highlight>
                <a:latin typeface="Consolas" panose="020B0609020204030204" pitchFamily="49" charset="0"/>
              </a:rPr>
              <a:t> </a:t>
            </a:r>
            <a:r>
              <a:rPr lang="en-US" dirty="0">
                <a:solidFill>
                  <a:srgbClr val="A9A9A9"/>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Backup-</a:t>
            </a:r>
            <a:r>
              <a:rPr lang="en-US" dirty="0" err="1">
                <a:solidFill>
                  <a:srgbClr val="0000FF"/>
                </a:solidFill>
                <a:highlight>
                  <a:srgbClr val="FFFFFF"/>
                </a:highlight>
                <a:latin typeface="Consolas" panose="020B0609020204030204" pitchFamily="49" charset="0"/>
              </a:rPr>
              <a:t>SqlDatabase</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CompressionOption</a:t>
            </a:r>
            <a:r>
              <a:rPr lang="en-US" dirty="0">
                <a:solidFill>
                  <a:srgbClr val="000000"/>
                </a:solidFill>
                <a:highlight>
                  <a:srgbClr val="FFFFFF"/>
                </a:highlight>
                <a:latin typeface="Consolas" panose="020B0609020204030204" pitchFamily="49" charset="0"/>
              </a:rPr>
              <a:t> </a:t>
            </a:r>
            <a:r>
              <a:rPr lang="en-US" dirty="0">
                <a:solidFill>
                  <a:srgbClr val="8A2BE2"/>
                </a:solidFill>
                <a:highlight>
                  <a:srgbClr val="FFFFFF"/>
                </a:highlight>
                <a:latin typeface="Consolas" panose="020B0609020204030204" pitchFamily="49" charset="0"/>
              </a:rPr>
              <a:t>On</a:t>
            </a:r>
            <a:r>
              <a:rPr lang="en-US" dirty="0">
                <a:solidFill>
                  <a:srgbClr val="000000"/>
                </a:solidFill>
                <a:highlight>
                  <a:srgbClr val="FFFFFF"/>
                </a:highlight>
                <a:latin typeface="Consolas" panose="020B0609020204030204" pitchFamily="49" charset="0"/>
              </a:rPr>
              <a:t> </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Get-</a:t>
            </a:r>
            <a:r>
              <a:rPr lang="en-US" dirty="0" err="1">
                <a:solidFill>
                  <a:srgbClr val="0000FF"/>
                </a:solidFill>
                <a:highlight>
                  <a:srgbClr val="FFFFFF"/>
                </a:highlight>
                <a:latin typeface="Consolas" panose="020B0609020204030204" pitchFamily="49" charset="0"/>
              </a:rPr>
              <a:t>SqlDatabase</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ServerInstance</a:t>
            </a:r>
            <a:r>
              <a:rPr lang="en-US" dirty="0">
                <a:solidFill>
                  <a:srgbClr val="000000"/>
                </a:solidFill>
                <a:highlight>
                  <a:srgbClr val="FFFFFF"/>
                </a:highlight>
                <a:latin typeface="Consolas" panose="020B0609020204030204" pitchFamily="49" charset="0"/>
              </a:rPr>
              <a:t> </a:t>
            </a:r>
            <a:r>
              <a:rPr lang="en-US" dirty="0">
                <a:solidFill>
                  <a:srgbClr val="8A2BE2"/>
                </a:solidFill>
                <a:highlight>
                  <a:srgbClr val="FFFFFF"/>
                </a:highlight>
                <a:latin typeface="Consolas" panose="020B0609020204030204" pitchFamily="49" charset="0"/>
              </a:rPr>
              <a:t>localhost</a:t>
            </a:r>
            <a:r>
              <a:rPr lang="en-US" dirty="0">
                <a:solidFill>
                  <a:srgbClr val="000000"/>
                </a:solidFill>
                <a:highlight>
                  <a:srgbClr val="FFFFFF"/>
                </a:highlight>
                <a:latin typeface="Consolas" panose="020B0609020204030204" pitchFamily="49" charset="0"/>
              </a:rPr>
              <a:t> </a:t>
            </a:r>
            <a:r>
              <a:rPr lang="en-US" dirty="0">
                <a:solidFill>
                  <a:srgbClr val="A9A9A9"/>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Where</a:t>
            </a:r>
            <a:r>
              <a:rPr lang="en-US" dirty="0">
                <a:solidFill>
                  <a:srgbClr val="000000"/>
                </a:solidFill>
                <a:highlight>
                  <a:srgbClr val="FFFFFF"/>
                </a:highlight>
                <a:latin typeface="Consolas" panose="020B0609020204030204" pitchFamily="49" charset="0"/>
              </a:rPr>
              <a:t> { </a:t>
            </a:r>
            <a:r>
              <a:rPr lang="en-US" dirty="0">
                <a:solidFill>
                  <a:srgbClr val="FF4500"/>
                </a:solidFill>
                <a:highlight>
                  <a:srgbClr val="FFFFFF"/>
                </a:highlight>
                <a:latin typeface="Consolas" panose="020B0609020204030204" pitchFamily="49" charset="0"/>
              </a:rPr>
              <a:t>$_</a:t>
            </a:r>
            <a:r>
              <a:rPr lang="en-US" dirty="0">
                <a:solidFill>
                  <a:srgbClr val="A9A9A9"/>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Name </a:t>
            </a:r>
            <a:r>
              <a:rPr lang="en-US" dirty="0">
                <a:solidFill>
                  <a:srgbClr val="A9A9A9"/>
                </a:solidFill>
                <a:highlight>
                  <a:srgbClr val="FFFFFF"/>
                </a:highlight>
                <a:latin typeface="Consolas" panose="020B0609020204030204" pitchFamily="49" charset="0"/>
              </a:rPr>
              <a:t>-ne</a:t>
            </a:r>
            <a:r>
              <a:rPr lang="en-US" dirty="0">
                <a:solidFill>
                  <a:srgbClr val="000000"/>
                </a:solidFill>
                <a:highlight>
                  <a:srgbClr val="FFFFFF"/>
                </a:highlight>
                <a:latin typeface="Consolas" panose="020B0609020204030204" pitchFamily="49" charset="0"/>
              </a:rPr>
              <a:t> </a:t>
            </a:r>
            <a:r>
              <a:rPr lang="en-US" dirty="0">
                <a:solidFill>
                  <a:srgbClr val="8B0000"/>
                </a:solidFill>
                <a:highlight>
                  <a:srgbClr val="FFFFFF"/>
                </a:highlight>
                <a:latin typeface="Consolas" panose="020B0609020204030204" pitchFamily="49" charset="0"/>
              </a:rPr>
              <a:t>'</a:t>
            </a:r>
            <a:r>
              <a:rPr lang="en-US" dirty="0" err="1">
                <a:solidFill>
                  <a:srgbClr val="8B0000"/>
                </a:solidFill>
                <a:highlight>
                  <a:srgbClr val="FFFFFF"/>
                </a:highlight>
                <a:latin typeface="Consolas" panose="020B0609020204030204" pitchFamily="49" charset="0"/>
              </a:rPr>
              <a:t>tempdb</a:t>
            </a:r>
            <a:r>
              <a:rPr lang="en-US" dirty="0">
                <a:solidFill>
                  <a:srgbClr val="8B00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 </a:t>
            </a:r>
            <a:r>
              <a:rPr lang="en-US" dirty="0">
                <a:solidFill>
                  <a:srgbClr val="A9A9A9"/>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Backup-</a:t>
            </a:r>
            <a:r>
              <a:rPr lang="en-US" dirty="0" err="1">
                <a:solidFill>
                  <a:srgbClr val="0000FF"/>
                </a:solidFill>
                <a:highlight>
                  <a:srgbClr val="FFFFFF"/>
                </a:highlight>
                <a:latin typeface="Consolas" panose="020B0609020204030204" pitchFamily="49" charset="0"/>
              </a:rPr>
              <a:t>SqlDatabase</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CompressionOption</a:t>
            </a:r>
            <a:r>
              <a:rPr lang="en-US" dirty="0">
                <a:solidFill>
                  <a:srgbClr val="000000"/>
                </a:solidFill>
                <a:highlight>
                  <a:srgbClr val="FFFFFF"/>
                </a:highlight>
                <a:latin typeface="Consolas" panose="020B0609020204030204" pitchFamily="49" charset="0"/>
              </a:rPr>
              <a:t> </a:t>
            </a:r>
            <a:r>
              <a:rPr lang="en-US" dirty="0">
                <a:solidFill>
                  <a:srgbClr val="8A2BE2"/>
                </a:solidFill>
                <a:highlight>
                  <a:srgbClr val="FFFFFF"/>
                </a:highlight>
                <a:latin typeface="Consolas" panose="020B0609020204030204" pitchFamily="49" charset="0"/>
              </a:rPr>
              <a:t>On</a:t>
            </a:r>
            <a:r>
              <a:rPr lang="en-US" dirty="0">
                <a:solidFill>
                  <a:srgbClr val="000000"/>
                </a:solidFill>
                <a:highlight>
                  <a:srgbClr val="FFFFFF"/>
                </a:highlight>
                <a:latin typeface="Consolas" panose="020B0609020204030204" pitchFamily="49" charset="0"/>
              </a:rPr>
              <a:t> </a:t>
            </a:r>
          </a:p>
        </p:txBody>
      </p:sp>
      <p:sp>
        <p:nvSpPr>
          <p:cNvPr id="7" name="Shape 255"/>
          <p:cNvSpPr/>
          <p:nvPr/>
        </p:nvSpPr>
        <p:spPr>
          <a:xfrm>
            <a:off x="1" y="6583298"/>
            <a:ext cx="12433300" cy="299416"/>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US" dirty="0"/>
              <a:t>powershell.sqlpass.org   |   sqlps.io/vote   |   sqlps.io/</a:t>
            </a:r>
            <a:r>
              <a:rPr lang="en-US" dirty="0" err="1"/>
              <a:t>youtube</a:t>
            </a:r>
            <a:r>
              <a:rPr lang="en-US" dirty="0"/>
              <a:t>   |   sqlps.io/slack</a:t>
            </a:r>
            <a:endParaRPr dirty="0"/>
          </a:p>
        </p:txBody>
      </p:sp>
    </p:spTree>
    <p:extLst>
      <p:ext uri="{BB962C8B-B14F-4D97-AF65-F5344CB8AC3E}">
        <p14:creationId xmlns:p14="http://schemas.microsoft.com/office/powerpoint/2010/main" val="291409088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p:nvPr/>
        </p:nvSpPr>
        <p:spPr>
          <a:xfrm>
            <a:off x="2647" y="6456414"/>
            <a:ext cx="12433828" cy="548408"/>
          </a:xfrm>
          <a:prstGeom prst="rect">
            <a:avLst/>
          </a:prstGeom>
          <a:solidFill>
            <a:schemeClr val="accent5"/>
          </a:solidFill>
          <a:ln w="12700">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306" name="Shape 306"/>
          <p:cNvSpPr>
            <a:spLocks noGrp="1"/>
          </p:cNvSpPr>
          <p:nvPr>
            <p:ph type="title"/>
          </p:nvPr>
        </p:nvSpPr>
        <p:spPr>
          <a:xfrm>
            <a:off x="266249" y="246551"/>
            <a:ext cx="11883829" cy="946145"/>
          </a:xfrm>
          <a:prstGeom prst="rect">
            <a:avLst/>
          </a:prstGeom>
        </p:spPr>
        <p:txBody>
          <a:bodyPr lIns="0" tIns="0" rIns="0" bIns="0"/>
          <a:lstStyle>
            <a:lvl1pPr>
              <a:defRPr sz="4800" spc="-200">
                <a:solidFill>
                  <a:schemeClr val="accent5"/>
                </a:solidFill>
              </a:defRPr>
            </a:lvl1pPr>
          </a:lstStyle>
          <a:p>
            <a:r>
              <a:rPr lang="en-US" dirty="0"/>
              <a:t>Lets just backup the ones we like</a:t>
            </a:r>
            <a:endParaRPr dirty="0"/>
          </a:p>
        </p:txBody>
      </p:sp>
      <p:sp>
        <p:nvSpPr>
          <p:cNvPr id="3" name="Rectangle 2"/>
          <p:cNvSpPr/>
          <p:nvPr/>
        </p:nvSpPr>
        <p:spPr>
          <a:xfrm>
            <a:off x="266248" y="2199839"/>
            <a:ext cx="11386173" cy="923330"/>
          </a:xfrm>
          <a:prstGeom prst="rect">
            <a:avLst/>
          </a:prstGeom>
        </p:spPr>
        <p:txBody>
          <a:bodyPr wrap="square">
            <a:spAutoFit/>
          </a:bodyPr>
          <a:lstStyle/>
          <a:p>
            <a:pPr algn="ctr"/>
            <a:r>
              <a:rPr lang="en-US" dirty="0"/>
              <a:t>OGV with the –</a:t>
            </a:r>
            <a:r>
              <a:rPr lang="en-US" dirty="0" err="1"/>
              <a:t>PassThru</a:t>
            </a:r>
            <a:r>
              <a:rPr lang="en-US" dirty="0"/>
              <a:t> parameter is your friend</a:t>
            </a:r>
          </a:p>
          <a:p>
            <a:pPr algn="ctr"/>
            <a:endParaRPr lang="en-US" dirty="0"/>
          </a:p>
          <a:p>
            <a:pPr algn="ctr"/>
            <a:r>
              <a:rPr lang="en-US" dirty="0"/>
              <a:t>Let’s do that across multiple instances</a:t>
            </a:r>
          </a:p>
        </p:txBody>
      </p:sp>
      <p:sp>
        <p:nvSpPr>
          <p:cNvPr id="6" name="Shape 255"/>
          <p:cNvSpPr/>
          <p:nvPr/>
        </p:nvSpPr>
        <p:spPr>
          <a:xfrm>
            <a:off x="1" y="6583298"/>
            <a:ext cx="12433300" cy="299416"/>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US" dirty="0"/>
              <a:t>powershell.sqlpass.org   |   sqlps.io/vote   |   sqlps.io/</a:t>
            </a:r>
            <a:r>
              <a:rPr lang="en-US" dirty="0" err="1"/>
              <a:t>youtube</a:t>
            </a:r>
            <a:r>
              <a:rPr lang="en-US" dirty="0"/>
              <a:t>   |   sqlps.io/slack</a:t>
            </a:r>
            <a:endParaRPr dirty="0"/>
          </a:p>
        </p:txBody>
      </p:sp>
    </p:spTree>
    <p:extLst>
      <p:ext uri="{BB962C8B-B14F-4D97-AF65-F5344CB8AC3E}">
        <p14:creationId xmlns:p14="http://schemas.microsoft.com/office/powerpoint/2010/main" val="3896388740"/>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p:nvPr/>
        </p:nvSpPr>
        <p:spPr>
          <a:xfrm>
            <a:off x="2647" y="6456414"/>
            <a:ext cx="12433828" cy="548408"/>
          </a:xfrm>
          <a:prstGeom prst="rect">
            <a:avLst/>
          </a:prstGeom>
          <a:solidFill>
            <a:schemeClr val="accent5"/>
          </a:solidFill>
          <a:ln w="12700">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306" name="Shape 306"/>
          <p:cNvSpPr>
            <a:spLocks noGrp="1"/>
          </p:cNvSpPr>
          <p:nvPr>
            <p:ph type="title"/>
          </p:nvPr>
        </p:nvSpPr>
        <p:spPr>
          <a:xfrm>
            <a:off x="266249" y="265404"/>
            <a:ext cx="11883829" cy="946145"/>
          </a:xfrm>
          <a:prstGeom prst="rect">
            <a:avLst/>
          </a:prstGeom>
        </p:spPr>
        <p:txBody>
          <a:bodyPr lIns="0" tIns="0" rIns="0" bIns="0"/>
          <a:lstStyle>
            <a:lvl1pPr>
              <a:defRPr sz="4800" spc="-200">
                <a:solidFill>
                  <a:schemeClr val="accent5"/>
                </a:solidFill>
              </a:defRPr>
            </a:lvl1pPr>
          </a:lstStyle>
          <a:p>
            <a:r>
              <a:rPr lang="en-US" dirty="0"/>
              <a:t>Chrissy’s Demo, </a:t>
            </a:r>
            <a:r>
              <a:rPr lang="en-US" dirty="0" err="1"/>
              <a:t>dbatools</a:t>
            </a:r>
            <a:endParaRPr dirty="0"/>
          </a:p>
        </p:txBody>
      </p:sp>
      <p:pic>
        <p:nvPicPr>
          <p:cNvPr id="2050" name="Picture 2" descr="https://dbatools.io/wp-content/uploads/2016/05/dbatoo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986" y="1663307"/>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6" name="Shape 255"/>
          <p:cNvSpPr/>
          <p:nvPr/>
        </p:nvSpPr>
        <p:spPr>
          <a:xfrm>
            <a:off x="1" y="6583298"/>
            <a:ext cx="12433300" cy="299416"/>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US" dirty="0"/>
              <a:t>powershell.sqlpass.org   |   sqlps.io/vote   |   sqlps.io/</a:t>
            </a:r>
            <a:r>
              <a:rPr lang="en-US" dirty="0" err="1"/>
              <a:t>youtube</a:t>
            </a:r>
            <a:r>
              <a:rPr lang="en-US" dirty="0"/>
              <a:t>   |   sqlps.io/slack</a:t>
            </a:r>
            <a:endParaRPr dirty="0"/>
          </a:p>
        </p:txBody>
      </p:sp>
      <p:sp>
        <p:nvSpPr>
          <p:cNvPr id="3" name="Rectangle 2"/>
          <p:cNvSpPr/>
          <p:nvPr/>
        </p:nvSpPr>
        <p:spPr>
          <a:xfrm>
            <a:off x="5255408" y="2824726"/>
            <a:ext cx="1300356" cy="369332"/>
          </a:xfrm>
          <a:prstGeom prst="rect">
            <a:avLst/>
          </a:prstGeom>
        </p:spPr>
        <p:txBody>
          <a:bodyPr wrap="none">
            <a:spAutoFit/>
          </a:bodyPr>
          <a:lstStyle/>
          <a:p>
            <a:pPr algn="ctr"/>
            <a:r>
              <a:rPr lang="en-US" dirty="0"/>
              <a:t>dbatools.io</a:t>
            </a:r>
          </a:p>
        </p:txBody>
      </p:sp>
      <p:grpSp>
        <p:nvGrpSpPr>
          <p:cNvPr id="7" name="Group 6"/>
          <p:cNvGrpSpPr/>
          <p:nvPr/>
        </p:nvGrpSpPr>
        <p:grpSpPr>
          <a:xfrm>
            <a:off x="266249" y="4009301"/>
            <a:ext cx="11785075" cy="1779846"/>
            <a:chOff x="266249" y="4676568"/>
            <a:chExt cx="11785075" cy="1779846"/>
          </a:xfrm>
        </p:grpSpPr>
        <p:pic>
          <p:nvPicPr>
            <p:cNvPr id="2" name="Picture 1"/>
            <p:cNvPicPr>
              <a:picLocks noChangeAspect="1"/>
            </p:cNvPicPr>
            <p:nvPr/>
          </p:nvPicPr>
          <p:blipFill>
            <a:blip r:embed="rId4"/>
            <a:stretch>
              <a:fillRect/>
            </a:stretch>
          </p:blipFill>
          <p:spPr>
            <a:xfrm>
              <a:off x="266249" y="4676569"/>
              <a:ext cx="3532181" cy="1779845"/>
            </a:xfrm>
            <a:prstGeom prst="rect">
              <a:avLst/>
            </a:prstGeom>
          </p:spPr>
        </p:pic>
        <p:pic>
          <p:nvPicPr>
            <p:cNvPr id="4" name="Picture 3"/>
            <p:cNvPicPr>
              <a:picLocks noChangeAspect="1"/>
            </p:cNvPicPr>
            <p:nvPr/>
          </p:nvPicPr>
          <p:blipFill>
            <a:blip r:embed="rId5"/>
            <a:stretch>
              <a:fillRect/>
            </a:stretch>
          </p:blipFill>
          <p:spPr>
            <a:xfrm>
              <a:off x="4626338" y="4676569"/>
              <a:ext cx="3380155" cy="1716403"/>
            </a:xfrm>
            <a:prstGeom prst="rect">
              <a:avLst/>
            </a:prstGeom>
          </p:spPr>
        </p:pic>
        <p:pic>
          <p:nvPicPr>
            <p:cNvPr id="5" name="Picture 4"/>
            <p:cNvPicPr>
              <a:picLocks noChangeAspect="1"/>
            </p:cNvPicPr>
            <p:nvPr/>
          </p:nvPicPr>
          <p:blipFill>
            <a:blip r:embed="rId6"/>
            <a:stretch>
              <a:fillRect/>
            </a:stretch>
          </p:blipFill>
          <p:spPr>
            <a:xfrm>
              <a:off x="8676345" y="4676568"/>
              <a:ext cx="3374979" cy="1716403"/>
            </a:xfrm>
            <a:prstGeom prst="rect">
              <a:avLst/>
            </a:prstGeom>
          </p:spPr>
        </p:pic>
      </p:grpSp>
    </p:spTree>
    <p:extLst>
      <p:ext uri="{BB962C8B-B14F-4D97-AF65-F5344CB8AC3E}">
        <p14:creationId xmlns:p14="http://schemas.microsoft.com/office/powerpoint/2010/main" val="63761217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p:nvPr/>
        </p:nvSpPr>
        <p:spPr>
          <a:xfrm>
            <a:off x="2647" y="6456414"/>
            <a:ext cx="12433828" cy="548408"/>
          </a:xfrm>
          <a:prstGeom prst="rect">
            <a:avLst/>
          </a:prstGeom>
          <a:solidFill>
            <a:schemeClr val="accent5"/>
          </a:solidFill>
          <a:ln w="12700">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306" name="Shape 306"/>
          <p:cNvSpPr>
            <a:spLocks noGrp="1"/>
          </p:cNvSpPr>
          <p:nvPr>
            <p:ph type="title"/>
          </p:nvPr>
        </p:nvSpPr>
        <p:spPr>
          <a:xfrm>
            <a:off x="266249" y="265404"/>
            <a:ext cx="11883829" cy="946145"/>
          </a:xfrm>
          <a:prstGeom prst="rect">
            <a:avLst/>
          </a:prstGeom>
        </p:spPr>
        <p:txBody>
          <a:bodyPr lIns="0" tIns="0" rIns="0" bIns="0"/>
          <a:lstStyle>
            <a:lvl1pPr>
              <a:defRPr sz="4800" spc="-200">
                <a:solidFill>
                  <a:schemeClr val="accent5"/>
                </a:solidFill>
              </a:defRPr>
            </a:lvl1pPr>
          </a:lstStyle>
          <a:p>
            <a:r>
              <a:rPr lang="en-GB" dirty="0"/>
              <a:t>Rob’s Demo: A Solution Example</a:t>
            </a:r>
            <a:endParaRPr dirty="0"/>
          </a:p>
        </p:txBody>
      </p:sp>
      <p:pic>
        <p:nvPicPr>
          <p:cNvPr id="5" name="Picture 4"/>
          <p:cNvPicPr>
            <a:picLocks noChangeAspect="1"/>
          </p:cNvPicPr>
          <p:nvPr/>
        </p:nvPicPr>
        <p:blipFill>
          <a:blip r:embed="rId3"/>
          <a:stretch>
            <a:fillRect/>
          </a:stretch>
        </p:blipFill>
        <p:spPr>
          <a:xfrm>
            <a:off x="1390765" y="936563"/>
            <a:ext cx="9127340" cy="5146319"/>
          </a:xfrm>
          <a:prstGeom prst="rect">
            <a:avLst/>
          </a:prstGeom>
        </p:spPr>
      </p:pic>
      <p:sp>
        <p:nvSpPr>
          <p:cNvPr id="6" name="Shape 255"/>
          <p:cNvSpPr/>
          <p:nvPr/>
        </p:nvSpPr>
        <p:spPr>
          <a:xfrm>
            <a:off x="1" y="6583298"/>
            <a:ext cx="12433300" cy="299416"/>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US" dirty="0"/>
              <a:t>powershell.sqlpass.org   |   sqlps.io/vote   |   sqlps.io/</a:t>
            </a:r>
            <a:r>
              <a:rPr lang="en-US" dirty="0" err="1"/>
              <a:t>youtube</a:t>
            </a:r>
            <a:r>
              <a:rPr lang="en-US" dirty="0"/>
              <a:t>   |   sqlps.io/slack</a:t>
            </a:r>
            <a:endParaRPr dirty="0"/>
          </a:p>
        </p:txBody>
      </p:sp>
    </p:spTree>
    <p:extLst>
      <p:ext uri="{BB962C8B-B14F-4D97-AF65-F5344CB8AC3E}">
        <p14:creationId xmlns:p14="http://schemas.microsoft.com/office/powerpoint/2010/main" val="600347530"/>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p:nvPr/>
        </p:nvSpPr>
        <p:spPr>
          <a:xfrm>
            <a:off x="2647" y="6456414"/>
            <a:ext cx="12433828" cy="548408"/>
          </a:xfrm>
          <a:prstGeom prst="rect">
            <a:avLst/>
          </a:prstGeom>
          <a:solidFill>
            <a:schemeClr val="accent5"/>
          </a:solidFill>
          <a:ln w="12700">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306" name="Shape 306"/>
          <p:cNvSpPr>
            <a:spLocks noGrp="1"/>
          </p:cNvSpPr>
          <p:nvPr>
            <p:ph type="title"/>
          </p:nvPr>
        </p:nvSpPr>
        <p:spPr>
          <a:xfrm>
            <a:off x="266249" y="265404"/>
            <a:ext cx="11883829" cy="946145"/>
          </a:xfrm>
          <a:prstGeom prst="rect">
            <a:avLst/>
          </a:prstGeom>
        </p:spPr>
        <p:txBody>
          <a:bodyPr lIns="0" tIns="0" rIns="0" bIns="0"/>
          <a:lstStyle>
            <a:lvl1pPr>
              <a:defRPr sz="4800" spc="-200">
                <a:solidFill>
                  <a:schemeClr val="accent5"/>
                </a:solidFill>
              </a:defRPr>
            </a:lvl1pPr>
          </a:lstStyle>
          <a:p>
            <a:r>
              <a:rPr lang="en-US" dirty="0"/>
              <a:t>Join our YouTube + SQL Community Slack</a:t>
            </a:r>
            <a:endParaRPr dirty="0"/>
          </a:p>
        </p:txBody>
      </p:sp>
      <p:grpSp>
        <p:nvGrpSpPr>
          <p:cNvPr id="4" name="Group 3"/>
          <p:cNvGrpSpPr/>
          <p:nvPr/>
        </p:nvGrpSpPr>
        <p:grpSpPr>
          <a:xfrm>
            <a:off x="2362909" y="2210340"/>
            <a:ext cx="2438400" cy="2957457"/>
            <a:chOff x="1746869" y="1730606"/>
            <a:chExt cx="2438400" cy="2957457"/>
          </a:xfrm>
        </p:grpSpPr>
        <p:pic>
          <p:nvPicPr>
            <p:cNvPr id="3076" name="Picture 4" descr="MetroUI YouTube Al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869" y="1730606"/>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040174" y="4318731"/>
              <a:ext cx="1851789" cy="369332"/>
            </a:xfrm>
            <a:prstGeom prst="rect">
              <a:avLst/>
            </a:prstGeom>
          </p:spPr>
          <p:txBody>
            <a:bodyPr wrap="none">
              <a:spAutoFit/>
            </a:bodyPr>
            <a:lstStyle/>
            <a:p>
              <a:r>
                <a:rPr lang="en-US" dirty="0"/>
                <a:t>sqlps.io/</a:t>
              </a:r>
              <a:r>
                <a:rPr lang="en-US" dirty="0" err="1"/>
                <a:t>youtube</a:t>
              </a:r>
              <a:endParaRPr lang="en-US" dirty="0"/>
            </a:p>
          </p:txBody>
        </p:sp>
      </p:grpSp>
      <p:grpSp>
        <p:nvGrpSpPr>
          <p:cNvPr id="5" name="Group 4"/>
          <p:cNvGrpSpPr/>
          <p:nvPr/>
        </p:nvGrpSpPr>
        <p:grpSpPr>
          <a:xfrm>
            <a:off x="6746385" y="2217490"/>
            <a:ext cx="2438400" cy="2957457"/>
            <a:chOff x="7209518" y="1730606"/>
            <a:chExt cx="2438400" cy="2957457"/>
          </a:xfrm>
        </p:grpSpPr>
        <p:pic>
          <p:nvPicPr>
            <p:cNvPr id="3078" name="Picture 6" descr="Slack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9518" y="1730606"/>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7650300" y="4318731"/>
              <a:ext cx="1556836" cy="369332"/>
            </a:xfrm>
            <a:prstGeom prst="rect">
              <a:avLst/>
            </a:prstGeom>
          </p:spPr>
          <p:txBody>
            <a:bodyPr wrap="none">
              <a:spAutoFit/>
            </a:bodyPr>
            <a:lstStyle/>
            <a:p>
              <a:r>
                <a:rPr lang="en-US" dirty="0"/>
                <a:t>sqlps.io/slack</a:t>
              </a:r>
            </a:p>
          </p:txBody>
        </p:sp>
      </p:grpSp>
      <p:sp>
        <p:nvSpPr>
          <p:cNvPr id="11" name="Shape 255"/>
          <p:cNvSpPr/>
          <p:nvPr/>
        </p:nvSpPr>
        <p:spPr>
          <a:xfrm>
            <a:off x="1" y="6583298"/>
            <a:ext cx="12433300" cy="299416"/>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US" dirty="0"/>
              <a:t>powershell.sqlpass.org   |   sqlps.io/vote   |   sqlps.io/</a:t>
            </a:r>
            <a:r>
              <a:rPr lang="en-US" dirty="0" err="1"/>
              <a:t>youtube</a:t>
            </a:r>
            <a:r>
              <a:rPr lang="en-US" dirty="0"/>
              <a:t>   |   sqlps.io/slack</a:t>
            </a:r>
            <a:endParaRPr dirty="0"/>
          </a:p>
        </p:txBody>
      </p:sp>
    </p:spTree>
    <p:extLst>
      <p:ext uri="{BB962C8B-B14F-4D97-AF65-F5344CB8AC3E}">
        <p14:creationId xmlns:p14="http://schemas.microsoft.com/office/powerpoint/2010/main" val="3119918762"/>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p:nvPr/>
        </p:nvSpPr>
        <p:spPr>
          <a:xfrm>
            <a:off x="2647" y="6456414"/>
            <a:ext cx="12433828" cy="548408"/>
          </a:xfrm>
          <a:prstGeom prst="rect">
            <a:avLst/>
          </a:prstGeom>
          <a:solidFill>
            <a:schemeClr val="accent5"/>
          </a:solidFill>
          <a:ln w="12700">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306" name="Shape 306"/>
          <p:cNvSpPr>
            <a:spLocks noGrp="1"/>
          </p:cNvSpPr>
          <p:nvPr>
            <p:ph type="title"/>
          </p:nvPr>
        </p:nvSpPr>
        <p:spPr>
          <a:xfrm>
            <a:off x="266249" y="265404"/>
            <a:ext cx="11883829" cy="946145"/>
          </a:xfrm>
          <a:prstGeom prst="rect">
            <a:avLst/>
          </a:prstGeom>
        </p:spPr>
        <p:txBody>
          <a:bodyPr lIns="0" tIns="0" rIns="0" bIns="0"/>
          <a:lstStyle>
            <a:lvl1pPr>
              <a:defRPr sz="4800" spc="-200">
                <a:solidFill>
                  <a:schemeClr val="accent5"/>
                </a:solidFill>
              </a:defRPr>
            </a:lvl1pPr>
          </a:lstStyle>
          <a:p>
            <a:r>
              <a:rPr lang="en-US" dirty="0"/>
              <a:t>Questions</a:t>
            </a:r>
            <a:endParaRPr dirty="0"/>
          </a:p>
        </p:txBody>
      </p:sp>
      <p:pic>
        <p:nvPicPr>
          <p:cNvPr id="2050" name="Picture 2" descr="http://www.auburn-rose.com/auburnrose/wp-content/uploads/2015/01/questionsfry-panique-questio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9875" y="1738211"/>
            <a:ext cx="3076575" cy="2867025"/>
          </a:xfrm>
          <a:prstGeom prst="rect">
            <a:avLst/>
          </a:prstGeom>
          <a:noFill/>
          <a:extLst>
            <a:ext uri="{909E8E84-426E-40DD-AFC4-6F175D3DCCD1}">
              <a14:hiddenFill xmlns:a14="http://schemas.microsoft.com/office/drawing/2010/main">
                <a:solidFill>
                  <a:srgbClr val="FFFFFF"/>
                </a:solidFill>
              </a14:hiddenFill>
            </a:ext>
          </a:extLst>
        </p:spPr>
      </p:pic>
      <p:sp>
        <p:nvSpPr>
          <p:cNvPr id="6" name="Shape 255"/>
          <p:cNvSpPr/>
          <p:nvPr/>
        </p:nvSpPr>
        <p:spPr>
          <a:xfrm>
            <a:off x="1" y="6583298"/>
            <a:ext cx="12433300" cy="299416"/>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US" dirty="0"/>
              <a:t>powershell.sqlpass.org   |   sqlps.io/vote   |   sqlps.io/</a:t>
            </a:r>
            <a:r>
              <a:rPr lang="en-US" dirty="0" err="1"/>
              <a:t>youtube</a:t>
            </a:r>
            <a:r>
              <a:rPr lang="en-US" dirty="0"/>
              <a:t>   |   sqlps.io/slack</a:t>
            </a:r>
            <a:endParaRPr dirty="0"/>
          </a:p>
        </p:txBody>
      </p:sp>
    </p:spTree>
    <p:extLst>
      <p:ext uri="{BB962C8B-B14F-4D97-AF65-F5344CB8AC3E}">
        <p14:creationId xmlns:p14="http://schemas.microsoft.com/office/powerpoint/2010/main" val="1139854191"/>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a:spLocks noGrp="1"/>
          </p:cNvSpPr>
          <p:nvPr>
            <p:ph type="title"/>
          </p:nvPr>
        </p:nvSpPr>
        <p:spPr>
          <a:xfrm>
            <a:off x="273677" y="269433"/>
            <a:ext cx="11868995" cy="944965"/>
          </a:xfrm>
          <a:prstGeom prst="rect">
            <a:avLst/>
          </a:prstGeom>
        </p:spPr>
        <p:txBody>
          <a:bodyPr lIns="0" tIns="0" rIns="0" bIns="0"/>
          <a:lstStyle/>
          <a:p>
            <a:pPr defTabSz="596087">
              <a:defRPr sz="3000" spc="-200">
                <a:solidFill>
                  <a:schemeClr val="accent5"/>
                </a:solidFill>
              </a:defRPr>
            </a:pPr>
            <a:r>
              <a:rPr lang="en-US" dirty="0"/>
              <a:t>Join us now on</a:t>
            </a:r>
            <a:br>
              <a:rPr dirty="0"/>
            </a:br>
            <a:endParaRPr sz="2200" dirty="0">
              <a:solidFill>
                <a:srgbClr val="969696"/>
              </a:solidFill>
            </a:endParaRPr>
          </a:p>
        </p:txBody>
      </p:sp>
      <p:pic>
        <p:nvPicPr>
          <p:cNvPr id="1026" name="Picture 2" descr="https://brandfolder.com/slack/logo/slack-primary-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4252" y="270372"/>
            <a:ext cx="1564754" cy="4480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qlps.io/slack/wp-content/uploads/2016/06/slack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2907" y="1149081"/>
            <a:ext cx="6127423" cy="3530917"/>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2728696" y="4941175"/>
            <a:ext cx="6958956" cy="1938992"/>
            <a:chOff x="2417141" y="4959837"/>
            <a:chExt cx="6958956" cy="1938992"/>
          </a:xfrm>
        </p:grpSpPr>
        <p:sp>
          <p:nvSpPr>
            <p:cNvPr id="5" name="Rectangle 4"/>
            <p:cNvSpPr/>
            <p:nvPr/>
          </p:nvSpPr>
          <p:spPr>
            <a:xfrm>
              <a:off x="2417141" y="4959837"/>
              <a:ext cx="6958956" cy="1938992"/>
            </a:xfrm>
            <a:prstGeom prst="rect">
              <a:avLst/>
            </a:prstGeom>
          </p:spPr>
          <p:txBody>
            <a:bodyPr wrap="none">
              <a:spAutoFit/>
            </a:bodyPr>
            <a:lstStyle/>
            <a:p>
              <a:pPr algn="ctr">
                <a:defRPr sz="2400">
                  <a:latin typeface="Segoe UI Semilight"/>
                  <a:ea typeface="Segoe UI Semilight"/>
                  <a:cs typeface="Segoe UI Semilight"/>
                  <a:sym typeface="Segoe UI Semilight"/>
                </a:defRPr>
              </a:pPr>
              <a:r>
                <a:rPr lang="en-US" dirty="0">
                  <a:solidFill>
                    <a:schemeClr val="tx1">
                      <a:lumMod val="50000"/>
                    </a:schemeClr>
                  </a:solidFill>
                </a:rPr>
                <a:t>The SQL Server Community is now on Slack</a:t>
              </a:r>
            </a:p>
            <a:p>
              <a:pPr algn="ctr">
                <a:defRPr sz="2400">
                  <a:latin typeface="Segoe UI Semilight"/>
                  <a:ea typeface="Segoe UI Semilight"/>
                  <a:cs typeface="Segoe UI Semilight"/>
                  <a:sym typeface="Segoe UI Semilight"/>
                </a:defRPr>
              </a:pPr>
              <a:endParaRPr lang="en-US" dirty="0">
                <a:solidFill>
                  <a:schemeClr val="tx1">
                    <a:lumMod val="50000"/>
                  </a:schemeClr>
                </a:solidFill>
              </a:endParaRPr>
            </a:p>
            <a:p>
              <a:pPr algn="ctr">
                <a:defRPr sz="2400">
                  <a:latin typeface="Segoe UI Semilight"/>
                  <a:ea typeface="Segoe UI Semilight"/>
                  <a:cs typeface="Segoe UI Semilight"/>
                  <a:sym typeface="Segoe UI Semilight"/>
                </a:defRPr>
              </a:pPr>
              <a:r>
                <a:rPr lang="en-US" dirty="0">
                  <a:solidFill>
                    <a:schemeClr val="tx1">
                      <a:lumMod val="50000"/>
                    </a:schemeClr>
                  </a:solidFill>
                </a:rPr>
                <a:t>sqlps.io/slack</a:t>
              </a:r>
            </a:p>
            <a:p>
              <a:pPr algn="ctr">
                <a:defRPr sz="2400">
                  <a:latin typeface="Segoe UI Semilight"/>
                  <a:ea typeface="Segoe UI Semilight"/>
                  <a:cs typeface="Segoe UI Semilight"/>
                  <a:sym typeface="Segoe UI Semilight"/>
                </a:defRPr>
              </a:pPr>
              <a:endParaRPr lang="en-US" dirty="0">
                <a:solidFill>
                  <a:schemeClr val="tx1">
                    <a:lumMod val="50000"/>
                  </a:schemeClr>
                </a:solidFill>
              </a:endParaRPr>
            </a:p>
            <a:p>
              <a:pPr algn="ctr">
                <a:defRPr sz="2400">
                  <a:latin typeface="Segoe UI Semilight"/>
                  <a:ea typeface="Segoe UI Semilight"/>
                  <a:cs typeface="Segoe UI Semilight"/>
                  <a:sym typeface="Segoe UI Semilight"/>
                </a:defRPr>
              </a:pPr>
              <a:r>
                <a:rPr lang="en-US" dirty="0">
                  <a:solidFill>
                    <a:schemeClr val="tx1">
                      <a:lumMod val="50000"/>
                    </a:schemeClr>
                  </a:solidFill>
                </a:rPr>
                <a:t>Click               in upper left corner then #</a:t>
              </a:r>
              <a:r>
                <a:rPr lang="en-US" dirty="0" err="1">
                  <a:solidFill>
                    <a:schemeClr val="tx1">
                      <a:lumMod val="50000"/>
                    </a:schemeClr>
                  </a:solidFill>
                </a:rPr>
                <a:t>poshvc_qa</a:t>
              </a:r>
              <a:endParaRPr lang="en-US" dirty="0">
                <a:solidFill>
                  <a:schemeClr val="tx1">
                    <a:lumMod val="50000"/>
                  </a:schemeClr>
                </a:solidFill>
              </a:endParaRPr>
            </a:p>
          </p:txBody>
        </p:sp>
        <p:pic>
          <p:nvPicPr>
            <p:cNvPr id="6" name="Picture 5"/>
            <p:cNvPicPr>
              <a:picLocks noChangeAspect="1"/>
            </p:cNvPicPr>
            <p:nvPr/>
          </p:nvPicPr>
          <p:blipFill>
            <a:blip r:embed="rId5"/>
            <a:stretch>
              <a:fillRect/>
            </a:stretch>
          </p:blipFill>
          <p:spPr>
            <a:xfrm>
              <a:off x="3300088" y="6503067"/>
              <a:ext cx="981212" cy="295316"/>
            </a:xfrm>
            <a:prstGeom prst="rect">
              <a:avLst/>
            </a:prstGeom>
          </p:spPr>
        </p:pic>
      </p:gr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p:nvPr/>
        </p:nvSpPr>
        <p:spPr>
          <a:xfrm>
            <a:off x="2647" y="6456414"/>
            <a:ext cx="12433828" cy="548408"/>
          </a:xfrm>
          <a:prstGeom prst="rect">
            <a:avLst/>
          </a:prstGeom>
          <a:solidFill>
            <a:schemeClr val="accent5"/>
          </a:solidFill>
          <a:ln w="12700">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256" name="Shape 256"/>
          <p:cNvSpPr>
            <a:spLocks noGrp="1"/>
          </p:cNvSpPr>
          <p:nvPr>
            <p:ph type="title"/>
          </p:nvPr>
        </p:nvSpPr>
        <p:spPr>
          <a:xfrm>
            <a:off x="266249" y="265404"/>
            <a:ext cx="11883829" cy="946145"/>
          </a:xfrm>
          <a:prstGeom prst="rect">
            <a:avLst/>
          </a:prstGeom>
        </p:spPr>
        <p:txBody>
          <a:bodyPr lIns="0" tIns="0" rIns="0" bIns="0"/>
          <a:lstStyle>
            <a:lvl1pPr>
              <a:defRPr sz="4800" spc="-200">
                <a:solidFill>
                  <a:schemeClr val="accent5"/>
                </a:solidFill>
              </a:defRPr>
            </a:lvl1pPr>
          </a:lstStyle>
          <a:p>
            <a:r>
              <a:t>Agenda</a:t>
            </a:r>
          </a:p>
        </p:txBody>
      </p:sp>
      <p:grpSp>
        <p:nvGrpSpPr>
          <p:cNvPr id="5" name="Group 4"/>
          <p:cNvGrpSpPr/>
          <p:nvPr/>
        </p:nvGrpSpPr>
        <p:grpSpPr>
          <a:xfrm>
            <a:off x="437692" y="1646889"/>
            <a:ext cx="11103098" cy="2034806"/>
            <a:chOff x="917198" y="1646889"/>
            <a:chExt cx="11103098" cy="2034806"/>
          </a:xfrm>
        </p:grpSpPr>
        <p:sp>
          <p:nvSpPr>
            <p:cNvPr id="44" name="Shape 231"/>
            <p:cNvSpPr/>
            <p:nvPr/>
          </p:nvSpPr>
          <p:spPr>
            <a:xfrm>
              <a:off x="10724293" y="2044641"/>
              <a:ext cx="1296003" cy="1296149"/>
            </a:xfrm>
            <a:prstGeom prst="rect">
              <a:avLst/>
            </a:prstGeom>
            <a:solidFill>
              <a:schemeClr val="accent1"/>
            </a:solidFill>
            <a:ln w="12700" cap="flat">
              <a:noFill/>
              <a:miter lim="400000"/>
            </a:ln>
            <a:effectLst/>
          </p:spPr>
          <p:txBody>
            <a:bodyPr wrap="square" lIns="146304" tIns="146304" rIns="146304" bIns="146304" numCol="1" anchor="ctr">
              <a:noAutofit/>
            </a:bodyPr>
            <a:lstStyle/>
            <a:p>
              <a:pPr algn="ctr" defTabSz="914400">
                <a:defRPr>
                  <a:solidFill>
                    <a:srgbClr val="FFFFFF"/>
                  </a:solidFill>
                  <a:latin typeface="Segoe UI Light"/>
                  <a:ea typeface="Segoe UI Light"/>
                  <a:cs typeface="Segoe UI Light"/>
                  <a:sym typeface="Segoe UI Light"/>
                </a:defRPr>
              </a:pPr>
              <a:endParaRPr/>
            </a:p>
          </p:txBody>
        </p:sp>
        <p:grpSp>
          <p:nvGrpSpPr>
            <p:cNvPr id="3" name="Group 2"/>
            <p:cNvGrpSpPr/>
            <p:nvPr/>
          </p:nvGrpSpPr>
          <p:grpSpPr>
            <a:xfrm>
              <a:off x="917198" y="1646889"/>
              <a:ext cx="9688630" cy="2034806"/>
              <a:chOff x="917198" y="1646889"/>
              <a:chExt cx="9688630" cy="2034806"/>
            </a:xfrm>
          </p:grpSpPr>
          <p:grpSp>
            <p:nvGrpSpPr>
              <p:cNvPr id="254" name="Group 254"/>
              <p:cNvGrpSpPr/>
              <p:nvPr/>
            </p:nvGrpSpPr>
            <p:grpSpPr>
              <a:xfrm>
                <a:off x="917198" y="1646889"/>
                <a:ext cx="8269077" cy="2034806"/>
                <a:chOff x="-60306" y="0"/>
                <a:chExt cx="8269076" cy="2034805"/>
              </a:xfrm>
            </p:grpSpPr>
            <p:sp>
              <p:nvSpPr>
                <p:cNvPr id="223" name="Shape 223"/>
                <p:cNvSpPr/>
                <p:nvPr/>
              </p:nvSpPr>
              <p:spPr>
                <a:xfrm>
                  <a:off x="-60306" y="0"/>
                  <a:ext cx="1438851" cy="369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anchor="t">
                  <a:spAutoFit/>
                </a:bodyPr>
                <a:lstStyle>
                  <a:lvl1pPr algn="ctr" defTabSz="914400">
                    <a:defRPr>
                      <a:latin typeface="Segoe UI Semilight"/>
                      <a:ea typeface="Segoe UI Semilight"/>
                      <a:cs typeface="Segoe UI Semilight"/>
                      <a:sym typeface="Segoe UI Semilight"/>
                    </a:defRPr>
                  </a:lvl1pPr>
                </a:lstStyle>
                <a:p>
                  <a:r>
                    <a:rPr lang="en-US" dirty="0"/>
                    <a:t>New cmdlets!</a:t>
                  </a:r>
                  <a:endParaRPr dirty="0"/>
                </a:p>
              </p:txBody>
            </p:sp>
            <p:sp>
              <p:nvSpPr>
                <p:cNvPr id="224" name="Shape 224"/>
                <p:cNvSpPr/>
                <p:nvPr/>
              </p:nvSpPr>
              <p:spPr>
                <a:xfrm>
                  <a:off x="2816259" y="0"/>
                  <a:ext cx="1158326" cy="369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anchor="t">
                  <a:spAutoFit/>
                </a:bodyPr>
                <a:lstStyle>
                  <a:lvl1pPr algn="ctr" defTabSz="914400">
                    <a:defRPr>
                      <a:latin typeface="Segoe UI Semilight"/>
                      <a:ea typeface="Segoe UI Semilight"/>
                      <a:cs typeface="Segoe UI Semilight"/>
                      <a:sym typeface="Segoe UI Semilight"/>
                    </a:defRPr>
                  </a:lvl1pPr>
                </a:lstStyle>
                <a:p>
                  <a:r>
                    <a:rPr lang="en-US" dirty="0"/>
                    <a:t>Dedication</a:t>
                  </a:r>
                  <a:endParaRPr dirty="0"/>
                </a:p>
              </p:txBody>
            </p:sp>
            <p:sp>
              <p:nvSpPr>
                <p:cNvPr id="225" name="Shape 225"/>
                <p:cNvSpPr/>
                <p:nvPr/>
              </p:nvSpPr>
              <p:spPr>
                <a:xfrm>
                  <a:off x="7018540" y="1665477"/>
                  <a:ext cx="1121457" cy="369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anchor="t">
                  <a:spAutoFit/>
                </a:bodyPr>
                <a:lstStyle>
                  <a:lvl1pPr algn="ctr" defTabSz="914400">
                    <a:defRPr>
                      <a:latin typeface="Segoe UI Semilight"/>
                      <a:ea typeface="Segoe UI Semilight"/>
                      <a:cs typeface="Segoe UI Semilight"/>
                      <a:sym typeface="Segoe UI Semilight"/>
                    </a:defRPr>
                  </a:lvl1pPr>
                </a:lstStyle>
                <a:p>
                  <a:r>
                    <a:rPr lang="en-US" dirty="0"/>
                    <a:t>Upcoming</a:t>
                  </a:r>
                  <a:endParaRPr dirty="0"/>
                </a:p>
              </p:txBody>
            </p:sp>
            <p:sp>
              <p:nvSpPr>
                <p:cNvPr id="226" name="Shape 226"/>
                <p:cNvSpPr/>
                <p:nvPr/>
              </p:nvSpPr>
              <p:spPr>
                <a:xfrm>
                  <a:off x="1746261" y="1665477"/>
                  <a:ext cx="603687" cy="369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anchor="t">
                  <a:spAutoFit/>
                </a:bodyPr>
                <a:lstStyle>
                  <a:lvl1pPr algn="ctr" defTabSz="914400">
                    <a:defRPr>
                      <a:latin typeface="Segoe UI Semilight"/>
                      <a:ea typeface="Segoe UI Semilight"/>
                      <a:cs typeface="Segoe UI Semilight"/>
                      <a:sym typeface="Segoe UI Semilight"/>
                    </a:defRPr>
                  </a:lvl1pPr>
                </a:lstStyle>
                <a:p>
                  <a:r>
                    <a:rPr lang="en-US" dirty="0"/>
                    <a:t>Story</a:t>
                  </a:r>
                  <a:endParaRPr dirty="0"/>
                </a:p>
              </p:txBody>
            </p:sp>
            <p:sp>
              <p:nvSpPr>
                <p:cNvPr id="227" name="Shape 227"/>
                <p:cNvSpPr/>
                <p:nvPr/>
              </p:nvSpPr>
              <p:spPr>
                <a:xfrm>
                  <a:off x="4451027" y="1665477"/>
                  <a:ext cx="711089" cy="369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anchor="t">
                  <a:spAutoFit/>
                </a:bodyPr>
                <a:lstStyle>
                  <a:lvl1pPr algn="ctr" defTabSz="914400">
                    <a:defRPr>
                      <a:latin typeface="Segoe UI Semilight"/>
                      <a:ea typeface="Segoe UI Semilight"/>
                      <a:cs typeface="Segoe UI Semilight"/>
                      <a:sym typeface="Segoe UI Semilight"/>
                    </a:defRPr>
                  </a:lvl1pPr>
                </a:lstStyle>
                <a:p>
                  <a:r>
                    <a:rPr lang="en-US" dirty="0"/>
                    <a:t>Trello!</a:t>
                  </a:r>
                  <a:endParaRPr dirty="0"/>
                </a:p>
              </p:txBody>
            </p:sp>
            <p:sp>
              <p:nvSpPr>
                <p:cNvPr id="228" name="Shape 228"/>
                <p:cNvSpPr/>
                <p:nvPr/>
              </p:nvSpPr>
              <p:spPr>
                <a:xfrm>
                  <a:off x="5799195" y="0"/>
                  <a:ext cx="791239" cy="369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anchor="t">
                  <a:spAutoFit/>
                </a:bodyPr>
                <a:lstStyle>
                  <a:lvl1pPr algn="ctr" defTabSz="914400">
                    <a:defRPr>
                      <a:latin typeface="Segoe UI Semilight"/>
                      <a:ea typeface="Segoe UI Semilight"/>
                      <a:cs typeface="Segoe UI Semilight"/>
                      <a:sym typeface="Segoe UI Semilight"/>
                    </a:defRPr>
                  </a:lvl1pPr>
                </a:lstStyle>
                <a:p>
                  <a:r>
                    <a:rPr lang="en-US" dirty="0"/>
                    <a:t>Demos</a:t>
                  </a:r>
                  <a:endParaRPr dirty="0"/>
                </a:p>
              </p:txBody>
            </p:sp>
            <p:sp>
              <p:nvSpPr>
                <p:cNvPr id="230" name="Shape 230"/>
                <p:cNvSpPr/>
                <p:nvPr/>
              </p:nvSpPr>
              <p:spPr>
                <a:xfrm>
                  <a:off x="-1" y="396723"/>
                  <a:ext cx="1296002" cy="1296148"/>
                </a:xfrm>
                <a:prstGeom prst="rect">
                  <a:avLst/>
                </a:prstGeom>
                <a:solidFill>
                  <a:schemeClr val="accent6"/>
                </a:solidFill>
                <a:ln w="12700" cap="flat">
                  <a:noFill/>
                  <a:miter lim="400000"/>
                </a:ln>
                <a:effectLst/>
              </p:spPr>
              <p:txBody>
                <a:bodyPr wrap="square" lIns="146304" tIns="146304" rIns="146304" bIns="146304" numCol="1" anchor="ctr">
                  <a:noAutofit/>
                </a:bodyPr>
                <a:lstStyle/>
                <a:p>
                  <a:pPr algn="ctr" defTabSz="914400">
                    <a:defRPr>
                      <a:solidFill>
                        <a:srgbClr val="1F497D"/>
                      </a:solidFill>
                      <a:latin typeface="Segoe UI Light"/>
                      <a:ea typeface="Segoe UI Light"/>
                      <a:cs typeface="Segoe UI Light"/>
                      <a:sym typeface="Segoe UI Light"/>
                    </a:defRPr>
                  </a:pPr>
                  <a:endParaRPr/>
                </a:p>
              </p:txBody>
            </p:sp>
            <p:sp>
              <p:nvSpPr>
                <p:cNvPr id="231" name="Shape 231"/>
                <p:cNvSpPr/>
                <p:nvPr/>
              </p:nvSpPr>
              <p:spPr>
                <a:xfrm>
                  <a:off x="1382553" y="396723"/>
                  <a:ext cx="1296003" cy="1296148"/>
                </a:xfrm>
                <a:prstGeom prst="rect">
                  <a:avLst/>
                </a:prstGeom>
                <a:solidFill>
                  <a:schemeClr val="accent1"/>
                </a:solidFill>
                <a:ln w="12700" cap="flat">
                  <a:noFill/>
                  <a:miter lim="400000"/>
                </a:ln>
                <a:effectLst/>
              </p:spPr>
              <p:txBody>
                <a:bodyPr wrap="square" lIns="146304" tIns="146304" rIns="146304" bIns="146304" numCol="1" anchor="ctr">
                  <a:noAutofit/>
                </a:bodyPr>
                <a:lstStyle/>
                <a:p>
                  <a:pPr algn="ctr" defTabSz="914400">
                    <a:defRPr>
                      <a:solidFill>
                        <a:srgbClr val="FFFFFF"/>
                      </a:solidFill>
                      <a:latin typeface="Segoe UI Light"/>
                      <a:ea typeface="Segoe UI Light"/>
                      <a:cs typeface="Segoe UI Light"/>
                      <a:sym typeface="Segoe UI Light"/>
                    </a:defRPr>
                  </a:pPr>
                  <a:endParaRPr/>
                </a:p>
              </p:txBody>
            </p:sp>
            <p:sp>
              <p:nvSpPr>
                <p:cNvPr id="232" name="Shape 232"/>
                <p:cNvSpPr/>
                <p:nvPr/>
              </p:nvSpPr>
              <p:spPr>
                <a:xfrm>
                  <a:off x="2765107" y="396723"/>
                  <a:ext cx="1296003" cy="1296148"/>
                </a:xfrm>
                <a:prstGeom prst="rect">
                  <a:avLst/>
                </a:prstGeom>
                <a:solidFill>
                  <a:srgbClr val="009F3C"/>
                </a:solidFill>
                <a:ln w="12700" cap="flat">
                  <a:noFill/>
                  <a:miter lim="400000"/>
                </a:ln>
                <a:effectLst/>
              </p:spPr>
              <p:txBody>
                <a:bodyPr wrap="square" lIns="146304" tIns="146304" rIns="146304" bIns="146304" numCol="1" anchor="ctr">
                  <a:noAutofit/>
                </a:bodyPr>
                <a:lstStyle/>
                <a:p>
                  <a:pPr algn="ctr" defTabSz="914400">
                    <a:defRPr>
                      <a:solidFill>
                        <a:srgbClr val="FFFFFF"/>
                      </a:solidFill>
                      <a:latin typeface="Segoe UI Light"/>
                      <a:ea typeface="Segoe UI Light"/>
                      <a:cs typeface="Segoe UI Light"/>
                      <a:sym typeface="Segoe UI Light"/>
                    </a:defRPr>
                  </a:pPr>
                  <a:endParaRPr/>
                </a:p>
              </p:txBody>
            </p:sp>
            <p:sp>
              <p:nvSpPr>
                <p:cNvPr id="233" name="Shape 233"/>
                <p:cNvSpPr/>
                <p:nvPr/>
              </p:nvSpPr>
              <p:spPr>
                <a:xfrm>
                  <a:off x="4147661" y="396723"/>
                  <a:ext cx="1296003" cy="1296148"/>
                </a:xfrm>
                <a:prstGeom prst="rect">
                  <a:avLst/>
                </a:prstGeom>
                <a:solidFill>
                  <a:schemeClr val="accent5"/>
                </a:solidFill>
                <a:ln w="12700" cap="flat">
                  <a:noFill/>
                  <a:miter lim="400000"/>
                </a:ln>
                <a:effectLst/>
              </p:spPr>
              <p:txBody>
                <a:bodyPr wrap="square" lIns="146304" tIns="146304" rIns="146304" bIns="146304" numCol="1" anchor="ctr">
                  <a:noAutofit/>
                </a:bodyPr>
                <a:lstStyle/>
                <a:p>
                  <a:pPr algn="ctr" defTabSz="914400">
                    <a:defRPr>
                      <a:solidFill>
                        <a:srgbClr val="FFFFFF"/>
                      </a:solidFill>
                      <a:latin typeface="Segoe UI Light"/>
                      <a:ea typeface="Segoe UI Light"/>
                      <a:cs typeface="Segoe UI Light"/>
                      <a:sym typeface="Segoe UI Light"/>
                    </a:defRPr>
                  </a:pPr>
                  <a:endParaRPr/>
                </a:p>
              </p:txBody>
            </p:sp>
            <p:sp>
              <p:nvSpPr>
                <p:cNvPr id="234" name="Shape 234"/>
                <p:cNvSpPr/>
                <p:nvPr/>
              </p:nvSpPr>
              <p:spPr>
                <a:xfrm>
                  <a:off x="5530215" y="396723"/>
                  <a:ext cx="1296002" cy="1296148"/>
                </a:xfrm>
                <a:prstGeom prst="rect">
                  <a:avLst/>
                </a:prstGeom>
                <a:solidFill>
                  <a:srgbClr val="00188F"/>
                </a:solidFill>
                <a:ln w="12700" cap="flat">
                  <a:noFill/>
                  <a:miter lim="400000"/>
                </a:ln>
                <a:effectLst/>
              </p:spPr>
              <p:txBody>
                <a:bodyPr wrap="square" lIns="146304" tIns="146304" rIns="146304" bIns="146304" numCol="1" anchor="ctr">
                  <a:noAutofit/>
                </a:bodyPr>
                <a:lstStyle/>
                <a:p>
                  <a:pPr algn="ctr" defTabSz="914400">
                    <a:defRPr>
                      <a:solidFill>
                        <a:srgbClr val="FFFFFF"/>
                      </a:solidFill>
                      <a:latin typeface="Segoe UI Light"/>
                      <a:ea typeface="Segoe UI Light"/>
                      <a:cs typeface="Segoe UI Light"/>
                      <a:sym typeface="Segoe UI Light"/>
                    </a:defRPr>
                  </a:pPr>
                  <a:endParaRPr/>
                </a:p>
              </p:txBody>
            </p:sp>
            <p:sp>
              <p:nvSpPr>
                <p:cNvPr id="235" name="Shape 235"/>
                <p:cNvSpPr/>
                <p:nvPr/>
              </p:nvSpPr>
              <p:spPr>
                <a:xfrm>
                  <a:off x="6912767" y="396723"/>
                  <a:ext cx="1296003" cy="1296148"/>
                </a:xfrm>
                <a:prstGeom prst="rect">
                  <a:avLst/>
                </a:prstGeom>
                <a:solidFill>
                  <a:srgbClr val="A80000"/>
                </a:solidFill>
                <a:ln w="12700" cap="flat">
                  <a:noFill/>
                  <a:miter lim="400000"/>
                </a:ln>
                <a:effectLst/>
              </p:spPr>
              <p:txBody>
                <a:bodyPr wrap="square" lIns="146304" tIns="146304" rIns="146304" bIns="146304" numCol="1" anchor="ctr">
                  <a:noAutofit/>
                </a:bodyPr>
                <a:lstStyle/>
                <a:p>
                  <a:pPr algn="ctr" defTabSz="914400">
                    <a:defRPr>
                      <a:solidFill>
                        <a:srgbClr val="1F497D"/>
                      </a:solidFill>
                      <a:latin typeface="Segoe UI Light"/>
                      <a:ea typeface="Segoe UI Light"/>
                      <a:cs typeface="Segoe UI Light"/>
                      <a:sym typeface="Segoe UI Light"/>
                    </a:defRPr>
                  </a:pPr>
                  <a:endParaRPr/>
                </a:p>
              </p:txBody>
            </p:sp>
            <p:grpSp>
              <p:nvGrpSpPr>
                <p:cNvPr id="238" name="Group 238"/>
                <p:cNvGrpSpPr/>
                <p:nvPr/>
              </p:nvGrpSpPr>
              <p:grpSpPr>
                <a:xfrm>
                  <a:off x="287949" y="684746"/>
                  <a:ext cx="720066" cy="720066"/>
                  <a:chOff x="-10" y="-10"/>
                  <a:chExt cx="720064" cy="720065"/>
                </a:xfrm>
              </p:grpSpPr>
              <p:sp>
                <p:nvSpPr>
                  <p:cNvPr id="236" name="Shape 236"/>
                  <p:cNvSpPr/>
                  <p:nvPr/>
                </p:nvSpPr>
                <p:spPr>
                  <a:xfrm>
                    <a:off x="-11" y="-11"/>
                    <a:ext cx="720066" cy="720067"/>
                  </a:xfrm>
                  <a:prstGeom prst="ellipse">
                    <a:avLst/>
                  </a:prstGeom>
                  <a:noFill/>
                  <a:ln w="25400" cap="flat">
                    <a:solidFill>
                      <a:srgbClr val="FFFFFF"/>
                    </a:solidFill>
                    <a:prstDash val="solid"/>
                    <a:bevel/>
                  </a:ln>
                  <a:effectLst/>
                </p:spPr>
                <p:txBody>
                  <a:bodyPr wrap="square" lIns="146304" tIns="146304" rIns="146304" bIns="146304" numCol="1" anchor="ctr">
                    <a:noAutofit/>
                  </a:bodyPr>
                  <a:lstStyle/>
                  <a:p>
                    <a:pPr algn="ctr" defTabSz="914400">
                      <a:defRPr>
                        <a:latin typeface="Segoe UI Semilight"/>
                        <a:ea typeface="Segoe UI Semilight"/>
                        <a:cs typeface="Segoe UI Semilight"/>
                        <a:sym typeface="Segoe UI Semilight"/>
                      </a:defRPr>
                    </a:pPr>
                    <a:endParaRPr/>
                  </a:p>
                </p:txBody>
              </p:sp>
              <p:sp>
                <p:nvSpPr>
                  <p:cNvPr id="237" name="Shape 237"/>
                  <p:cNvSpPr/>
                  <p:nvPr/>
                </p:nvSpPr>
                <p:spPr>
                  <a:xfrm>
                    <a:off x="105452" y="55239"/>
                    <a:ext cx="509177" cy="609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defTabSz="914400">
                      <a:defRPr sz="4000">
                        <a:solidFill>
                          <a:srgbClr val="FFFFFF"/>
                        </a:solidFill>
                        <a:latin typeface="Segoe UI Light"/>
                        <a:ea typeface="Segoe UI Light"/>
                        <a:cs typeface="Segoe UI Light"/>
                        <a:sym typeface="Segoe UI Light"/>
                      </a:defRPr>
                    </a:lvl1pPr>
                  </a:lstStyle>
                  <a:p>
                    <a:r>
                      <a:t>1</a:t>
                    </a:r>
                  </a:p>
                </p:txBody>
              </p:sp>
            </p:grpSp>
            <p:grpSp>
              <p:nvGrpSpPr>
                <p:cNvPr id="241" name="Group 241"/>
                <p:cNvGrpSpPr/>
                <p:nvPr/>
              </p:nvGrpSpPr>
              <p:grpSpPr>
                <a:xfrm>
                  <a:off x="1669557" y="684746"/>
                  <a:ext cx="720066" cy="720066"/>
                  <a:chOff x="-10" y="-10"/>
                  <a:chExt cx="720064" cy="720065"/>
                </a:xfrm>
              </p:grpSpPr>
              <p:sp>
                <p:nvSpPr>
                  <p:cNvPr id="239" name="Shape 239"/>
                  <p:cNvSpPr/>
                  <p:nvPr/>
                </p:nvSpPr>
                <p:spPr>
                  <a:xfrm>
                    <a:off x="-11" y="-11"/>
                    <a:ext cx="720066" cy="720067"/>
                  </a:xfrm>
                  <a:prstGeom prst="ellipse">
                    <a:avLst/>
                  </a:prstGeom>
                  <a:noFill/>
                  <a:ln w="25400" cap="flat">
                    <a:solidFill>
                      <a:srgbClr val="FFFFFF"/>
                    </a:solidFill>
                    <a:prstDash val="solid"/>
                    <a:bevel/>
                  </a:ln>
                  <a:effectLst/>
                </p:spPr>
                <p:txBody>
                  <a:bodyPr wrap="square" lIns="146304" tIns="146304" rIns="146304" bIns="146304" numCol="1" anchor="ctr">
                    <a:noAutofit/>
                  </a:bodyPr>
                  <a:lstStyle/>
                  <a:p>
                    <a:pPr algn="ctr" defTabSz="914400">
                      <a:defRPr>
                        <a:latin typeface="Segoe UI Semilight"/>
                        <a:ea typeface="Segoe UI Semilight"/>
                        <a:cs typeface="Segoe UI Semilight"/>
                        <a:sym typeface="Segoe UI Semilight"/>
                      </a:defRPr>
                    </a:pPr>
                    <a:endParaRPr/>
                  </a:p>
                </p:txBody>
              </p:sp>
              <p:sp>
                <p:nvSpPr>
                  <p:cNvPr id="240" name="Shape 240"/>
                  <p:cNvSpPr/>
                  <p:nvPr/>
                </p:nvSpPr>
                <p:spPr>
                  <a:xfrm>
                    <a:off x="105452" y="55239"/>
                    <a:ext cx="509177" cy="609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defTabSz="914400">
                      <a:defRPr sz="4000">
                        <a:solidFill>
                          <a:srgbClr val="FFFFFF"/>
                        </a:solidFill>
                        <a:latin typeface="Segoe UI Light"/>
                        <a:ea typeface="Segoe UI Light"/>
                        <a:cs typeface="Segoe UI Light"/>
                        <a:sym typeface="Segoe UI Light"/>
                      </a:defRPr>
                    </a:lvl1pPr>
                  </a:lstStyle>
                  <a:p>
                    <a:r>
                      <a:rPr dirty="0"/>
                      <a:t>2</a:t>
                    </a:r>
                  </a:p>
                </p:txBody>
              </p:sp>
            </p:grpSp>
            <p:grpSp>
              <p:nvGrpSpPr>
                <p:cNvPr id="244" name="Group 244"/>
                <p:cNvGrpSpPr/>
                <p:nvPr/>
              </p:nvGrpSpPr>
              <p:grpSpPr>
                <a:xfrm>
                  <a:off x="3053058" y="684746"/>
                  <a:ext cx="720065" cy="720066"/>
                  <a:chOff x="-10" y="-10"/>
                  <a:chExt cx="720064" cy="720065"/>
                </a:xfrm>
              </p:grpSpPr>
              <p:sp>
                <p:nvSpPr>
                  <p:cNvPr id="242" name="Shape 242"/>
                  <p:cNvSpPr/>
                  <p:nvPr/>
                </p:nvSpPr>
                <p:spPr>
                  <a:xfrm>
                    <a:off x="-11" y="-11"/>
                    <a:ext cx="720066" cy="720067"/>
                  </a:xfrm>
                  <a:prstGeom prst="ellipse">
                    <a:avLst/>
                  </a:prstGeom>
                  <a:noFill/>
                  <a:ln w="25400" cap="flat">
                    <a:solidFill>
                      <a:srgbClr val="FFFFFF"/>
                    </a:solidFill>
                    <a:prstDash val="solid"/>
                    <a:bevel/>
                  </a:ln>
                  <a:effectLst/>
                </p:spPr>
                <p:txBody>
                  <a:bodyPr wrap="square" lIns="146304" tIns="146304" rIns="146304" bIns="146304" numCol="1" anchor="ctr">
                    <a:noAutofit/>
                  </a:bodyPr>
                  <a:lstStyle/>
                  <a:p>
                    <a:pPr algn="ctr" defTabSz="914400">
                      <a:defRPr>
                        <a:latin typeface="Segoe UI Semilight"/>
                        <a:ea typeface="Segoe UI Semilight"/>
                        <a:cs typeface="Segoe UI Semilight"/>
                        <a:sym typeface="Segoe UI Semilight"/>
                      </a:defRPr>
                    </a:pPr>
                    <a:endParaRPr/>
                  </a:p>
                </p:txBody>
              </p:sp>
              <p:sp>
                <p:nvSpPr>
                  <p:cNvPr id="243" name="Shape 243"/>
                  <p:cNvSpPr/>
                  <p:nvPr/>
                </p:nvSpPr>
                <p:spPr>
                  <a:xfrm>
                    <a:off x="105452" y="55239"/>
                    <a:ext cx="509177" cy="609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defTabSz="914400">
                      <a:defRPr sz="4000">
                        <a:solidFill>
                          <a:srgbClr val="FFFFFF"/>
                        </a:solidFill>
                        <a:latin typeface="Segoe UI Light"/>
                        <a:ea typeface="Segoe UI Light"/>
                        <a:cs typeface="Segoe UI Light"/>
                        <a:sym typeface="Segoe UI Light"/>
                      </a:defRPr>
                    </a:lvl1pPr>
                  </a:lstStyle>
                  <a:p>
                    <a:r>
                      <a:rPr dirty="0"/>
                      <a:t>3</a:t>
                    </a:r>
                  </a:p>
                </p:txBody>
              </p:sp>
            </p:grpSp>
            <p:grpSp>
              <p:nvGrpSpPr>
                <p:cNvPr id="247" name="Group 247"/>
                <p:cNvGrpSpPr/>
                <p:nvPr/>
              </p:nvGrpSpPr>
              <p:grpSpPr>
                <a:xfrm>
                  <a:off x="4435612" y="684746"/>
                  <a:ext cx="720065" cy="720066"/>
                  <a:chOff x="-10" y="-10"/>
                  <a:chExt cx="720064" cy="720065"/>
                </a:xfrm>
              </p:grpSpPr>
              <p:sp>
                <p:nvSpPr>
                  <p:cNvPr id="245" name="Shape 245"/>
                  <p:cNvSpPr/>
                  <p:nvPr/>
                </p:nvSpPr>
                <p:spPr>
                  <a:xfrm>
                    <a:off x="-11" y="-11"/>
                    <a:ext cx="720066" cy="720067"/>
                  </a:xfrm>
                  <a:prstGeom prst="ellipse">
                    <a:avLst/>
                  </a:prstGeom>
                  <a:noFill/>
                  <a:ln w="25400" cap="flat">
                    <a:solidFill>
                      <a:srgbClr val="FFFFFF"/>
                    </a:solidFill>
                    <a:prstDash val="solid"/>
                    <a:bevel/>
                  </a:ln>
                  <a:effectLst/>
                </p:spPr>
                <p:txBody>
                  <a:bodyPr wrap="square" lIns="146304" tIns="146304" rIns="146304" bIns="146304" numCol="1" anchor="ctr">
                    <a:noAutofit/>
                  </a:bodyPr>
                  <a:lstStyle/>
                  <a:p>
                    <a:pPr algn="ctr" defTabSz="914400">
                      <a:defRPr>
                        <a:latin typeface="Segoe UI Semilight"/>
                        <a:ea typeface="Segoe UI Semilight"/>
                        <a:cs typeface="Segoe UI Semilight"/>
                        <a:sym typeface="Segoe UI Semilight"/>
                      </a:defRPr>
                    </a:pPr>
                    <a:endParaRPr/>
                  </a:p>
                </p:txBody>
              </p:sp>
              <p:sp>
                <p:nvSpPr>
                  <p:cNvPr id="246" name="Shape 246"/>
                  <p:cNvSpPr/>
                  <p:nvPr/>
                </p:nvSpPr>
                <p:spPr>
                  <a:xfrm>
                    <a:off x="105452" y="55239"/>
                    <a:ext cx="509177" cy="609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defTabSz="914400">
                      <a:defRPr sz="4000">
                        <a:solidFill>
                          <a:srgbClr val="FFFFFF"/>
                        </a:solidFill>
                        <a:latin typeface="Segoe UI Light"/>
                        <a:ea typeface="Segoe UI Light"/>
                        <a:cs typeface="Segoe UI Light"/>
                        <a:sym typeface="Segoe UI Light"/>
                      </a:defRPr>
                    </a:lvl1pPr>
                  </a:lstStyle>
                  <a:p>
                    <a:r>
                      <a:t>4</a:t>
                    </a:r>
                  </a:p>
                </p:txBody>
              </p:sp>
            </p:grpSp>
            <p:grpSp>
              <p:nvGrpSpPr>
                <p:cNvPr id="250" name="Group 250"/>
                <p:cNvGrpSpPr/>
                <p:nvPr/>
              </p:nvGrpSpPr>
              <p:grpSpPr>
                <a:xfrm>
                  <a:off x="5818166" y="684746"/>
                  <a:ext cx="720066" cy="720066"/>
                  <a:chOff x="-10" y="-10"/>
                  <a:chExt cx="720064" cy="720065"/>
                </a:xfrm>
              </p:grpSpPr>
              <p:sp>
                <p:nvSpPr>
                  <p:cNvPr id="248" name="Shape 248"/>
                  <p:cNvSpPr/>
                  <p:nvPr/>
                </p:nvSpPr>
                <p:spPr>
                  <a:xfrm>
                    <a:off x="-11" y="-11"/>
                    <a:ext cx="720066" cy="720067"/>
                  </a:xfrm>
                  <a:prstGeom prst="ellipse">
                    <a:avLst/>
                  </a:prstGeom>
                  <a:noFill/>
                  <a:ln w="25400" cap="flat">
                    <a:solidFill>
                      <a:srgbClr val="FFFFFF"/>
                    </a:solidFill>
                    <a:prstDash val="solid"/>
                    <a:bevel/>
                  </a:ln>
                  <a:effectLst/>
                </p:spPr>
                <p:txBody>
                  <a:bodyPr wrap="square" lIns="146304" tIns="146304" rIns="146304" bIns="146304" numCol="1" anchor="ctr">
                    <a:noAutofit/>
                  </a:bodyPr>
                  <a:lstStyle/>
                  <a:p>
                    <a:pPr algn="ctr" defTabSz="914400">
                      <a:defRPr>
                        <a:latin typeface="Segoe UI Semilight"/>
                        <a:ea typeface="Segoe UI Semilight"/>
                        <a:cs typeface="Segoe UI Semilight"/>
                        <a:sym typeface="Segoe UI Semilight"/>
                      </a:defRPr>
                    </a:pPr>
                    <a:endParaRPr/>
                  </a:p>
                </p:txBody>
              </p:sp>
              <p:sp>
                <p:nvSpPr>
                  <p:cNvPr id="249" name="Shape 249"/>
                  <p:cNvSpPr/>
                  <p:nvPr/>
                </p:nvSpPr>
                <p:spPr>
                  <a:xfrm>
                    <a:off x="105452" y="55239"/>
                    <a:ext cx="509177" cy="609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defTabSz="914400">
                      <a:defRPr sz="4000">
                        <a:solidFill>
                          <a:srgbClr val="FFFFFF"/>
                        </a:solidFill>
                        <a:latin typeface="Segoe UI Light"/>
                        <a:ea typeface="Segoe UI Light"/>
                        <a:cs typeface="Segoe UI Light"/>
                        <a:sym typeface="Segoe UI Light"/>
                      </a:defRPr>
                    </a:lvl1pPr>
                  </a:lstStyle>
                  <a:p>
                    <a:r>
                      <a:t>5</a:t>
                    </a:r>
                  </a:p>
                </p:txBody>
              </p:sp>
            </p:grpSp>
            <p:grpSp>
              <p:nvGrpSpPr>
                <p:cNvPr id="253" name="Group 253"/>
                <p:cNvGrpSpPr/>
                <p:nvPr/>
              </p:nvGrpSpPr>
              <p:grpSpPr>
                <a:xfrm>
                  <a:off x="7200717" y="684746"/>
                  <a:ext cx="720066" cy="720066"/>
                  <a:chOff x="-10" y="-10"/>
                  <a:chExt cx="720064" cy="720065"/>
                </a:xfrm>
              </p:grpSpPr>
              <p:sp>
                <p:nvSpPr>
                  <p:cNvPr id="251" name="Shape 251"/>
                  <p:cNvSpPr/>
                  <p:nvPr/>
                </p:nvSpPr>
                <p:spPr>
                  <a:xfrm>
                    <a:off x="-11" y="-11"/>
                    <a:ext cx="720066" cy="720067"/>
                  </a:xfrm>
                  <a:prstGeom prst="ellipse">
                    <a:avLst/>
                  </a:prstGeom>
                  <a:noFill/>
                  <a:ln w="25400" cap="flat">
                    <a:solidFill>
                      <a:srgbClr val="FFFFFF"/>
                    </a:solidFill>
                    <a:prstDash val="solid"/>
                    <a:bevel/>
                  </a:ln>
                  <a:effectLst/>
                </p:spPr>
                <p:txBody>
                  <a:bodyPr wrap="square" lIns="146304" tIns="146304" rIns="146304" bIns="146304" numCol="1" anchor="ctr">
                    <a:noAutofit/>
                  </a:bodyPr>
                  <a:lstStyle/>
                  <a:p>
                    <a:pPr algn="ctr" defTabSz="914400">
                      <a:defRPr>
                        <a:latin typeface="Segoe UI Semilight"/>
                        <a:ea typeface="Segoe UI Semilight"/>
                        <a:cs typeface="Segoe UI Semilight"/>
                        <a:sym typeface="Segoe UI Semilight"/>
                      </a:defRPr>
                    </a:pPr>
                    <a:endParaRPr/>
                  </a:p>
                </p:txBody>
              </p:sp>
              <p:sp>
                <p:nvSpPr>
                  <p:cNvPr id="252" name="Shape 252"/>
                  <p:cNvSpPr/>
                  <p:nvPr/>
                </p:nvSpPr>
                <p:spPr>
                  <a:xfrm>
                    <a:off x="105452" y="55239"/>
                    <a:ext cx="509177" cy="609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defTabSz="914400">
                      <a:defRPr sz="4000">
                        <a:solidFill>
                          <a:srgbClr val="FFFFFF"/>
                        </a:solidFill>
                        <a:latin typeface="Segoe UI Light"/>
                        <a:ea typeface="Segoe UI Light"/>
                        <a:cs typeface="Segoe UI Light"/>
                        <a:sym typeface="Segoe UI Light"/>
                      </a:defRPr>
                    </a:lvl1pPr>
                  </a:lstStyle>
                  <a:p>
                    <a:r>
                      <a:rPr dirty="0"/>
                      <a:t>6</a:t>
                    </a:r>
                  </a:p>
                </p:txBody>
              </p:sp>
            </p:grpSp>
          </p:grpSp>
          <p:grpSp>
            <p:nvGrpSpPr>
              <p:cNvPr id="2" name="Group 1"/>
              <p:cNvGrpSpPr/>
              <p:nvPr/>
            </p:nvGrpSpPr>
            <p:grpSpPr>
              <a:xfrm>
                <a:off x="9309825" y="2043612"/>
                <a:ext cx="1296003" cy="1296149"/>
                <a:chOff x="9309825" y="2043612"/>
                <a:chExt cx="1296003" cy="1296149"/>
              </a:xfrm>
            </p:grpSpPr>
            <p:sp>
              <p:nvSpPr>
                <p:cNvPr id="37" name="Shape 232"/>
                <p:cNvSpPr/>
                <p:nvPr/>
              </p:nvSpPr>
              <p:spPr>
                <a:xfrm>
                  <a:off x="9309825" y="2043612"/>
                  <a:ext cx="1296003" cy="1296149"/>
                </a:xfrm>
                <a:prstGeom prst="rect">
                  <a:avLst/>
                </a:prstGeom>
                <a:solidFill>
                  <a:srgbClr val="FFC000"/>
                </a:solidFill>
                <a:ln w="12700" cap="flat">
                  <a:noFill/>
                  <a:miter lim="400000"/>
                </a:ln>
                <a:effectLst/>
              </p:spPr>
              <p:txBody>
                <a:bodyPr wrap="square" lIns="146304" tIns="146304" rIns="146304" bIns="146304" numCol="1" anchor="ctr">
                  <a:noAutofit/>
                </a:bodyPr>
                <a:lstStyle/>
                <a:p>
                  <a:pPr algn="ctr" defTabSz="914400">
                    <a:defRPr>
                      <a:solidFill>
                        <a:srgbClr val="FFFFFF"/>
                      </a:solidFill>
                      <a:latin typeface="Segoe UI Light"/>
                      <a:ea typeface="Segoe UI Light"/>
                      <a:cs typeface="Segoe UI Light"/>
                      <a:sym typeface="Segoe UI Light"/>
                    </a:defRPr>
                  </a:pPr>
                  <a:endParaRPr/>
                </a:p>
              </p:txBody>
            </p:sp>
            <p:sp>
              <p:nvSpPr>
                <p:cNvPr id="38" name="Shape 242"/>
                <p:cNvSpPr/>
                <p:nvPr/>
              </p:nvSpPr>
              <p:spPr>
                <a:xfrm>
                  <a:off x="9597775" y="2331634"/>
                  <a:ext cx="720067" cy="720068"/>
                </a:xfrm>
                <a:prstGeom prst="ellipse">
                  <a:avLst/>
                </a:prstGeom>
                <a:noFill/>
                <a:ln w="25400" cap="flat">
                  <a:solidFill>
                    <a:srgbClr val="FFFFFF"/>
                  </a:solidFill>
                  <a:prstDash val="solid"/>
                  <a:bevel/>
                </a:ln>
                <a:effectLst/>
              </p:spPr>
              <p:txBody>
                <a:bodyPr wrap="square" lIns="146304" tIns="146304" rIns="146304" bIns="146304" numCol="1" anchor="ctr">
                  <a:noAutofit/>
                </a:bodyPr>
                <a:lstStyle/>
                <a:p>
                  <a:pPr algn="ctr" defTabSz="914400">
                    <a:defRPr>
                      <a:latin typeface="Segoe UI Semilight"/>
                      <a:ea typeface="Segoe UI Semilight"/>
                      <a:cs typeface="Segoe UI Semilight"/>
                      <a:sym typeface="Segoe UI Semilight"/>
                    </a:defRPr>
                  </a:pPr>
                  <a:endParaRPr/>
                </a:p>
              </p:txBody>
            </p:sp>
            <p:sp>
              <p:nvSpPr>
                <p:cNvPr id="39" name="Shape 243"/>
                <p:cNvSpPr/>
                <p:nvPr/>
              </p:nvSpPr>
              <p:spPr>
                <a:xfrm>
                  <a:off x="9703238" y="2386884"/>
                  <a:ext cx="509178" cy="6096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defTabSz="914400">
                    <a:defRPr sz="4000">
                      <a:solidFill>
                        <a:srgbClr val="FFFFFF"/>
                      </a:solidFill>
                      <a:latin typeface="Segoe UI Light"/>
                      <a:ea typeface="Segoe UI Light"/>
                      <a:cs typeface="Segoe UI Light"/>
                      <a:sym typeface="Segoe UI Light"/>
                    </a:defRPr>
                  </a:lvl1pPr>
                </a:lstStyle>
                <a:p>
                  <a:r>
                    <a:rPr lang="en-US" dirty="0"/>
                    <a:t>7</a:t>
                  </a:r>
                  <a:endParaRPr dirty="0"/>
                </a:p>
              </p:txBody>
            </p:sp>
          </p:grpSp>
        </p:grpSp>
        <p:sp>
          <p:nvSpPr>
            <p:cNvPr id="45" name="Shape 239"/>
            <p:cNvSpPr/>
            <p:nvPr/>
          </p:nvSpPr>
          <p:spPr>
            <a:xfrm>
              <a:off x="11011296" y="2332663"/>
              <a:ext cx="720068" cy="720068"/>
            </a:xfrm>
            <a:prstGeom prst="ellipse">
              <a:avLst/>
            </a:prstGeom>
            <a:noFill/>
            <a:ln w="25400" cap="flat">
              <a:solidFill>
                <a:srgbClr val="FFFFFF"/>
              </a:solidFill>
              <a:prstDash val="solid"/>
              <a:bevel/>
            </a:ln>
            <a:effectLst/>
          </p:spPr>
          <p:txBody>
            <a:bodyPr wrap="square" lIns="146304" tIns="146304" rIns="146304" bIns="146304" numCol="1" anchor="ctr">
              <a:noAutofit/>
            </a:bodyPr>
            <a:lstStyle/>
            <a:p>
              <a:pPr algn="ctr" defTabSz="914400">
                <a:defRPr>
                  <a:latin typeface="Segoe UI Semilight"/>
                  <a:ea typeface="Segoe UI Semilight"/>
                  <a:cs typeface="Segoe UI Semilight"/>
                  <a:sym typeface="Segoe UI Semilight"/>
                </a:defRPr>
              </a:pPr>
              <a:endParaRPr/>
            </a:p>
          </p:txBody>
        </p:sp>
        <p:sp>
          <p:nvSpPr>
            <p:cNvPr id="46" name="Shape 240"/>
            <p:cNvSpPr/>
            <p:nvPr/>
          </p:nvSpPr>
          <p:spPr>
            <a:xfrm>
              <a:off x="11116759" y="2387913"/>
              <a:ext cx="509178" cy="6096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defTabSz="914400">
                <a:defRPr sz="4000">
                  <a:solidFill>
                    <a:srgbClr val="FFFFFF"/>
                  </a:solidFill>
                  <a:latin typeface="Segoe UI Light"/>
                  <a:ea typeface="Segoe UI Light"/>
                  <a:cs typeface="Segoe UI Light"/>
                  <a:sym typeface="Segoe UI Light"/>
                </a:defRPr>
              </a:lvl1pPr>
            </a:lstStyle>
            <a:p>
              <a:r>
                <a:rPr lang="en-US" dirty="0"/>
                <a:t>8</a:t>
              </a:r>
              <a:endParaRPr dirty="0"/>
            </a:p>
          </p:txBody>
        </p:sp>
      </p:grpSp>
      <p:sp>
        <p:nvSpPr>
          <p:cNvPr id="49" name="Shape 225"/>
          <p:cNvSpPr/>
          <p:nvPr/>
        </p:nvSpPr>
        <p:spPr>
          <a:xfrm>
            <a:off x="10340563" y="3308653"/>
            <a:ext cx="1086191" cy="369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anchor="t">
            <a:spAutoFit/>
          </a:bodyPr>
          <a:lstStyle>
            <a:lvl1pPr algn="ctr" defTabSz="914400">
              <a:defRPr>
                <a:latin typeface="Segoe UI Semilight"/>
                <a:ea typeface="Segoe UI Semilight"/>
                <a:cs typeface="Segoe UI Semilight"/>
                <a:sym typeface="Segoe UI Semilight"/>
              </a:defRPr>
            </a:lvl1pPr>
          </a:lstStyle>
          <a:p>
            <a:r>
              <a:rPr lang="en-US" dirty="0"/>
              <a:t>Questions</a:t>
            </a:r>
          </a:p>
        </p:txBody>
      </p:sp>
      <p:sp>
        <p:nvSpPr>
          <p:cNvPr id="50" name="Shape 228"/>
          <p:cNvSpPr/>
          <p:nvPr/>
        </p:nvSpPr>
        <p:spPr>
          <a:xfrm>
            <a:off x="9028319" y="1665477"/>
            <a:ext cx="919478" cy="369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anchor="t">
            <a:spAutoFit/>
          </a:bodyPr>
          <a:lstStyle>
            <a:lvl1pPr algn="ctr" defTabSz="914400">
              <a:defRPr>
                <a:latin typeface="Segoe UI Semilight"/>
                <a:ea typeface="Segoe UI Semilight"/>
                <a:cs typeface="Segoe UI Semilight"/>
                <a:sym typeface="Segoe UI Semilight"/>
              </a:defRPr>
            </a:lvl1pPr>
          </a:lstStyle>
          <a:p>
            <a:r>
              <a:rPr lang="en-US" dirty="0"/>
              <a:t>Posh VC</a:t>
            </a:r>
            <a:endParaRPr dirty="0"/>
          </a:p>
        </p:txBody>
      </p:sp>
      <p:sp>
        <p:nvSpPr>
          <p:cNvPr id="51" name="Shape 255"/>
          <p:cNvSpPr/>
          <p:nvPr/>
        </p:nvSpPr>
        <p:spPr>
          <a:xfrm>
            <a:off x="1" y="6583298"/>
            <a:ext cx="12433300" cy="299416"/>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US" dirty="0"/>
              <a:t>powershell.sqlpass.org   |   sqlps.io/vote   |   sqlps.io/</a:t>
            </a:r>
            <a:r>
              <a:rPr lang="en-US" dirty="0" err="1"/>
              <a:t>youtube</a:t>
            </a:r>
            <a:r>
              <a:rPr lang="en-US" dirty="0"/>
              <a:t>   |   sqlps.io/slack</a:t>
            </a:r>
            <a:endParaRPr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a:spLocks noGrp="1"/>
          </p:cNvSpPr>
          <p:nvPr>
            <p:ph type="title"/>
          </p:nvPr>
        </p:nvSpPr>
        <p:spPr>
          <a:xfrm>
            <a:off x="266249" y="265404"/>
            <a:ext cx="11883829" cy="946145"/>
          </a:xfrm>
          <a:prstGeom prst="rect">
            <a:avLst/>
          </a:prstGeom>
        </p:spPr>
        <p:txBody>
          <a:bodyPr lIns="0" tIns="0" rIns="0" bIns="0"/>
          <a:lstStyle>
            <a:lvl1pPr>
              <a:defRPr sz="4800" spc="-200">
                <a:solidFill>
                  <a:schemeClr val="accent5"/>
                </a:solidFill>
              </a:defRPr>
            </a:lvl1pPr>
          </a:lstStyle>
          <a:p>
            <a:r>
              <a:rPr lang="en-US" dirty="0"/>
              <a:t>SQL PowerShell VC</a:t>
            </a:r>
            <a:endParaRPr dirty="0"/>
          </a:p>
        </p:txBody>
      </p:sp>
      <p:sp>
        <p:nvSpPr>
          <p:cNvPr id="261" name="Shape 261"/>
          <p:cNvSpPr/>
          <p:nvPr/>
        </p:nvSpPr>
        <p:spPr>
          <a:xfrm>
            <a:off x="2647" y="6456414"/>
            <a:ext cx="12433828" cy="548408"/>
          </a:xfrm>
          <a:prstGeom prst="rect">
            <a:avLst/>
          </a:prstGeom>
          <a:solidFill>
            <a:schemeClr val="accent5"/>
          </a:solidFill>
          <a:ln w="12700">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283" name="Shape 283"/>
          <p:cNvSpPr/>
          <p:nvPr/>
        </p:nvSpPr>
        <p:spPr>
          <a:xfrm>
            <a:off x="1932402" y="1237592"/>
            <a:ext cx="7920882" cy="784826"/>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lgn="ctr">
              <a:defRPr sz="1500">
                <a:latin typeface="Segoe UI Semilight"/>
                <a:ea typeface="Segoe UI Semilight"/>
                <a:cs typeface="Segoe UI Semilight"/>
                <a:sym typeface="Segoe UI Semilight"/>
              </a:defRPr>
            </a:pPr>
            <a:r>
              <a:rPr lang="en-US" dirty="0"/>
              <a:t>Established 2010</a:t>
            </a:r>
          </a:p>
          <a:p>
            <a:pPr algn="ctr">
              <a:defRPr sz="1500">
                <a:latin typeface="Segoe UI Semilight"/>
                <a:ea typeface="Segoe UI Semilight"/>
                <a:cs typeface="Segoe UI Semilight"/>
                <a:sym typeface="Segoe UI Semilight"/>
              </a:defRPr>
            </a:pPr>
            <a:r>
              <a:rPr lang="en-US" dirty="0"/>
              <a:t>28 presenters, 35 sessions</a:t>
            </a:r>
          </a:p>
          <a:p>
            <a:pPr algn="ctr">
              <a:defRPr sz="1500">
                <a:latin typeface="Segoe UI Semilight"/>
                <a:ea typeface="Segoe UI Semilight"/>
                <a:cs typeface="Segoe UI Semilight"/>
                <a:sym typeface="Segoe UI Semilight"/>
              </a:defRPr>
            </a:pPr>
            <a:r>
              <a:rPr lang="en-US" dirty="0"/>
              <a:t>4,000+ members</a:t>
            </a:r>
            <a:endParaRPr dirty="0"/>
          </a:p>
        </p:txBody>
      </p:sp>
      <p:grpSp>
        <p:nvGrpSpPr>
          <p:cNvPr id="6" name="Group 5"/>
          <p:cNvGrpSpPr/>
          <p:nvPr/>
        </p:nvGrpSpPr>
        <p:grpSpPr>
          <a:xfrm>
            <a:off x="1913469" y="2514986"/>
            <a:ext cx="8229604" cy="2808175"/>
            <a:chOff x="1913469" y="2393066"/>
            <a:chExt cx="8229604" cy="2808175"/>
          </a:xfrm>
        </p:grpSpPr>
        <p:sp>
          <p:nvSpPr>
            <p:cNvPr id="262" name="Shape 262"/>
            <p:cNvSpPr/>
            <p:nvPr/>
          </p:nvSpPr>
          <p:spPr>
            <a:xfrm>
              <a:off x="1932402" y="3905235"/>
              <a:ext cx="2664300" cy="1296003"/>
            </a:xfrm>
            <a:prstGeom prst="rect">
              <a:avLst/>
            </a:prstGeom>
            <a:solidFill>
              <a:srgbClr val="19BFE5"/>
            </a:solidFill>
            <a:ln w="12700">
              <a:miter lim="400000"/>
            </a:ln>
          </p:spPr>
          <p:txBody>
            <a:bodyPr lIns="146304" tIns="146304" rIns="146304" bIns="146304" anchor="ctr"/>
            <a:lstStyle/>
            <a:p>
              <a:pPr algn="ctr" defTabSz="914400">
                <a:defRPr sz="1600">
                  <a:solidFill>
                    <a:srgbClr val="FFFFFF"/>
                  </a:solidFill>
                  <a:latin typeface="Segoe UI Light"/>
                  <a:ea typeface="Segoe UI Light"/>
                  <a:cs typeface="Segoe UI Light"/>
                  <a:sym typeface="Segoe UI Light"/>
                </a:defRPr>
              </a:pPr>
              <a:endParaRPr/>
            </a:p>
          </p:txBody>
        </p:sp>
        <p:grpSp>
          <p:nvGrpSpPr>
            <p:cNvPr id="267" name="Group 267"/>
            <p:cNvGrpSpPr/>
            <p:nvPr/>
          </p:nvGrpSpPr>
          <p:grpSpPr>
            <a:xfrm>
              <a:off x="1913469" y="2393066"/>
              <a:ext cx="1378500" cy="1296005"/>
              <a:chOff x="-1" y="-1"/>
              <a:chExt cx="1378499" cy="1296003"/>
            </a:xfrm>
          </p:grpSpPr>
          <p:sp>
            <p:nvSpPr>
              <p:cNvPr id="263" name="Shape 263"/>
              <p:cNvSpPr/>
              <p:nvPr/>
            </p:nvSpPr>
            <p:spPr>
              <a:xfrm>
                <a:off x="-1" y="-1"/>
                <a:ext cx="1378499" cy="1296003"/>
              </a:xfrm>
              <a:prstGeom prst="rect">
                <a:avLst/>
              </a:prstGeom>
              <a:solidFill>
                <a:srgbClr val="107C10"/>
              </a:solidFill>
              <a:ln w="12700" cap="flat">
                <a:noFill/>
                <a:miter lim="400000"/>
              </a:ln>
              <a:effectLst/>
            </p:spPr>
            <p:txBody>
              <a:bodyPr wrap="square" lIns="146304" tIns="146304" rIns="146304" bIns="146304" numCol="1" anchor="ctr">
                <a:noAutofit/>
              </a:bodyPr>
              <a:lstStyle/>
              <a:p>
                <a:pPr algn="ctr" defTabSz="914400">
                  <a:defRPr>
                    <a:solidFill>
                      <a:srgbClr val="1F497D"/>
                    </a:solidFill>
                    <a:latin typeface="Segoe UI Light"/>
                    <a:ea typeface="Segoe UI Light"/>
                    <a:cs typeface="Segoe UI Light"/>
                    <a:sym typeface="Segoe UI Light"/>
                  </a:defRPr>
                </a:pPr>
                <a:endParaRPr/>
              </a:p>
            </p:txBody>
          </p:sp>
          <p:sp>
            <p:nvSpPr>
              <p:cNvPr id="264" name="Shape 264"/>
              <p:cNvSpPr/>
              <p:nvPr/>
            </p:nvSpPr>
            <p:spPr>
              <a:xfrm>
                <a:off x="335326" y="315248"/>
                <a:ext cx="707848" cy="665504"/>
              </a:xfrm>
              <a:prstGeom prst="rect">
                <a:avLst/>
              </a:prstGeom>
              <a:solidFill>
                <a:srgbClr val="000000">
                  <a:alpha val="0"/>
                </a:srgbClr>
              </a:solidFill>
              <a:ln w="12700" cap="flat">
                <a:noFill/>
                <a:miter lim="400000"/>
              </a:ln>
              <a:effectLst/>
            </p:spPr>
            <p:txBody>
              <a:bodyPr wrap="square" lIns="146304" tIns="146304" rIns="146304" bIns="146304" numCol="1" anchor="t">
                <a:noAutofit/>
              </a:bodyPr>
              <a:lstStyle/>
              <a:p>
                <a:pPr>
                  <a:defRPr>
                    <a:latin typeface="Segoe UI Semilight"/>
                    <a:ea typeface="Segoe UI Semilight"/>
                    <a:cs typeface="Segoe UI Semilight"/>
                    <a:sym typeface="Segoe UI Semilight"/>
                  </a:defRPr>
                </a:pPr>
                <a:endParaRPr/>
              </a:p>
            </p:txBody>
          </p:sp>
        </p:grpSp>
        <p:grpSp>
          <p:nvGrpSpPr>
            <p:cNvPr id="270" name="Group 270"/>
            <p:cNvGrpSpPr/>
            <p:nvPr/>
          </p:nvGrpSpPr>
          <p:grpSpPr>
            <a:xfrm>
              <a:off x="3219954" y="2393066"/>
              <a:ext cx="2664301" cy="1296006"/>
              <a:chOff x="-1" y="-2"/>
              <a:chExt cx="2664300" cy="1296005"/>
            </a:xfrm>
          </p:grpSpPr>
          <p:sp>
            <p:nvSpPr>
              <p:cNvPr id="268" name="Shape 268"/>
              <p:cNvSpPr/>
              <p:nvPr/>
            </p:nvSpPr>
            <p:spPr>
              <a:xfrm>
                <a:off x="-1" y="-2"/>
                <a:ext cx="2664300" cy="1296005"/>
              </a:xfrm>
              <a:prstGeom prst="rect">
                <a:avLst/>
              </a:prstGeom>
              <a:solidFill>
                <a:srgbClr val="107C10"/>
              </a:solidFill>
              <a:ln w="12700" cap="flat">
                <a:noFill/>
                <a:miter lim="400000"/>
              </a:ln>
              <a:effectLst/>
            </p:spPr>
            <p:txBody>
              <a:bodyPr wrap="square" lIns="146304" tIns="146304" rIns="146304" bIns="146304" numCol="1" anchor="ctr">
                <a:noAutofit/>
              </a:bodyPr>
              <a:lstStyle/>
              <a:p>
                <a:pPr algn="ctr" defTabSz="914400">
                  <a:defRPr sz="1600">
                    <a:solidFill>
                      <a:srgbClr val="FFFFFF"/>
                    </a:solidFill>
                    <a:latin typeface="Segoe UI Light"/>
                    <a:ea typeface="Segoe UI Light"/>
                    <a:cs typeface="Segoe UI Light"/>
                    <a:sym typeface="Segoe UI Light"/>
                  </a:defRPr>
                </a:pPr>
                <a:endParaRPr/>
              </a:p>
            </p:txBody>
          </p:sp>
          <p:sp>
            <p:nvSpPr>
              <p:cNvPr id="269" name="Shape 269"/>
              <p:cNvSpPr/>
              <p:nvPr/>
            </p:nvSpPr>
            <p:spPr>
              <a:xfrm>
                <a:off x="-1" y="324836"/>
                <a:ext cx="2664300" cy="6463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algn="ctr" defTabSz="914400">
                  <a:defRPr>
                    <a:solidFill>
                      <a:srgbClr val="FFFFFF"/>
                    </a:solidFill>
                    <a:latin typeface="Segoe UI Light"/>
                    <a:ea typeface="Segoe UI Light"/>
                    <a:cs typeface="Segoe UI Light"/>
                    <a:sym typeface="Segoe UI Light"/>
                  </a:defRPr>
                </a:pPr>
                <a:r>
                  <a:rPr lang="en-US" dirty="0"/>
                  <a:t>Aaron Nelson</a:t>
                </a:r>
              </a:p>
              <a:p>
                <a:pPr algn="ctr" defTabSz="914400">
                  <a:defRPr>
                    <a:solidFill>
                      <a:srgbClr val="FFFFFF"/>
                    </a:solidFill>
                    <a:latin typeface="Segoe UI Light"/>
                    <a:ea typeface="Segoe UI Light"/>
                    <a:cs typeface="Segoe UI Light"/>
                    <a:sym typeface="Segoe UI Light"/>
                  </a:defRPr>
                </a:pPr>
                <a:r>
                  <a:rPr lang="en-US" dirty="0"/>
                  <a:t>Lead</a:t>
                </a:r>
                <a:endParaRPr dirty="0"/>
              </a:p>
            </p:txBody>
          </p:sp>
        </p:grpSp>
        <p:pic>
          <p:nvPicPr>
            <p:cNvPr id="271" name="image5.png"/>
            <p:cNvPicPr>
              <a:picLocks noChangeAspect="1"/>
            </p:cNvPicPr>
            <p:nvPr/>
          </p:nvPicPr>
          <p:blipFill>
            <a:blip r:embed="rId3">
              <a:extLst/>
            </a:blip>
            <a:stretch>
              <a:fillRect/>
            </a:stretch>
          </p:blipFill>
          <p:spPr>
            <a:xfrm>
              <a:off x="6182774" y="2393212"/>
              <a:ext cx="1296002" cy="1296002"/>
            </a:xfrm>
            <a:prstGeom prst="rect">
              <a:avLst/>
            </a:prstGeom>
            <a:ln w="12700">
              <a:miter lim="400000"/>
            </a:ln>
          </p:spPr>
        </p:pic>
        <p:grpSp>
          <p:nvGrpSpPr>
            <p:cNvPr id="274" name="Group 274"/>
            <p:cNvGrpSpPr/>
            <p:nvPr/>
          </p:nvGrpSpPr>
          <p:grpSpPr>
            <a:xfrm>
              <a:off x="7478770" y="2393066"/>
              <a:ext cx="2664301" cy="1296006"/>
              <a:chOff x="-1" y="-2"/>
              <a:chExt cx="2664300" cy="1296005"/>
            </a:xfrm>
          </p:grpSpPr>
          <p:sp>
            <p:nvSpPr>
              <p:cNvPr id="272" name="Shape 272"/>
              <p:cNvSpPr/>
              <p:nvPr/>
            </p:nvSpPr>
            <p:spPr>
              <a:xfrm>
                <a:off x="-1" y="-2"/>
                <a:ext cx="2664300" cy="1296005"/>
              </a:xfrm>
              <a:prstGeom prst="rect">
                <a:avLst/>
              </a:prstGeom>
              <a:solidFill>
                <a:srgbClr val="006699"/>
              </a:solidFill>
              <a:ln w="12700" cap="flat">
                <a:noFill/>
                <a:miter lim="400000"/>
              </a:ln>
              <a:effectLst/>
            </p:spPr>
            <p:txBody>
              <a:bodyPr wrap="square" lIns="146304" tIns="146304" rIns="146304" bIns="146304" numCol="1" anchor="ctr">
                <a:noAutofit/>
              </a:bodyPr>
              <a:lstStyle/>
              <a:p>
                <a:pPr algn="ctr" defTabSz="914400">
                  <a:defRPr>
                    <a:solidFill>
                      <a:srgbClr val="FFFFFF"/>
                    </a:solidFill>
                    <a:latin typeface="Segoe UI Light"/>
                    <a:ea typeface="Segoe UI Light"/>
                    <a:cs typeface="Segoe UI Light"/>
                    <a:sym typeface="Segoe UI Light"/>
                  </a:defRPr>
                </a:pPr>
                <a:endParaRPr/>
              </a:p>
            </p:txBody>
          </p:sp>
          <p:sp>
            <p:nvSpPr>
              <p:cNvPr id="273" name="Shape 273"/>
              <p:cNvSpPr/>
              <p:nvPr/>
            </p:nvSpPr>
            <p:spPr>
              <a:xfrm>
                <a:off x="-1" y="324836"/>
                <a:ext cx="2664300" cy="6463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algn="ctr" defTabSz="914400">
                  <a:defRPr>
                    <a:solidFill>
                      <a:srgbClr val="FFFFFF"/>
                    </a:solidFill>
                    <a:latin typeface="Segoe UI Light"/>
                    <a:ea typeface="Segoe UI Light"/>
                    <a:cs typeface="Segoe UI Light"/>
                    <a:sym typeface="Segoe UI Light"/>
                  </a:defRPr>
                </a:pPr>
                <a:r>
                  <a:rPr lang="en-US" dirty="0"/>
                  <a:t>Chrissy LeMaire</a:t>
                </a:r>
              </a:p>
              <a:p>
                <a:pPr algn="ctr" defTabSz="914400">
                  <a:defRPr>
                    <a:solidFill>
                      <a:srgbClr val="FFFFFF"/>
                    </a:solidFill>
                    <a:latin typeface="Segoe UI Light"/>
                    <a:ea typeface="Segoe UI Light"/>
                    <a:cs typeface="Segoe UI Light"/>
                    <a:sym typeface="Segoe UI Light"/>
                  </a:defRPr>
                </a:pPr>
                <a:r>
                  <a:rPr lang="en-US" dirty="0"/>
                  <a:t>Co-lead</a:t>
                </a:r>
                <a:endParaRPr dirty="0">
                  <a:solidFill>
                    <a:srgbClr val="000000"/>
                  </a:solidFill>
                  <a:latin typeface="Segoe UI Semilight"/>
                  <a:ea typeface="Segoe UI Semilight"/>
                  <a:cs typeface="Segoe UI Semilight"/>
                  <a:sym typeface="Segoe UI Semilight"/>
                </a:endParaRPr>
              </a:p>
            </p:txBody>
          </p:sp>
        </p:grpSp>
        <p:pic>
          <p:nvPicPr>
            <p:cNvPr id="275" name="image6.png"/>
            <p:cNvPicPr>
              <a:picLocks noChangeAspect="1"/>
            </p:cNvPicPr>
            <p:nvPr/>
          </p:nvPicPr>
          <p:blipFill>
            <a:blip r:embed="rId4">
              <a:extLst/>
            </a:blip>
            <a:stretch>
              <a:fillRect/>
            </a:stretch>
          </p:blipFill>
          <p:spPr>
            <a:xfrm>
              <a:off x="6182774" y="3905235"/>
              <a:ext cx="1296002" cy="1296002"/>
            </a:xfrm>
            <a:prstGeom prst="rect">
              <a:avLst/>
            </a:prstGeom>
            <a:ln w="12700">
              <a:miter lim="400000"/>
            </a:ln>
          </p:spPr>
        </p:pic>
        <p:sp>
          <p:nvSpPr>
            <p:cNvPr id="279" name="Shape 279"/>
            <p:cNvSpPr/>
            <p:nvPr/>
          </p:nvSpPr>
          <p:spPr>
            <a:xfrm>
              <a:off x="2956639" y="3905233"/>
              <a:ext cx="2918192" cy="1296005"/>
            </a:xfrm>
            <a:prstGeom prst="rect">
              <a:avLst/>
            </a:prstGeom>
            <a:solidFill>
              <a:srgbClr val="19BFE5"/>
            </a:solidFill>
            <a:ln w="12700" cap="flat">
              <a:noFill/>
              <a:miter lim="400000"/>
            </a:ln>
            <a:effectLst/>
          </p:spPr>
          <p:txBody>
            <a:bodyPr wrap="square" lIns="146304" tIns="146304" rIns="146304" bIns="146304" numCol="1" anchor="ctr">
              <a:noAutofit/>
            </a:bodyPr>
            <a:lstStyle/>
            <a:p>
              <a:pPr algn="ctr" defTabSz="914400">
                <a:defRPr>
                  <a:latin typeface="Segoe UI Semilight"/>
                  <a:ea typeface="Segoe UI Semilight"/>
                  <a:cs typeface="Segoe UI Semilight"/>
                  <a:sym typeface="Segoe UI Semilight"/>
                </a:defRPr>
              </a:pPr>
              <a:endParaRPr/>
            </a:p>
          </p:txBody>
        </p:sp>
        <p:sp>
          <p:nvSpPr>
            <p:cNvPr id="3" name="Rectangle 2"/>
            <p:cNvSpPr/>
            <p:nvPr/>
          </p:nvSpPr>
          <p:spPr>
            <a:xfrm>
              <a:off x="3849288" y="4211423"/>
              <a:ext cx="1423788" cy="646331"/>
            </a:xfrm>
            <a:prstGeom prst="rect">
              <a:avLst/>
            </a:prstGeom>
          </p:spPr>
          <p:txBody>
            <a:bodyPr wrap="none">
              <a:spAutoFit/>
            </a:bodyPr>
            <a:lstStyle/>
            <a:p>
              <a:pPr algn="ctr" defTabSz="914400">
                <a:defRPr>
                  <a:solidFill>
                    <a:srgbClr val="FFFFFF"/>
                  </a:solidFill>
                  <a:latin typeface="Segoe UI Light"/>
                  <a:ea typeface="Segoe UI Light"/>
                  <a:cs typeface="Segoe UI Light"/>
                  <a:sym typeface="Segoe UI Light"/>
                </a:defRPr>
              </a:pPr>
              <a:r>
                <a:rPr lang="en-US" dirty="0" err="1"/>
                <a:t>Laerte</a:t>
              </a:r>
              <a:r>
                <a:rPr lang="en-US" dirty="0"/>
                <a:t> Junior</a:t>
              </a:r>
            </a:p>
            <a:p>
              <a:pPr algn="ctr" defTabSz="914400">
                <a:defRPr>
                  <a:solidFill>
                    <a:srgbClr val="FFFFFF"/>
                  </a:solidFill>
                  <a:latin typeface="Segoe UI Light"/>
                  <a:ea typeface="Segoe UI Light"/>
                  <a:cs typeface="Segoe UI Light"/>
                  <a:sym typeface="Segoe UI Light"/>
                </a:defRPr>
              </a:pPr>
              <a:r>
                <a:rPr lang="en-US" dirty="0"/>
                <a:t>Co-lead</a:t>
              </a:r>
            </a:p>
          </p:txBody>
        </p:sp>
        <p:pic>
          <p:nvPicPr>
            <p:cNvPr id="2" name="Picture 1"/>
            <p:cNvPicPr>
              <a:picLocks noChangeAspect="1"/>
            </p:cNvPicPr>
            <p:nvPr/>
          </p:nvPicPr>
          <p:blipFill>
            <a:blip r:embed="rId5"/>
            <a:stretch>
              <a:fillRect/>
            </a:stretch>
          </p:blipFill>
          <p:spPr>
            <a:xfrm>
              <a:off x="2090395" y="2592974"/>
              <a:ext cx="952633" cy="952633"/>
            </a:xfrm>
            <a:prstGeom prst="rect">
              <a:avLst/>
            </a:prstGeom>
          </p:spPr>
        </p:pic>
        <p:pic>
          <p:nvPicPr>
            <p:cNvPr id="4" name="Picture 3"/>
            <p:cNvPicPr>
              <a:picLocks noChangeAspect="1"/>
            </p:cNvPicPr>
            <p:nvPr/>
          </p:nvPicPr>
          <p:blipFill>
            <a:blip r:embed="rId6"/>
            <a:stretch>
              <a:fillRect/>
            </a:stretch>
          </p:blipFill>
          <p:spPr>
            <a:xfrm>
              <a:off x="6354458" y="2564750"/>
              <a:ext cx="952633" cy="952633"/>
            </a:xfrm>
            <a:prstGeom prst="rect">
              <a:avLst/>
            </a:prstGeom>
          </p:spPr>
        </p:pic>
        <p:pic>
          <p:nvPicPr>
            <p:cNvPr id="5" name="Picture 4"/>
            <p:cNvPicPr>
              <a:picLocks noChangeAspect="1"/>
            </p:cNvPicPr>
            <p:nvPr/>
          </p:nvPicPr>
          <p:blipFill>
            <a:blip r:embed="rId7"/>
            <a:stretch>
              <a:fillRect/>
            </a:stretch>
          </p:blipFill>
          <p:spPr>
            <a:xfrm>
              <a:off x="2090590" y="4080300"/>
              <a:ext cx="952633" cy="952633"/>
            </a:xfrm>
            <a:prstGeom prst="rect">
              <a:avLst/>
            </a:prstGeom>
          </p:spPr>
        </p:pic>
        <p:grpSp>
          <p:nvGrpSpPr>
            <p:cNvPr id="7" name="Group 6"/>
            <p:cNvGrpSpPr/>
            <p:nvPr/>
          </p:nvGrpSpPr>
          <p:grpSpPr>
            <a:xfrm>
              <a:off x="6192664" y="3901520"/>
              <a:ext cx="3950409" cy="1299721"/>
              <a:chOff x="6192664" y="4145360"/>
              <a:chExt cx="3950409" cy="1299721"/>
            </a:xfrm>
          </p:grpSpPr>
          <p:sp>
            <p:nvSpPr>
              <p:cNvPr id="276" name="Shape 276"/>
              <p:cNvSpPr/>
              <p:nvPr/>
            </p:nvSpPr>
            <p:spPr>
              <a:xfrm>
                <a:off x="7478771" y="4149074"/>
                <a:ext cx="2664302" cy="1296007"/>
              </a:xfrm>
              <a:prstGeom prst="rect">
                <a:avLst/>
              </a:prstGeom>
              <a:solidFill>
                <a:srgbClr val="464543"/>
              </a:solidFill>
              <a:ln w="12700" cap="flat">
                <a:noFill/>
                <a:miter lim="400000"/>
              </a:ln>
              <a:effectLst/>
            </p:spPr>
            <p:txBody>
              <a:bodyPr wrap="square" lIns="146304" tIns="146304" rIns="146304" bIns="146304" numCol="1" anchor="ctr">
                <a:noAutofit/>
              </a:bodyPr>
              <a:lstStyle/>
              <a:p>
                <a:pPr algn="ctr" defTabSz="914400">
                  <a:defRPr>
                    <a:latin typeface="Segoe UI Semilight"/>
                    <a:ea typeface="Segoe UI Semilight"/>
                    <a:cs typeface="Segoe UI Semilight"/>
                    <a:sym typeface="Segoe UI Semilight"/>
                  </a:defRPr>
                </a:pPr>
                <a:endParaRPr dirty="0"/>
              </a:p>
            </p:txBody>
          </p:sp>
          <p:sp>
            <p:nvSpPr>
              <p:cNvPr id="32" name="Shape 276"/>
              <p:cNvSpPr/>
              <p:nvPr/>
            </p:nvSpPr>
            <p:spPr>
              <a:xfrm>
                <a:off x="6192664" y="4145360"/>
                <a:ext cx="2664302" cy="1296007"/>
              </a:xfrm>
              <a:prstGeom prst="rect">
                <a:avLst/>
              </a:prstGeom>
              <a:solidFill>
                <a:srgbClr val="464543"/>
              </a:solidFill>
              <a:ln w="12700" cap="flat">
                <a:noFill/>
                <a:miter lim="400000"/>
              </a:ln>
              <a:effectLst/>
            </p:spPr>
            <p:txBody>
              <a:bodyPr wrap="square" lIns="146304" tIns="146304" rIns="146304" bIns="146304" numCol="1" anchor="ctr">
                <a:noAutofit/>
              </a:bodyPr>
              <a:lstStyle/>
              <a:p>
                <a:pPr algn="ctr" defTabSz="914400">
                  <a:defRPr>
                    <a:latin typeface="Segoe UI Semilight"/>
                    <a:ea typeface="Segoe UI Semilight"/>
                    <a:cs typeface="Segoe UI Semilight"/>
                    <a:sym typeface="Segoe UI Semilight"/>
                  </a:defRPr>
                </a:pPr>
                <a:endParaRPr/>
              </a:p>
            </p:txBody>
          </p:sp>
        </p:grpSp>
        <p:sp>
          <p:nvSpPr>
            <p:cNvPr id="8" name="Rectangle 7"/>
            <p:cNvSpPr/>
            <p:nvPr/>
          </p:nvSpPr>
          <p:spPr>
            <a:xfrm>
              <a:off x="7721347" y="4209605"/>
              <a:ext cx="2179154" cy="646331"/>
            </a:xfrm>
            <a:prstGeom prst="rect">
              <a:avLst/>
            </a:prstGeom>
          </p:spPr>
          <p:txBody>
            <a:bodyPr wrap="square">
              <a:spAutoFit/>
            </a:bodyPr>
            <a:lstStyle/>
            <a:p>
              <a:pPr algn="ctr" defTabSz="914400">
                <a:defRPr>
                  <a:solidFill>
                    <a:srgbClr val="FFFFFF"/>
                  </a:solidFill>
                  <a:latin typeface="Segoe UI Light"/>
                  <a:ea typeface="Segoe UI Light"/>
                  <a:cs typeface="Segoe UI Light"/>
                  <a:sym typeface="Segoe UI Light"/>
                </a:defRPr>
              </a:pPr>
              <a:r>
                <a:rPr lang="en-US" dirty="0"/>
                <a:t>Rob Sewell</a:t>
              </a:r>
              <a:br>
                <a:rPr lang="en-US" dirty="0"/>
              </a:br>
              <a:r>
                <a:rPr lang="en-US" dirty="0"/>
                <a:t>Officer</a:t>
              </a:r>
              <a:endParaRPr lang="en-US" dirty="0">
                <a:solidFill>
                  <a:schemeClr val="bg1"/>
                </a:solidFill>
                <a:latin typeface="Segoe UI Semilight"/>
                <a:ea typeface="Segoe UI Semilight"/>
                <a:cs typeface="Segoe UI Semilight"/>
                <a:sym typeface="Segoe UI Semilight"/>
              </a:endParaRPr>
            </a:p>
          </p:txBody>
        </p:sp>
        <p:pic>
          <p:nvPicPr>
            <p:cNvPr id="10" name="Picture 9"/>
            <p:cNvPicPr>
              <a:picLocks noChangeAspect="1"/>
            </p:cNvPicPr>
            <p:nvPr/>
          </p:nvPicPr>
          <p:blipFill>
            <a:blip r:embed="rId8"/>
            <a:stretch>
              <a:fillRect/>
            </a:stretch>
          </p:blipFill>
          <p:spPr>
            <a:xfrm>
              <a:off x="6354456" y="4080300"/>
              <a:ext cx="952633" cy="952633"/>
            </a:xfrm>
            <a:prstGeom prst="rect">
              <a:avLst/>
            </a:prstGeom>
          </p:spPr>
        </p:pic>
      </p:grpSp>
      <p:sp>
        <p:nvSpPr>
          <p:cNvPr id="29" name="Shape 255"/>
          <p:cNvSpPr/>
          <p:nvPr/>
        </p:nvSpPr>
        <p:spPr>
          <a:xfrm>
            <a:off x="1" y="6583298"/>
            <a:ext cx="12433300" cy="299416"/>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US" dirty="0"/>
              <a:t>powershell.sqlpass.org   |   sqlps.io/vote   |   sqlps.io/</a:t>
            </a:r>
            <a:r>
              <a:rPr lang="en-US" dirty="0" err="1"/>
              <a:t>youtube</a:t>
            </a:r>
            <a:r>
              <a:rPr lang="en-US" dirty="0"/>
              <a:t>   |   sqlps.io/slack</a:t>
            </a:r>
            <a:endParaRPr dirty="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p:nvPr/>
        </p:nvSpPr>
        <p:spPr>
          <a:xfrm>
            <a:off x="2647" y="6456414"/>
            <a:ext cx="12433828" cy="548408"/>
          </a:xfrm>
          <a:prstGeom prst="rect">
            <a:avLst/>
          </a:prstGeom>
          <a:solidFill>
            <a:schemeClr val="accent5"/>
          </a:solidFill>
          <a:ln w="12700">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306" name="Shape 306"/>
          <p:cNvSpPr>
            <a:spLocks noGrp="1"/>
          </p:cNvSpPr>
          <p:nvPr>
            <p:ph type="title"/>
          </p:nvPr>
        </p:nvSpPr>
        <p:spPr>
          <a:xfrm>
            <a:off x="266249" y="265404"/>
            <a:ext cx="11883829" cy="946145"/>
          </a:xfrm>
          <a:prstGeom prst="rect">
            <a:avLst/>
          </a:prstGeom>
        </p:spPr>
        <p:txBody>
          <a:bodyPr lIns="0" tIns="0" rIns="0" bIns="0"/>
          <a:lstStyle>
            <a:lvl1pPr>
              <a:defRPr sz="4800" spc="-200">
                <a:solidFill>
                  <a:schemeClr val="accent5"/>
                </a:solidFill>
              </a:defRPr>
            </a:lvl1pPr>
          </a:lstStyle>
          <a:p>
            <a:r>
              <a:rPr lang="en-US" dirty="0"/>
              <a:t>25 New Cmdlets + 3 Fixes + New Name</a:t>
            </a:r>
            <a:endParaRPr dirty="0"/>
          </a:p>
        </p:txBody>
      </p:sp>
      <p:sp>
        <p:nvSpPr>
          <p:cNvPr id="5" name="Rectangle 4"/>
          <p:cNvSpPr/>
          <p:nvPr/>
        </p:nvSpPr>
        <p:spPr>
          <a:xfrm>
            <a:off x="5933428" y="1065301"/>
            <a:ext cx="6216650" cy="4524315"/>
          </a:xfrm>
          <a:prstGeom prst="rect">
            <a:avLst/>
          </a:prstGeom>
        </p:spPr>
        <p:txBody>
          <a:bodyPr>
            <a:spAutoFit/>
          </a:bodyPr>
          <a:lstStyle/>
          <a:p>
            <a:r>
              <a:rPr lang="en-US" sz="1600" b="1" dirty="0"/>
              <a:t>Always Encrypted</a:t>
            </a:r>
          </a:p>
          <a:p>
            <a:r>
              <a:rPr lang="en-US" sz="1600" dirty="0"/>
              <a:t>Add-</a:t>
            </a:r>
            <a:r>
              <a:rPr lang="en-US" sz="1600" dirty="0" err="1"/>
              <a:t>SqlAzureAuthenticationContext</a:t>
            </a:r>
            <a:endParaRPr lang="en-US" sz="1600" dirty="0"/>
          </a:p>
          <a:p>
            <a:r>
              <a:rPr lang="en-US" sz="1600" dirty="0"/>
              <a:t>Add-</a:t>
            </a:r>
            <a:r>
              <a:rPr lang="en-US" sz="1600" dirty="0" err="1"/>
              <a:t>SqlColumnEncryptionKeyValue</a:t>
            </a:r>
            <a:endParaRPr lang="en-US" sz="1600" dirty="0"/>
          </a:p>
          <a:p>
            <a:r>
              <a:rPr lang="en-US" sz="1600" dirty="0"/>
              <a:t>Complete-</a:t>
            </a:r>
            <a:r>
              <a:rPr lang="en-US" sz="1600" dirty="0" err="1"/>
              <a:t>SqlColumnMasterKeyRotation</a:t>
            </a:r>
            <a:endParaRPr lang="en-US" sz="1600" dirty="0"/>
          </a:p>
          <a:p>
            <a:r>
              <a:rPr lang="en-US" sz="1600" dirty="0"/>
              <a:t>Get-</a:t>
            </a:r>
            <a:r>
              <a:rPr lang="en-US" sz="1600" dirty="0" err="1"/>
              <a:t>SqlColumnEncryptionKey</a:t>
            </a:r>
            <a:endParaRPr lang="en-US" sz="1600" dirty="0"/>
          </a:p>
          <a:p>
            <a:r>
              <a:rPr lang="en-US" sz="1600" dirty="0"/>
              <a:t>Get-</a:t>
            </a:r>
            <a:r>
              <a:rPr lang="en-US" sz="1600" dirty="0" err="1"/>
              <a:t>SqlColumnMasterKey</a:t>
            </a:r>
            <a:endParaRPr lang="en-US" sz="1600" dirty="0"/>
          </a:p>
          <a:p>
            <a:r>
              <a:rPr lang="en-US" sz="1600" dirty="0"/>
              <a:t>Invoke-</a:t>
            </a:r>
            <a:r>
              <a:rPr lang="en-US" sz="1600" dirty="0" err="1"/>
              <a:t>SqlColumnMasterKeyRotation</a:t>
            </a:r>
            <a:endParaRPr lang="en-US" sz="1600" dirty="0"/>
          </a:p>
          <a:p>
            <a:r>
              <a:rPr lang="en-US" sz="1600" dirty="0"/>
              <a:t>New-</a:t>
            </a:r>
            <a:r>
              <a:rPr lang="en-US" sz="1600" dirty="0" err="1"/>
              <a:t>SqlAzureKeyVaultColumnMasterKeySettings</a:t>
            </a:r>
            <a:endParaRPr lang="en-US" sz="1600" dirty="0"/>
          </a:p>
          <a:p>
            <a:r>
              <a:rPr lang="en-US" sz="1600" dirty="0"/>
              <a:t>New-</a:t>
            </a:r>
            <a:r>
              <a:rPr lang="en-US" sz="1600" dirty="0" err="1"/>
              <a:t>SqlCngColumnMasterKeySettings</a:t>
            </a:r>
            <a:endParaRPr lang="en-US" sz="1600" dirty="0"/>
          </a:p>
          <a:p>
            <a:r>
              <a:rPr lang="en-US" sz="1600" dirty="0"/>
              <a:t>New-</a:t>
            </a:r>
            <a:r>
              <a:rPr lang="en-US" sz="1600" dirty="0" err="1"/>
              <a:t>SqlColumnEncryptionKey</a:t>
            </a:r>
            <a:endParaRPr lang="en-US" sz="1600" dirty="0"/>
          </a:p>
          <a:p>
            <a:r>
              <a:rPr lang="en-US" sz="1600" dirty="0"/>
              <a:t>New-</a:t>
            </a:r>
            <a:r>
              <a:rPr lang="en-US" sz="1600" dirty="0" err="1"/>
              <a:t>SqlColumnEncryptionKeyEncryptedValue</a:t>
            </a:r>
            <a:endParaRPr lang="en-US" sz="1600" dirty="0"/>
          </a:p>
          <a:p>
            <a:r>
              <a:rPr lang="en-US" sz="1600" dirty="0"/>
              <a:t>New-</a:t>
            </a:r>
            <a:r>
              <a:rPr lang="en-US" sz="1600" dirty="0" err="1"/>
              <a:t>SqlColumnEncryptionSettings</a:t>
            </a:r>
            <a:endParaRPr lang="en-US" sz="1600" dirty="0"/>
          </a:p>
          <a:p>
            <a:r>
              <a:rPr lang="en-US" sz="1600" dirty="0"/>
              <a:t>New-</a:t>
            </a:r>
            <a:r>
              <a:rPr lang="en-US" sz="1600" dirty="0" err="1"/>
              <a:t>SqlColumnMasterKey</a:t>
            </a:r>
            <a:endParaRPr lang="en-US" sz="1600" dirty="0"/>
          </a:p>
          <a:p>
            <a:r>
              <a:rPr lang="en-US" sz="1600" dirty="0"/>
              <a:t>New-</a:t>
            </a:r>
            <a:r>
              <a:rPr lang="en-US" sz="1600" dirty="0" err="1"/>
              <a:t>SqlCspColumnMasterKeySettings</a:t>
            </a:r>
            <a:endParaRPr lang="en-US" sz="1600" dirty="0"/>
          </a:p>
          <a:p>
            <a:r>
              <a:rPr lang="en-US" sz="1600" dirty="0"/>
              <a:t>Remove-</a:t>
            </a:r>
            <a:r>
              <a:rPr lang="en-US" sz="1600" dirty="0" err="1"/>
              <a:t>SqlColumnEncryptionKey</a:t>
            </a:r>
            <a:endParaRPr lang="en-US" sz="1600" dirty="0"/>
          </a:p>
          <a:p>
            <a:r>
              <a:rPr lang="en-US" sz="1600" dirty="0"/>
              <a:t>Remove-</a:t>
            </a:r>
            <a:r>
              <a:rPr lang="en-US" sz="1600" dirty="0" err="1"/>
              <a:t>SqlColumnEncryptionKeyValue</a:t>
            </a:r>
            <a:endParaRPr lang="en-US" sz="1600" dirty="0"/>
          </a:p>
          <a:p>
            <a:r>
              <a:rPr lang="en-US" sz="1600" dirty="0"/>
              <a:t>Remove-</a:t>
            </a:r>
            <a:r>
              <a:rPr lang="en-US" sz="1600" dirty="0" err="1"/>
              <a:t>SqlColumnMasterKey</a:t>
            </a:r>
            <a:endParaRPr lang="en-US" sz="1600" dirty="0"/>
          </a:p>
          <a:p>
            <a:r>
              <a:rPr lang="en-US" sz="1600" dirty="0"/>
              <a:t>Set-</a:t>
            </a:r>
            <a:r>
              <a:rPr lang="en-US" sz="1600" dirty="0" err="1"/>
              <a:t>SqlColumnEncryption</a:t>
            </a:r>
            <a:endParaRPr lang="en-US" sz="1600" dirty="0"/>
          </a:p>
        </p:txBody>
      </p:sp>
      <p:grpSp>
        <p:nvGrpSpPr>
          <p:cNvPr id="3" name="Group 2"/>
          <p:cNvGrpSpPr/>
          <p:nvPr/>
        </p:nvGrpSpPr>
        <p:grpSpPr>
          <a:xfrm>
            <a:off x="266249" y="1065301"/>
            <a:ext cx="4109892" cy="4878560"/>
            <a:chOff x="266249" y="1065301"/>
            <a:chExt cx="4109892" cy="4878560"/>
          </a:xfrm>
        </p:grpSpPr>
        <p:grpSp>
          <p:nvGrpSpPr>
            <p:cNvPr id="2" name="Group 1"/>
            <p:cNvGrpSpPr/>
            <p:nvPr/>
          </p:nvGrpSpPr>
          <p:grpSpPr>
            <a:xfrm>
              <a:off x="266249" y="1739280"/>
              <a:ext cx="4109892" cy="4204581"/>
              <a:chOff x="6482898" y="1065301"/>
              <a:chExt cx="4109892" cy="4204581"/>
            </a:xfrm>
          </p:grpSpPr>
          <p:sp>
            <p:nvSpPr>
              <p:cNvPr id="6" name="Rectangle 5"/>
              <p:cNvSpPr/>
              <p:nvPr/>
            </p:nvSpPr>
            <p:spPr>
              <a:xfrm>
                <a:off x="6482899" y="2927319"/>
                <a:ext cx="2271197" cy="830997"/>
              </a:xfrm>
              <a:prstGeom prst="rect">
                <a:avLst/>
              </a:prstGeom>
            </p:spPr>
            <p:txBody>
              <a:bodyPr wrap="square">
                <a:spAutoFit/>
              </a:bodyPr>
              <a:lstStyle/>
              <a:p>
                <a:r>
                  <a:rPr lang="en-US" sz="1600" b="1" dirty="0"/>
                  <a:t>Error Log</a:t>
                </a:r>
              </a:p>
              <a:p>
                <a:r>
                  <a:rPr lang="en-US" sz="1600" dirty="0"/>
                  <a:t>Get-</a:t>
                </a:r>
                <a:r>
                  <a:rPr lang="en-US" sz="1600" dirty="0" err="1"/>
                  <a:t>SqlErrorLog</a:t>
                </a:r>
                <a:endParaRPr lang="en-US" sz="1600" dirty="0"/>
              </a:p>
              <a:p>
                <a:r>
                  <a:rPr lang="en-US" sz="1600" dirty="0"/>
                  <a:t>Set-</a:t>
                </a:r>
                <a:r>
                  <a:rPr lang="en-US" sz="1600" dirty="0" err="1"/>
                  <a:t>SqlErrorLog</a:t>
                </a:r>
                <a:endParaRPr lang="en-US" sz="1600" dirty="0"/>
              </a:p>
            </p:txBody>
          </p:sp>
          <p:sp>
            <p:nvSpPr>
              <p:cNvPr id="7" name="Rectangle 6"/>
              <p:cNvSpPr/>
              <p:nvPr/>
            </p:nvSpPr>
            <p:spPr>
              <a:xfrm>
                <a:off x="6482899" y="1065301"/>
                <a:ext cx="3125842" cy="1815882"/>
              </a:xfrm>
              <a:prstGeom prst="rect">
                <a:avLst/>
              </a:prstGeom>
            </p:spPr>
            <p:txBody>
              <a:bodyPr wrap="square">
                <a:spAutoFit/>
              </a:bodyPr>
              <a:lstStyle/>
              <a:p>
                <a:r>
                  <a:rPr lang="en-US" sz="1600" b="1" dirty="0"/>
                  <a:t>SQL Server Agent</a:t>
                </a:r>
              </a:p>
              <a:p>
                <a:r>
                  <a:rPr lang="en-US" sz="1600" dirty="0"/>
                  <a:t>Get-</a:t>
                </a:r>
                <a:r>
                  <a:rPr lang="en-US" sz="1600" dirty="0" err="1"/>
                  <a:t>SqlAgent</a:t>
                </a:r>
                <a:endParaRPr lang="en-US" sz="1600" dirty="0"/>
              </a:p>
              <a:p>
                <a:r>
                  <a:rPr lang="en-US" sz="1600" dirty="0"/>
                  <a:t>Get-</a:t>
                </a:r>
                <a:r>
                  <a:rPr lang="en-US" sz="1600" dirty="0" err="1"/>
                  <a:t>SqlAgentJob</a:t>
                </a:r>
                <a:endParaRPr lang="en-US" sz="1600" dirty="0"/>
              </a:p>
              <a:p>
                <a:r>
                  <a:rPr lang="en-US" sz="1600" dirty="0"/>
                  <a:t>Get-</a:t>
                </a:r>
                <a:r>
                  <a:rPr lang="en-US" sz="1600" dirty="0" err="1"/>
                  <a:t>SqlAgentJobHistory</a:t>
                </a:r>
                <a:endParaRPr lang="en-US" sz="1600" dirty="0"/>
              </a:p>
              <a:p>
                <a:r>
                  <a:rPr lang="en-US" sz="1600" dirty="0"/>
                  <a:t>Get-</a:t>
                </a:r>
                <a:r>
                  <a:rPr lang="en-US" sz="1600" dirty="0" err="1"/>
                  <a:t>SqlAgentJobSchedule</a:t>
                </a:r>
                <a:endParaRPr lang="en-US" sz="1600" dirty="0"/>
              </a:p>
              <a:p>
                <a:r>
                  <a:rPr lang="en-US" sz="1600" dirty="0"/>
                  <a:t>Get-</a:t>
                </a:r>
                <a:r>
                  <a:rPr lang="en-US" sz="1600" dirty="0" err="1"/>
                  <a:t>SqlAgentJobStep</a:t>
                </a:r>
                <a:endParaRPr lang="en-US" sz="1600" dirty="0"/>
              </a:p>
              <a:p>
                <a:r>
                  <a:rPr lang="en-US" sz="1600" dirty="0"/>
                  <a:t>Get-</a:t>
                </a:r>
                <a:r>
                  <a:rPr lang="en-US" sz="1600" dirty="0" err="1"/>
                  <a:t>SqlAgentSchedule</a:t>
                </a:r>
                <a:endParaRPr lang="en-US" sz="1600" dirty="0"/>
              </a:p>
            </p:txBody>
          </p:sp>
          <p:sp>
            <p:nvSpPr>
              <p:cNvPr id="11" name="Rectangle 10"/>
              <p:cNvSpPr/>
              <p:nvPr/>
            </p:nvSpPr>
            <p:spPr>
              <a:xfrm>
                <a:off x="6482899" y="3760474"/>
                <a:ext cx="4109891" cy="830997"/>
              </a:xfrm>
              <a:prstGeom prst="rect">
                <a:avLst/>
              </a:prstGeom>
            </p:spPr>
            <p:txBody>
              <a:bodyPr wrap="square">
                <a:spAutoFit/>
              </a:bodyPr>
              <a:lstStyle/>
              <a:p>
                <a:r>
                  <a:rPr lang="en-US" sz="1600" b="1" dirty="0"/>
                  <a:t>Invoke-</a:t>
                </a:r>
                <a:r>
                  <a:rPr lang="en-US" sz="1600" b="1" dirty="0" err="1"/>
                  <a:t>Sqlcmd</a:t>
                </a:r>
                <a:endParaRPr lang="en-US" sz="1600" b="1" dirty="0"/>
              </a:p>
              <a:p>
                <a:r>
                  <a:rPr lang="en-US" sz="1600" dirty="0"/>
                  <a:t>-</a:t>
                </a:r>
                <a:r>
                  <a:rPr lang="en-US" sz="1600" dirty="0" err="1"/>
                  <a:t>ConnectionString</a:t>
                </a:r>
                <a:r>
                  <a:rPr lang="en-US" sz="1600" dirty="0"/>
                  <a:t> Parameter</a:t>
                </a:r>
              </a:p>
              <a:p>
                <a:r>
                  <a:rPr lang="en-US" sz="1600" dirty="0"/>
                  <a:t>-</a:t>
                </a:r>
                <a:r>
                  <a:rPr lang="en-US" sz="1600" dirty="0" err="1"/>
                  <a:t>OutputAs</a:t>
                </a:r>
                <a:r>
                  <a:rPr lang="en-US" sz="1600" dirty="0"/>
                  <a:t> (As) Parameter</a:t>
                </a:r>
              </a:p>
            </p:txBody>
          </p:sp>
          <p:sp>
            <p:nvSpPr>
              <p:cNvPr id="12" name="Rectangle 11"/>
              <p:cNvSpPr/>
              <p:nvPr/>
            </p:nvSpPr>
            <p:spPr>
              <a:xfrm>
                <a:off x="6482898" y="4685107"/>
                <a:ext cx="4003014" cy="584775"/>
              </a:xfrm>
              <a:prstGeom prst="rect">
                <a:avLst/>
              </a:prstGeom>
            </p:spPr>
            <p:txBody>
              <a:bodyPr wrap="square">
                <a:spAutoFit/>
              </a:bodyPr>
              <a:lstStyle/>
              <a:p>
                <a:r>
                  <a:rPr lang="en-US" sz="1600" b="1" dirty="0"/>
                  <a:t>Provider</a:t>
                </a:r>
              </a:p>
              <a:p>
                <a:r>
                  <a:rPr lang="en-US" sz="1600" dirty="0" err="1"/>
                  <a:t>WhatIf</a:t>
                </a:r>
                <a:r>
                  <a:rPr lang="en-US" sz="1600" dirty="0"/>
                  <a:t> and Confirm now fully supported</a:t>
                </a:r>
              </a:p>
            </p:txBody>
          </p:sp>
        </p:grpSp>
        <p:sp>
          <p:nvSpPr>
            <p:cNvPr id="14" name="Rectangle 13"/>
            <p:cNvSpPr/>
            <p:nvPr/>
          </p:nvSpPr>
          <p:spPr>
            <a:xfrm>
              <a:off x="266249" y="1065301"/>
              <a:ext cx="4003014" cy="584775"/>
            </a:xfrm>
            <a:prstGeom prst="rect">
              <a:avLst/>
            </a:prstGeom>
          </p:spPr>
          <p:txBody>
            <a:bodyPr wrap="square">
              <a:spAutoFit/>
            </a:bodyPr>
            <a:lstStyle/>
            <a:p>
              <a:r>
                <a:rPr lang="en-US" sz="1600" b="1" dirty="0"/>
                <a:t>New Name!</a:t>
              </a:r>
            </a:p>
            <a:p>
              <a:r>
                <a:rPr lang="en-US" sz="1600" dirty="0"/>
                <a:t>Import-Module </a:t>
              </a:r>
              <a:r>
                <a:rPr lang="en-US" sz="1600" dirty="0" err="1"/>
                <a:t>SqlServer</a:t>
              </a:r>
              <a:endParaRPr lang="en-US" sz="1600" dirty="0"/>
            </a:p>
          </p:txBody>
        </p:sp>
      </p:grpSp>
      <p:sp>
        <p:nvSpPr>
          <p:cNvPr id="15" name="Shape 255"/>
          <p:cNvSpPr/>
          <p:nvPr/>
        </p:nvSpPr>
        <p:spPr>
          <a:xfrm>
            <a:off x="1" y="6583298"/>
            <a:ext cx="12433300" cy="299416"/>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US" dirty="0"/>
              <a:t>powershell.sqlpass.org   |   sqlps.io/vote   |   sqlps.io/</a:t>
            </a:r>
            <a:r>
              <a:rPr lang="en-US" dirty="0" err="1"/>
              <a:t>youtube</a:t>
            </a:r>
            <a:r>
              <a:rPr lang="en-US" dirty="0"/>
              <a:t>   |   sqlps.io/slack</a:t>
            </a:r>
            <a:endParaRPr dirty="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p:nvPr/>
        </p:nvSpPr>
        <p:spPr>
          <a:xfrm>
            <a:off x="2647" y="6456414"/>
            <a:ext cx="12433828" cy="548408"/>
          </a:xfrm>
          <a:prstGeom prst="rect">
            <a:avLst/>
          </a:prstGeom>
          <a:solidFill>
            <a:schemeClr val="accent5"/>
          </a:solidFill>
          <a:ln w="12700">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306" name="Shape 306"/>
          <p:cNvSpPr>
            <a:spLocks noGrp="1"/>
          </p:cNvSpPr>
          <p:nvPr>
            <p:ph type="title"/>
          </p:nvPr>
        </p:nvSpPr>
        <p:spPr>
          <a:xfrm>
            <a:off x="266249" y="265404"/>
            <a:ext cx="11883829" cy="946145"/>
          </a:xfrm>
          <a:prstGeom prst="rect">
            <a:avLst/>
          </a:prstGeom>
        </p:spPr>
        <p:txBody>
          <a:bodyPr lIns="0" tIns="0" rIns="0" bIns="0"/>
          <a:lstStyle>
            <a:lvl1pPr>
              <a:defRPr sz="4800" spc="-200">
                <a:solidFill>
                  <a:schemeClr val="accent5"/>
                </a:solidFill>
              </a:defRPr>
            </a:lvl1pPr>
          </a:lstStyle>
          <a:p>
            <a:r>
              <a:rPr lang="en-US" dirty="0"/>
              <a:t>How do I know what cmdlets are out there?</a:t>
            </a:r>
            <a:endParaRPr dirty="0"/>
          </a:p>
        </p:txBody>
      </p:sp>
      <p:pic>
        <p:nvPicPr>
          <p:cNvPr id="4" name="Picture 3"/>
          <p:cNvPicPr>
            <a:picLocks noChangeAspect="1"/>
          </p:cNvPicPr>
          <p:nvPr/>
        </p:nvPicPr>
        <p:blipFill>
          <a:blip r:embed="rId3"/>
          <a:stretch>
            <a:fillRect/>
          </a:stretch>
        </p:blipFill>
        <p:spPr>
          <a:xfrm>
            <a:off x="1597664" y="3605990"/>
            <a:ext cx="9191885" cy="2578864"/>
          </a:xfrm>
          <a:prstGeom prst="rect">
            <a:avLst/>
          </a:prstGeom>
        </p:spPr>
      </p:pic>
      <p:sp>
        <p:nvSpPr>
          <p:cNvPr id="5" name="Rectangle 4"/>
          <p:cNvSpPr/>
          <p:nvPr/>
        </p:nvSpPr>
        <p:spPr>
          <a:xfrm>
            <a:off x="1597664" y="1211549"/>
            <a:ext cx="7011860" cy="2031325"/>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Get-Command</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-Module</a:t>
            </a:r>
            <a:r>
              <a:rPr lang="en-US" dirty="0">
                <a:solidFill>
                  <a:srgbClr val="000000"/>
                </a:solidFill>
                <a:highlight>
                  <a:srgbClr val="FFFFFF"/>
                </a:highlight>
                <a:latin typeface="Consolas" panose="020B0609020204030204" pitchFamily="49" charset="0"/>
              </a:rPr>
              <a:t> </a:t>
            </a:r>
            <a:r>
              <a:rPr lang="en-US" dirty="0" err="1">
                <a:solidFill>
                  <a:srgbClr val="8A2BE2"/>
                </a:solidFill>
                <a:highlight>
                  <a:srgbClr val="FFFFFF"/>
                </a:highlight>
                <a:latin typeface="Consolas" panose="020B0609020204030204" pitchFamily="49" charset="0"/>
              </a:rPr>
              <a:t>SqlServer</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Get-Command</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-Module</a:t>
            </a:r>
            <a:r>
              <a:rPr lang="en-US" dirty="0">
                <a:solidFill>
                  <a:srgbClr val="000000"/>
                </a:solidFill>
                <a:highlight>
                  <a:srgbClr val="FFFFFF"/>
                </a:highlight>
                <a:latin typeface="Consolas" panose="020B0609020204030204" pitchFamily="49" charset="0"/>
              </a:rPr>
              <a:t> </a:t>
            </a:r>
            <a:r>
              <a:rPr lang="en-US" dirty="0" err="1">
                <a:solidFill>
                  <a:srgbClr val="8A2BE2"/>
                </a:solidFill>
                <a:highlight>
                  <a:srgbClr val="FFFFFF"/>
                </a:highlight>
                <a:latin typeface="Consolas" panose="020B0609020204030204" pitchFamily="49" charset="0"/>
              </a:rPr>
              <a:t>SqlServer</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ParameterName</a:t>
            </a:r>
            <a:r>
              <a:rPr lang="en-US" dirty="0">
                <a:solidFill>
                  <a:srgbClr val="000000"/>
                </a:solidFill>
                <a:highlight>
                  <a:srgbClr val="FFFFFF"/>
                </a:highlight>
                <a:latin typeface="Consolas" panose="020B0609020204030204" pitchFamily="49" charset="0"/>
              </a:rPr>
              <a:t> </a:t>
            </a:r>
            <a:r>
              <a:rPr lang="en-US" dirty="0">
                <a:solidFill>
                  <a:srgbClr val="8A2BE2"/>
                </a:solidFill>
                <a:highlight>
                  <a:srgbClr val="FFFFFF"/>
                </a:highlight>
                <a:latin typeface="Consolas" panose="020B0609020204030204" pitchFamily="49" charset="0"/>
              </a:rPr>
              <a:t>Database</a:t>
            </a:r>
            <a:r>
              <a:rPr lang="en-US" dirty="0">
                <a:solidFill>
                  <a:srgbClr val="000000"/>
                </a:solidFill>
                <a:highlight>
                  <a:srgbClr val="FFFFFF"/>
                </a:highlight>
                <a:latin typeface="Consolas" panose="020B0609020204030204" pitchFamily="49" charset="0"/>
              </a:rPr>
              <a:t> </a:t>
            </a: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Get-Help</a:t>
            </a:r>
            <a:r>
              <a:rPr lang="en-US" dirty="0">
                <a:solidFill>
                  <a:srgbClr val="000000"/>
                </a:solidFill>
                <a:highlight>
                  <a:srgbClr val="FFFFFF"/>
                </a:highlight>
                <a:latin typeface="Consolas" panose="020B0609020204030204" pitchFamily="49" charset="0"/>
              </a:rPr>
              <a:t> </a:t>
            </a:r>
            <a:r>
              <a:rPr lang="en-US" dirty="0">
                <a:solidFill>
                  <a:srgbClr val="8A2BE2"/>
                </a:solidFill>
                <a:highlight>
                  <a:srgbClr val="FFFFFF"/>
                </a:highlight>
                <a:latin typeface="Consolas" panose="020B0609020204030204" pitchFamily="49" charset="0"/>
              </a:rPr>
              <a:t>Get-</a:t>
            </a:r>
            <a:r>
              <a:rPr lang="en-US" dirty="0" err="1">
                <a:solidFill>
                  <a:srgbClr val="8A2BE2"/>
                </a:solidFill>
                <a:highlight>
                  <a:srgbClr val="FFFFFF"/>
                </a:highlight>
                <a:latin typeface="Consolas" panose="020B0609020204030204" pitchFamily="49" charset="0"/>
              </a:rPr>
              <a:t>SqlErrorLog</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-Examples</a:t>
            </a:r>
            <a:r>
              <a:rPr lang="en-US" dirty="0">
                <a:solidFill>
                  <a:srgbClr val="000000"/>
                </a:solidFill>
                <a:highlight>
                  <a:srgbClr val="FFFFFF"/>
                </a:highlight>
                <a:latin typeface="Consolas" panose="020B0609020204030204" pitchFamily="49" charset="0"/>
              </a:rPr>
              <a:t> </a:t>
            </a: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Get-Help</a:t>
            </a:r>
            <a:r>
              <a:rPr lang="en-US" dirty="0">
                <a:solidFill>
                  <a:srgbClr val="000000"/>
                </a:solidFill>
                <a:highlight>
                  <a:srgbClr val="FFFFFF"/>
                </a:highlight>
                <a:latin typeface="Consolas" panose="020B0609020204030204" pitchFamily="49" charset="0"/>
              </a:rPr>
              <a:t> </a:t>
            </a:r>
            <a:r>
              <a:rPr lang="en-US" dirty="0">
                <a:solidFill>
                  <a:srgbClr val="8A2BE2"/>
                </a:solidFill>
                <a:highlight>
                  <a:srgbClr val="FFFFFF"/>
                </a:highlight>
                <a:latin typeface="Consolas" panose="020B0609020204030204" pitchFamily="49" charset="0"/>
              </a:rPr>
              <a:t>Get-</a:t>
            </a:r>
            <a:r>
              <a:rPr lang="en-US" dirty="0" err="1">
                <a:solidFill>
                  <a:srgbClr val="8A2BE2"/>
                </a:solidFill>
                <a:highlight>
                  <a:srgbClr val="FFFFFF"/>
                </a:highlight>
                <a:latin typeface="Consolas" panose="020B0609020204030204" pitchFamily="49" charset="0"/>
              </a:rPr>
              <a:t>SqlAgent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-Detailed</a:t>
            </a:r>
            <a:endParaRPr lang="en-US" dirty="0">
              <a:solidFill>
                <a:srgbClr val="000000"/>
              </a:solidFill>
              <a:highlight>
                <a:srgbClr val="FFFFFF"/>
              </a:highlight>
              <a:latin typeface="Consolas" panose="020B0609020204030204" pitchFamily="49" charset="0"/>
            </a:endParaRPr>
          </a:p>
        </p:txBody>
      </p:sp>
      <p:sp>
        <p:nvSpPr>
          <p:cNvPr id="9" name="Shape 255"/>
          <p:cNvSpPr/>
          <p:nvPr/>
        </p:nvSpPr>
        <p:spPr>
          <a:xfrm>
            <a:off x="1" y="6583298"/>
            <a:ext cx="12433300" cy="299416"/>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US" dirty="0"/>
              <a:t>powershell.sqlpass.org   |   sqlps.io/vote   |   sqlps.io/</a:t>
            </a:r>
            <a:r>
              <a:rPr lang="en-US" dirty="0" err="1"/>
              <a:t>youtube</a:t>
            </a:r>
            <a:r>
              <a:rPr lang="en-US" dirty="0"/>
              <a:t>   |   sqlps.io/slack</a:t>
            </a:r>
            <a:endParaRPr dirty="0"/>
          </a:p>
        </p:txBody>
      </p:sp>
    </p:spTree>
    <p:extLst>
      <p:ext uri="{BB962C8B-B14F-4D97-AF65-F5344CB8AC3E}">
        <p14:creationId xmlns:p14="http://schemas.microsoft.com/office/powerpoint/2010/main" val="13150008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p:nvPr/>
        </p:nvSpPr>
        <p:spPr>
          <a:xfrm>
            <a:off x="2647" y="6456414"/>
            <a:ext cx="12433828" cy="548408"/>
          </a:xfrm>
          <a:prstGeom prst="rect">
            <a:avLst/>
          </a:prstGeom>
          <a:solidFill>
            <a:schemeClr val="accent5"/>
          </a:solidFill>
          <a:ln w="12700">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306" name="Shape 306"/>
          <p:cNvSpPr>
            <a:spLocks noGrp="1"/>
          </p:cNvSpPr>
          <p:nvPr>
            <p:ph type="title"/>
          </p:nvPr>
        </p:nvSpPr>
        <p:spPr>
          <a:xfrm>
            <a:off x="266249" y="265404"/>
            <a:ext cx="11883829" cy="946145"/>
          </a:xfrm>
          <a:prstGeom prst="rect">
            <a:avLst/>
          </a:prstGeom>
        </p:spPr>
        <p:txBody>
          <a:bodyPr lIns="0" tIns="0" rIns="0" bIns="0"/>
          <a:lstStyle>
            <a:lvl1pPr>
              <a:defRPr sz="4800" spc="-200">
                <a:solidFill>
                  <a:schemeClr val="accent5"/>
                </a:solidFill>
              </a:defRPr>
            </a:lvl1pPr>
          </a:lstStyle>
          <a:p>
            <a:r>
              <a:rPr lang="en-US" dirty="0"/>
              <a:t>Why is this so significant?</a:t>
            </a:r>
            <a:endParaRPr dirty="0"/>
          </a:p>
        </p:txBody>
      </p:sp>
      <p:sp>
        <p:nvSpPr>
          <p:cNvPr id="5" name="Rectangle 4"/>
          <p:cNvSpPr/>
          <p:nvPr/>
        </p:nvSpPr>
        <p:spPr>
          <a:xfrm>
            <a:off x="881231" y="1227220"/>
            <a:ext cx="10653863" cy="3785652"/>
          </a:xfrm>
          <a:prstGeom prst="rect">
            <a:avLst/>
          </a:prstGeom>
        </p:spPr>
        <p:txBody>
          <a:bodyPr wrap="square">
            <a:spAutoFit/>
          </a:bodyPr>
          <a:lstStyle/>
          <a:p>
            <a:r>
              <a:rPr lang="en-US" sz="1600" dirty="0"/>
              <a:t>PowerShell support in SQL Server was neglected for years</a:t>
            </a:r>
          </a:p>
          <a:p>
            <a:pPr marL="285750" indent="-285750">
              <a:buFont typeface="Arial" panose="020B0604020202020204" pitchFamily="34" charset="0"/>
              <a:buChar char="•"/>
            </a:pPr>
            <a:endParaRPr lang="en-US" sz="1600" dirty="0"/>
          </a:p>
          <a:p>
            <a:r>
              <a:rPr lang="en-US" sz="1600" dirty="0"/>
              <a:t>Other platforms have tons more commands and get things done faster</a:t>
            </a:r>
            <a:br>
              <a:rPr lang="en-US" sz="1600" dirty="0"/>
            </a:br>
            <a:endParaRPr lang="en-US" sz="1600" dirty="0"/>
          </a:p>
          <a:p>
            <a:pPr marL="285750" lvl="4" indent="-285750">
              <a:buFont typeface="Arial" panose="020B0604020202020204" pitchFamily="34" charset="0"/>
              <a:buChar char="•"/>
            </a:pPr>
            <a:r>
              <a:rPr lang="en-US" sz="1600" dirty="0"/>
              <a:t>Lync – 700+</a:t>
            </a:r>
          </a:p>
          <a:p>
            <a:pPr marL="285750" lvl="4" indent="-285750">
              <a:buFont typeface="Arial" panose="020B0604020202020204" pitchFamily="34" charset="0"/>
              <a:buChar char="•"/>
            </a:pPr>
            <a:r>
              <a:rPr lang="en-US" sz="1600" dirty="0"/>
              <a:t>SharePoint – 700+</a:t>
            </a:r>
          </a:p>
          <a:p>
            <a:pPr marL="285750" lvl="4" indent="-285750">
              <a:buFont typeface="Arial" panose="020B0604020202020204" pitchFamily="34" charset="0"/>
              <a:buChar char="•"/>
            </a:pPr>
            <a:r>
              <a:rPr lang="en-US" sz="1600" dirty="0"/>
              <a:t>Exchange – 700+</a:t>
            </a:r>
          </a:p>
          <a:p>
            <a:pPr marL="285750" lvl="4" indent="-285750">
              <a:buFont typeface="Arial" panose="020B0604020202020204" pitchFamily="34" charset="0"/>
              <a:buChar char="•"/>
            </a:pPr>
            <a:r>
              <a:rPr lang="en-US" sz="1600" dirty="0"/>
              <a:t>SQL Server, pre July 2016: </a:t>
            </a:r>
            <a:r>
              <a:rPr lang="en-US" dirty="0"/>
              <a:t>46 </a:t>
            </a:r>
            <a:endParaRPr lang="en-US" sz="1600" dirty="0"/>
          </a:p>
          <a:p>
            <a:endParaRPr lang="en-US" sz="1600" dirty="0"/>
          </a:p>
          <a:p>
            <a:r>
              <a:rPr lang="en-US" sz="1600" dirty="0"/>
              <a:t> “A few years back the SQL organization needed many of the engineers in the team to go help on Azure SQL   Database. This included many of us from the tools team which had obvious impact on our ability to do anything significant in the SQL Client Tools space as a whole. We have been reinvesting in the tools again and I get a chance to be a part of leading our SQL Client Tools Renaissance we have begun.”</a:t>
            </a:r>
          </a:p>
          <a:p>
            <a:endParaRPr lang="en-US" sz="1600" dirty="0"/>
          </a:p>
          <a:p>
            <a:pPr algn="r"/>
            <a:r>
              <a:rPr lang="en-US" sz="1600" dirty="0"/>
              <a:t>Ken Van </a:t>
            </a:r>
            <a:r>
              <a:rPr lang="en-US" sz="1600" dirty="0" err="1"/>
              <a:t>Hyning</a:t>
            </a:r>
            <a:r>
              <a:rPr lang="en-US" sz="1600" dirty="0"/>
              <a:t>, Engineering Manager for SQL Server Client Tools and All-Around Hero</a:t>
            </a:r>
          </a:p>
        </p:txBody>
      </p:sp>
      <p:pic>
        <p:nvPicPr>
          <p:cNvPr id="3" name="Picture 2"/>
          <p:cNvPicPr>
            <a:picLocks noChangeAspect="1"/>
          </p:cNvPicPr>
          <p:nvPr/>
        </p:nvPicPr>
        <p:blipFill>
          <a:blip r:embed="rId3"/>
          <a:stretch>
            <a:fillRect/>
          </a:stretch>
        </p:blipFill>
        <p:spPr>
          <a:xfrm>
            <a:off x="881231" y="4662421"/>
            <a:ext cx="2152950" cy="1667108"/>
          </a:xfrm>
          <a:prstGeom prst="rect">
            <a:avLst/>
          </a:prstGeom>
        </p:spPr>
      </p:pic>
      <p:sp>
        <p:nvSpPr>
          <p:cNvPr id="37" name="Shape 255"/>
          <p:cNvSpPr/>
          <p:nvPr/>
        </p:nvSpPr>
        <p:spPr>
          <a:xfrm>
            <a:off x="1" y="6583298"/>
            <a:ext cx="12433300" cy="299416"/>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US" dirty="0"/>
              <a:t>powershell.sqlpass.org   |   sqlps.io/vote   |   sqlps.io/</a:t>
            </a:r>
            <a:r>
              <a:rPr lang="en-US" dirty="0" err="1"/>
              <a:t>youtube</a:t>
            </a:r>
            <a:r>
              <a:rPr lang="en-US" dirty="0"/>
              <a:t>   |   sqlps.io/slack</a:t>
            </a:r>
            <a:endParaRPr dirty="0"/>
          </a:p>
        </p:txBody>
      </p:sp>
    </p:spTree>
    <p:extLst>
      <p:ext uri="{BB962C8B-B14F-4D97-AF65-F5344CB8AC3E}">
        <p14:creationId xmlns:p14="http://schemas.microsoft.com/office/powerpoint/2010/main" val="160810211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p:nvPr/>
        </p:nvSpPr>
        <p:spPr>
          <a:xfrm>
            <a:off x="2647" y="6456414"/>
            <a:ext cx="12433828" cy="548408"/>
          </a:xfrm>
          <a:prstGeom prst="rect">
            <a:avLst/>
          </a:prstGeom>
          <a:solidFill>
            <a:schemeClr val="accent5"/>
          </a:solidFill>
          <a:ln w="12700">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306" name="Shape 306"/>
          <p:cNvSpPr>
            <a:spLocks noGrp="1"/>
          </p:cNvSpPr>
          <p:nvPr>
            <p:ph type="title"/>
          </p:nvPr>
        </p:nvSpPr>
        <p:spPr>
          <a:xfrm>
            <a:off x="266249" y="265404"/>
            <a:ext cx="11883829" cy="946145"/>
          </a:xfrm>
          <a:prstGeom prst="rect">
            <a:avLst/>
          </a:prstGeom>
        </p:spPr>
        <p:txBody>
          <a:bodyPr lIns="0" tIns="0" rIns="0" bIns="0"/>
          <a:lstStyle>
            <a:lvl1pPr>
              <a:defRPr sz="4800" spc="-200">
                <a:solidFill>
                  <a:schemeClr val="accent5"/>
                </a:solidFill>
              </a:defRPr>
            </a:lvl1pPr>
          </a:lstStyle>
          <a:p>
            <a:r>
              <a:rPr lang="en-US" dirty="0"/>
              <a:t>Microsoft wants to hear from you!</a:t>
            </a:r>
            <a:endParaRPr dirty="0"/>
          </a:p>
        </p:txBody>
      </p:sp>
      <p:sp>
        <p:nvSpPr>
          <p:cNvPr id="2" name="Rectangle 1"/>
          <p:cNvSpPr/>
          <p:nvPr/>
        </p:nvSpPr>
        <p:spPr>
          <a:xfrm>
            <a:off x="412627" y="1198169"/>
            <a:ext cx="10417670" cy="4247317"/>
          </a:xfrm>
          <a:prstGeom prst="rect">
            <a:avLst/>
          </a:prstGeom>
        </p:spPr>
        <p:txBody>
          <a:bodyPr wrap="square">
            <a:spAutoFit/>
          </a:bodyPr>
          <a:lstStyle/>
          <a:p>
            <a:br>
              <a:rPr lang="en-US" dirty="0">
                <a:solidFill>
                  <a:schemeClr val="tx1"/>
                </a:solidFill>
              </a:rPr>
            </a:br>
            <a:r>
              <a:rPr lang="en-US" dirty="0">
                <a:solidFill>
                  <a:schemeClr val="tx1"/>
                </a:solidFill>
              </a:rPr>
              <a:t>“</a:t>
            </a:r>
            <a:r>
              <a:rPr lang="en-US" dirty="0">
                <a:solidFill>
                  <a:schemeClr val="tx1"/>
                </a:solidFill>
                <a:latin typeface="Slack-Lato"/>
              </a:rPr>
              <a:t>I see these cmdlets on Trello, please </a:t>
            </a:r>
            <a:r>
              <a:rPr lang="en-US" dirty="0" err="1">
                <a:solidFill>
                  <a:schemeClr val="tx1"/>
                </a:solidFill>
                <a:latin typeface="Slack-Lato"/>
              </a:rPr>
              <a:t>upvote</a:t>
            </a:r>
            <a:r>
              <a:rPr lang="en-US" dirty="0">
                <a:solidFill>
                  <a:schemeClr val="tx1"/>
                </a:solidFill>
                <a:latin typeface="Slack-Lato"/>
              </a:rPr>
              <a:t> the ones you want to see us working on next!”</a:t>
            </a:r>
          </a:p>
          <a:p>
            <a:pPr algn="r"/>
            <a:r>
              <a:rPr lang="en-US" dirty="0">
                <a:solidFill>
                  <a:schemeClr val="tx1"/>
                </a:solidFill>
              </a:rPr>
              <a:t>Vin Yu, Program Manager, Data Platform</a:t>
            </a:r>
          </a:p>
          <a:p>
            <a:pPr algn="r"/>
            <a:endParaRPr lang="en-US" dirty="0">
              <a:solidFill>
                <a:schemeClr val="tx1"/>
              </a:solidFill>
            </a:endParaRPr>
          </a:p>
          <a:p>
            <a:r>
              <a:rPr lang="en-US" dirty="0">
                <a:solidFill>
                  <a:schemeClr val="tx1"/>
                </a:solidFill>
              </a:rPr>
              <a:t>“Good stuff is on the way folks...help Chrissy and Aaron get me the highest priority improvements.  Your vote counts ;-)”</a:t>
            </a:r>
          </a:p>
          <a:p>
            <a:pPr algn="r"/>
            <a:r>
              <a:rPr lang="en-US" dirty="0">
                <a:solidFill>
                  <a:schemeClr val="tx1"/>
                </a:solidFill>
              </a:rPr>
              <a:t>Ken Van </a:t>
            </a:r>
            <a:r>
              <a:rPr lang="en-US" dirty="0" err="1">
                <a:solidFill>
                  <a:schemeClr val="tx1"/>
                </a:solidFill>
              </a:rPr>
              <a:t>Hyning</a:t>
            </a:r>
            <a:r>
              <a:rPr lang="en-US" dirty="0">
                <a:solidFill>
                  <a:schemeClr val="tx1"/>
                </a:solidFill>
              </a:rPr>
              <a:t>, Engineering Manager for SQL Server Client Tools</a:t>
            </a:r>
          </a:p>
          <a:p>
            <a:pPr algn="r"/>
            <a:endParaRPr lang="en-US" dirty="0">
              <a:solidFill>
                <a:schemeClr val="tx1"/>
              </a:solidFill>
            </a:endParaRPr>
          </a:p>
          <a:p>
            <a:r>
              <a:rPr lang="en-US" dirty="0">
                <a:solidFill>
                  <a:schemeClr val="tx1"/>
                </a:solidFill>
              </a:rPr>
              <a:t>“Meanwhile, the DBA/MVP community has created its own channels where SQL tools team members participate. The Trello board is building momentum, and there's a new Slack channel. More of us are trying to monitor forums like #</a:t>
            </a:r>
            <a:r>
              <a:rPr lang="en-US" dirty="0" err="1">
                <a:solidFill>
                  <a:schemeClr val="tx1"/>
                </a:solidFill>
              </a:rPr>
              <a:t>sqlhelp</a:t>
            </a:r>
            <a:r>
              <a:rPr lang="en-US" dirty="0">
                <a:solidFill>
                  <a:schemeClr val="tx1"/>
                </a:solidFill>
              </a:rPr>
              <a:t>, </a:t>
            </a:r>
            <a:r>
              <a:rPr lang="en-US" dirty="0" err="1">
                <a:solidFill>
                  <a:schemeClr val="tx1"/>
                </a:solidFill>
              </a:rPr>
              <a:t>reddit</a:t>
            </a:r>
            <a:r>
              <a:rPr lang="en-US" dirty="0">
                <a:solidFill>
                  <a:schemeClr val="tx1"/>
                </a:solidFill>
              </a:rPr>
              <a:t> and </a:t>
            </a:r>
            <a:r>
              <a:rPr lang="en-US" dirty="0" err="1">
                <a:solidFill>
                  <a:schemeClr val="tx1"/>
                </a:solidFill>
              </a:rPr>
              <a:t>stackoverflow</a:t>
            </a:r>
            <a:r>
              <a:rPr lang="en-US" dirty="0">
                <a:solidFill>
                  <a:schemeClr val="tx1"/>
                </a:solidFill>
              </a:rPr>
              <a:t> on a regular basis as well."</a:t>
            </a:r>
          </a:p>
          <a:p>
            <a:pPr algn="r"/>
            <a:r>
              <a:rPr lang="en-US" dirty="0">
                <a:solidFill>
                  <a:schemeClr val="tx1"/>
                </a:solidFill>
              </a:rPr>
              <a:t>David </a:t>
            </a:r>
            <a:r>
              <a:rPr lang="en-US" dirty="0" err="1">
                <a:solidFill>
                  <a:schemeClr val="tx1"/>
                </a:solidFill>
              </a:rPr>
              <a:t>Shiflet</a:t>
            </a:r>
            <a:r>
              <a:rPr lang="en-US" dirty="0">
                <a:solidFill>
                  <a:schemeClr val="tx1"/>
                </a:solidFill>
              </a:rPr>
              <a:t>, Principal Software Engineering Manager, SQL Azure</a:t>
            </a:r>
          </a:p>
          <a:p>
            <a:endParaRPr lang="en-US" dirty="0">
              <a:solidFill>
                <a:schemeClr val="tx1"/>
              </a:solidFill>
            </a:endParaRPr>
          </a:p>
          <a:p>
            <a:r>
              <a:rPr lang="en-US" dirty="0">
                <a:solidFill>
                  <a:schemeClr val="tx1"/>
                </a:solidFill>
              </a:rPr>
              <a:t>“Trello is addicting!”</a:t>
            </a:r>
          </a:p>
          <a:p>
            <a:pPr algn="r"/>
            <a:r>
              <a:rPr lang="en-US" dirty="0">
                <a:solidFill>
                  <a:schemeClr val="tx1"/>
                </a:solidFill>
              </a:rPr>
              <a:t>Our Busy Hero, SQL PowerShell Engineer, Matteo </a:t>
            </a:r>
            <a:r>
              <a:rPr lang="en-US" dirty="0" err="1">
                <a:solidFill>
                  <a:schemeClr val="tx1"/>
                </a:solidFill>
              </a:rPr>
              <a:t>Taveggia</a:t>
            </a:r>
            <a:endParaRPr lang="en-US" dirty="0">
              <a:solidFill>
                <a:schemeClr val="tx1"/>
              </a:solidFill>
            </a:endParaRPr>
          </a:p>
        </p:txBody>
      </p:sp>
      <p:pic>
        <p:nvPicPr>
          <p:cNvPr id="4098" name="Picture 2" descr="SQL PASS PowerShe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249" y="5673911"/>
            <a:ext cx="608651" cy="608651"/>
          </a:xfrm>
          <a:prstGeom prst="rect">
            <a:avLst/>
          </a:prstGeom>
          <a:noFill/>
          <a:extLst>
            <a:ext uri="{909E8E84-426E-40DD-AFC4-6F175D3DCCD1}">
              <a14:hiddenFill xmlns:a14="http://schemas.microsoft.com/office/drawing/2010/main">
                <a:solidFill>
                  <a:srgbClr val="FFFFFF"/>
                </a:solidFill>
              </a14:hiddenFill>
            </a:ext>
          </a:extLst>
        </p:spPr>
      </p:pic>
      <p:sp>
        <p:nvSpPr>
          <p:cNvPr id="7" name="Shape 255"/>
          <p:cNvSpPr/>
          <p:nvPr/>
        </p:nvSpPr>
        <p:spPr>
          <a:xfrm>
            <a:off x="1" y="6583298"/>
            <a:ext cx="12433300" cy="299416"/>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US" dirty="0"/>
              <a:t>powershell.sqlpass.org   |   sqlps.io/vote   |   sqlps.io/</a:t>
            </a:r>
            <a:r>
              <a:rPr lang="en-US" dirty="0" err="1"/>
              <a:t>youtube</a:t>
            </a:r>
            <a:r>
              <a:rPr lang="en-US" dirty="0"/>
              <a:t>   |   sqlps.io/slack</a:t>
            </a:r>
            <a:endParaRPr dirty="0"/>
          </a:p>
        </p:txBody>
      </p:sp>
    </p:spTree>
    <p:extLst>
      <p:ext uri="{BB962C8B-B14F-4D97-AF65-F5344CB8AC3E}">
        <p14:creationId xmlns:p14="http://schemas.microsoft.com/office/powerpoint/2010/main" val="39689724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p:nvPr/>
        </p:nvSpPr>
        <p:spPr>
          <a:xfrm>
            <a:off x="2647" y="6456414"/>
            <a:ext cx="12433828" cy="548408"/>
          </a:xfrm>
          <a:prstGeom prst="rect">
            <a:avLst/>
          </a:prstGeom>
          <a:solidFill>
            <a:schemeClr val="accent5"/>
          </a:solidFill>
          <a:ln w="12700">
            <a:miter lim="400000"/>
          </a:ln>
        </p:spPr>
        <p:txBody>
          <a:bodyPr lIns="146304" tIns="146304" rIns="146304" bIns="146304" anchor="ctr"/>
          <a:lstStyle/>
          <a:p>
            <a:pPr defTabSz="776329">
              <a:lnSpc>
                <a:spcPct val="90000"/>
              </a:lnSpc>
              <a:defRPr sz="2400">
                <a:ln w="9525">
                  <a:solidFill>
                    <a:srgbClr val="FFFFFF">
                      <a:alpha val="0"/>
                    </a:srgbClr>
                  </a:solidFill>
                </a:ln>
                <a:solidFill>
                  <a:srgbClr val="FFFFFF"/>
                </a:solidFill>
                <a:latin typeface="Segoe UI Light"/>
                <a:ea typeface="Segoe UI Light"/>
                <a:cs typeface="Segoe UI Light"/>
                <a:sym typeface="Segoe UI Light"/>
              </a:defRPr>
            </a:pPr>
            <a:endParaRPr/>
          </a:p>
        </p:txBody>
      </p:sp>
      <p:sp>
        <p:nvSpPr>
          <p:cNvPr id="306" name="Shape 306"/>
          <p:cNvSpPr>
            <a:spLocks noGrp="1"/>
          </p:cNvSpPr>
          <p:nvPr>
            <p:ph type="title"/>
          </p:nvPr>
        </p:nvSpPr>
        <p:spPr>
          <a:xfrm>
            <a:off x="266249" y="265404"/>
            <a:ext cx="11883829" cy="946145"/>
          </a:xfrm>
          <a:prstGeom prst="rect">
            <a:avLst/>
          </a:prstGeom>
        </p:spPr>
        <p:txBody>
          <a:bodyPr lIns="0" tIns="0" rIns="0" bIns="0"/>
          <a:lstStyle>
            <a:lvl1pPr>
              <a:defRPr sz="4800" spc="-200">
                <a:solidFill>
                  <a:schemeClr val="accent5"/>
                </a:solidFill>
              </a:defRPr>
            </a:lvl1pPr>
          </a:lstStyle>
          <a:p>
            <a:r>
              <a:rPr lang="en-US" dirty="0"/>
              <a:t>Trello Board</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470" y="943679"/>
            <a:ext cx="4583172" cy="4230620"/>
          </a:xfrm>
          <a:prstGeom prst="rect">
            <a:avLst/>
          </a:prstGeom>
        </p:spPr>
      </p:pic>
      <p:sp>
        <p:nvSpPr>
          <p:cNvPr id="3" name="TextBox 2"/>
          <p:cNvSpPr txBox="1"/>
          <p:nvPr/>
        </p:nvSpPr>
        <p:spPr>
          <a:xfrm>
            <a:off x="547545" y="5519253"/>
            <a:ext cx="4265375" cy="8494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46304" tIns="146304" rIns="146304" bIns="146304" numCol="1" spcCol="38100" rtlCol="0" anchor="t">
            <a:spAutoFit/>
          </a:bodyPr>
          <a:lstStyle/>
          <a:p>
            <a:pPr marL="0" marR="0" indent="0" algn="ctr" defTabSz="932742" rtl="0" fontAlgn="auto" latinLnBrk="0" hangingPunct="0">
              <a:lnSpc>
                <a:spcPct val="100000"/>
              </a:lnSpc>
              <a:spcBef>
                <a:spcPts val="0"/>
              </a:spcBef>
              <a:spcAft>
                <a:spcPts val="0"/>
              </a:spcAft>
              <a:buClrTx/>
              <a:buSzTx/>
              <a:buFontTx/>
              <a:buNone/>
              <a:tabLst/>
            </a:pPr>
            <a:r>
              <a:rPr kumimoji="0" lang="en-GB" sz="3600" b="0" i="0" u="none" strike="noStrike" cap="none" spc="0" normalizeH="0" baseline="0" dirty="0">
                <a:ln>
                  <a:noFill/>
                </a:ln>
                <a:solidFill>
                  <a:schemeClr val="accent5"/>
                </a:solidFill>
                <a:effectLst/>
                <a:uFillTx/>
                <a:latin typeface="+mn-lt"/>
                <a:ea typeface="+mn-ea"/>
                <a:cs typeface="+mn-cs"/>
                <a:sym typeface="Helvetica Neue"/>
                <a:hlinkClick r:id="rId4"/>
              </a:rPr>
              <a:t>sqlps.io/vote</a:t>
            </a:r>
            <a:endParaRPr kumimoji="0" lang="en-GB" sz="3600" b="0" i="0" u="none" strike="noStrike" cap="none" spc="0" normalizeH="0" baseline="0" dirty="0">
              <a:ln>
                <a:noFill/>
              </a:ln>
              <a:solidFill>
                <a:schemeClr val="accent5"/>
              </a:solidFill>
              <a:effectLst/>
              <a:uFillTx/>
              <a:latin typeface="+mn-lt"/>
              <a:ea typeface="+mn-ea"/>
              <a:cs typeface="+mn-cs"/>
              <a:sym typeface="Helvetica Neue"/>
            </a:endParaRPr>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60710" y="1040177"/>
            <a:ext cx="6882200" cy="3915103"/>
          </a:xfrm>
          <a:prstGeom prst="rect">
            <a:avLst/>
          </a:prstGeom>
        </p:spPr>
      </p:pic>
      <p:sp>
        <p:nvSpPr>
          <p:cNvPr id="5" name="Rectangle 4"/>
          <p:cNvSpPr/>
          <p:nvPr/>
        </p:nvSpPr>
        <p:spPr>
          <a:xfrm>
            <a:off x="5239265" y="5620818"/>
            <a:ext cx="6703645" cy="646331"/>
          </a:xfrm>
          <a:prstGeom prst="rect">
            <a:avLst/>
          </a:prstGeom>
        </p:spPr>
        <p:txBody>
          <a:bodyPr wrap="square">
            <a:spAutoFit/>
          </a:bodyPr>
          <a:lstStyle/>
          <a:p>
            <a:pPr algn="ctr"/>
            <a:r>
              <a:rPr lang="en-GB" sz="3600" dirty="0">
                <a:hlinkClick r:id="rId6"/>
              </a:rPr>
              <a:t>sqlps.io/reports</a:t>
            </a:r>
            <a:endParaRPr lang="en-GB" sz="3600" dirty="0"/>
          </a:p>
        </p:txBody>
      </p:sp>
      <p:sp>
        <p:nvSpPr>
          <p:cNvPr id="9" name="Shape 255"/>
          <p:cNvSpPr/>
          <p:nvPr/>
        </p:nvSpPr>
        <p:spPr>
          <a:xfrm>
            <a:off x="1" y="6583298"/>
            <a:ext cx="12433300" cy="299416"/>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algn="ctr" defTabSz="914400">
              <a:spcBef>
                <a:spcPts val="300"/>
              </a:spcBef>
              <a:defRPr sz="1300">
                <a:solidFill>
                  <a:srgbClr val="FFFFFF"/>
                </a:solidFill>
                <a:latin typeface="Segoe UI Light"/>
                <a:ea typeface="Segoe UI Light"/>
                <a:cs typeface="Segoe UI Light"/>
                <a:sym typeface="Segoe UI Light"/>
              </a:defRPr>
            </a:pPr>
            <a:r>
              <a:rPr lang="en-US" dirty="0"/>
              <a:t>powershell.sqlpass.org   |   sqlps.io/vote   |   sqlps.io/</a:t>
            </a:r>
            <a:r>
              <a:rPr lang="en-US" dirty="0" err="1"/>
              <a:t>youtube</a:t>
            </a:r>
            <a:r>
              <a:rPr lang="en-US" dirty="0"/>
              <a:t>   |   sqlps.io/slack</a:t>
            </a:r>
            <a:endParaRPr dirty="0"/>
          </a:p>
        </p:txBody>
      </p:sp>
    </p:spTree>
    <p:extLst>
      <p:ext uri="{BB962C8B-B14F-4D97-AF65-F5344CB8AC3E}">
        <p14:creationId xmlns:p14="http://schemas.microsoft.com/office/powerpoint/2010/main" val="815218213"/>
      </p:ext>
    </p:extLst>
  </p:cSld>
  <p:clrMapOvr>
    <a:masterClrMapping/>
  </p:clrMapOvr>
  <p:transition spd="slow"/>
</p:sld>
</file>

<file path=ppt/theme/theme1.xml><?xml version="1.0" encoding="utf-8"?>
<a:theme xmlns:a="http://schemas.openxmlformats.org/drawingml/2006/main" name="Default">
  <a:themeElements>
    <a:clrScheme name="Default">
      <a:dk1>
        <a:srgbClr val="505050"/>
      </a:dk1>
      <a:lt1>
        <a:srgbClr val="FFFFFF"/>
      </a:lt1>
      <a:dk2>
        <a:srgbClr val="A7A7A7"/>
      </a:dk2>
      <a:lt2>
        <a:srgbClr val="535353"/>
      </a:lt2>
      <a:accent1>
        <a:srgbClr val="0078D7"/>
      </a:accent1>
      <a:accent2>
        <a:srgbClr val="002050"/>
      </a:accent2>
      <a:accent3>
        <a:srgbClr val="643BCD"/>
      </a:accent3>
      <a:accent4>
        <a:srgbClr val="ABABAB"/>
      </a:accent4>
      <a:accent5>
        <a:srgbClr val="505050"/>
      </a:accent5>
      <a:accent6>
        <a:srgbClr val="FFB900"/>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146304" tIns="146304" rIns="146304" bIns="146304" numCol="1" spcCol="38100" rtlCol="0" anchor="t">
        <a:spAutoFit/>
      </a:bodyPr>
      <a:lstStyle>
        <a:def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146304" tIns="146304" rIns="146304" bIns="146304" numCol="1" spcCol="38100" rtlCol="0" anchor="t">
        <a:spAutoFit/>
      </a:bodyPr>
      <a:lstStyle>
        <a:def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0078D7"/>
      </a:accent1>
      <a:accent2>
        <a:srgbClr val="002050"/>
      </a:accent2>
      <a:accent3>
        <a:srgbClr val="643BCD"/>
      </a:accent3>
      <a:accent4>
        <a:srgbClr val="ABABAB"/>
      </a:accent4>
      <a:accent5>
        <a:srgbClr val="505050"/>
      </a:accent5>
      <a:accent6>
        <a:srgbClr val="FFB900"/>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146304" tIns="146304" rIns="146304" bIns="146304" numCol="1" spcCol="38100" rtlCol="0" anchor="t">
        <a:spAutoFit/>
      </a:bodyPr>
      <a:lstStyle>
        <a:def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146304" tIns="146304" rIns="146304" bIns="146304" numCol="1" spcCol="38100" rtlCol="0" anchor="t">
        <a:spAutoFit/>
      </a:bodyPr>
      <a:lstStyle>
        <a:def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633</TotalTime>
  <Words>1261</Words>
  <Application>Microsoft Office PowerPoint</Application>
  <PresentationFormat>Custom</PresentationFormat>
  <Paragraphs>180</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Consolas</vt:lpstr>
      <vt:lpstr>Helvetica</vt:lpstr>
      <vt:lpstr>Helvetica Neue</vt:lpstr>
      <vt:lpstr>Segoe UI Light</vt:lpstr>
      <vt:lpstr>Segoe UI Semilight</vt:lpstr>
      <vt:lpstr>Slack-Lato</vt:lpstr>
      <vt:lpstr>Default</vt:lpstr>
      <vt:lpstr>The State of PowerShell, SQL Server, and SQLPS</vt:lpstr>
      <vt:lpstr>Join us now on </vt:lpstr>
      <vt:lpstr>Agenda</vt:lpstr>
      <vt:lpstr>SQL PowerShell VC</vt:lpstr>
      <vt:lpstr>25 New Cmdlets + 3 Fixes + New Name</vt:lpstr>
      <vt:lpstr>How do I know what cmdlets are out there?</vt:lpstr>
      <vt:lpstr>Why is this so significant?</vt:lpstr>
      <vt:lpstr>Microsoft wants to hear from you!</vt:lpstr>
      <vt:lpstr>Trello Board</vt:lpstr>
      <vt:lpstr>Aaron’s Demo</vt:lpstr>
      <vt:lpstr>Lets just backup the ones we like</vt:lpstr>
      <vt:lpstr>Chrissy’s Demo, dbatools</vt:lpstr>
      <vt:lpstr>Rob’s Demo: A Solution Example</vt:lpstr>
      <vt:lpstr>Join our YouTube + SQL Community Slack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-WhatIf SQL Server migrations went more like this…</dc:title>
  <dc:creator>ctrlb</dc:creator>
  <cp:lastModifiedBy>ctrlb</cp:lastModifiedBy>
  <cp:revision>80</cp:revision>
  <dcterms:modified xsi:type="dcterms:W3CDTF">2017-01-11T23:38:42Z</dcterms:modified>
</cp:coreProperties>
</file>