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7" r:id="rId4"/>
    <p:sldId id="261" r:id="rId5"/>
    <p:sldId id="259" r:id="rId6"/>
    <p:sldId id="262" r:id="rId7"/>
    <p:sldId id="263" r:id="rId8"/>
    <p:sldId id="270" r:id="rId9"/>
    <p:sldId id="264" r:id="rId10"/>
    <p:sldId id="268" r:id="rId11"/>
    <p:sldId id="272" r:id="rId12"/>
    <p:sldId id="269" r:id="rId13"/>
    <p:sldId id="276" r:id="rId14"/>
    <p:sldId id="266" r:id="rId15"/>
    <p:sldId id="273" r:id="rId16"/>
    <p:sldId id="283" r:id="rId17"/>
    <p:sldId id="281"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5813" autoAdjust="0"/>
  </p:normalViewPr>
  <p:slideViewPr>
    <p:cSldViewPr snapToGrid="0">
      <p:cViewPr varScale="1">
        <p:scale>
          <a:sx n="86" d="100"/>
          <a:sy n="86" d="100"/>
        </p:scale>
        <p:origin x="14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DFA0F-2EEF-4C46-9F11-3615E6EA3A6C}"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861C2-08E6-449A-BCC4-250113815BB1}" type="slidenum">
              <a:rPr lang="en-US" smtClean="0"/>
              <a:t>‹#›</a:t>
            </a:fld>
            <a:endParaRPr lang="en-US"/>
          </a:p>
        </p:txBody>
      </p:sp>
    </p:spTree>
    <p:extLst>
      <p:ext uri="{BB962C8B-B14F-4D97-AF65-F5344CB8AC3E}">
        <p14:creationId xmlns:p14="http://schemas.microsoft.com/office/powerpoint/2010/main" val="835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PRISM FY16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1/12/2017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83450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changed everything</a:t>
            </a:r>
          </a:p>
        </p:txBody>
      </p:sp>
      <p:sp>
        <p:nvSpPr>
          <p:cNvPr id="4" name="Slide Number Placeholder 3"/>
          <p:cNvSpPr>
            <a:spLocks noGrp="1"/>
          </p:cNvSpPr>
          <p:nvPr>
            <p:ph type="sldNum" sz="quarter" idx="10"/>
          </p:nvPr>
        </p:nvSpPr>
        <p:spPr/>
        <p:txBody>
          <a:bodyPr/>
          <a:lstStyle/>
          <a:p>
            <a:fld id="{838861C2-08E6-449A-BCC4-250113815BB1}" type="slidenum">
              <a:rPr lang="en-US" smtClean="0"/>
              <a:t>12</a:t>
            </a:fld>
            <a:endParaRPr lang="en-US"/>
          </a:p>
        </p:txBody>
      </p:sp>
    </p:spTree>
    <p:extLst>
      <p:ext uri="{BB962C8B-B14F-4D97-AF65-F5344CB8AC3E}">
        <p14:creationId xmlns:p14="http://schemas.microsoft.com/office/powerpoint/2010/main" val="3762709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also</a:t>
            </a:r>
            <a:r>
              <a:rPr lang="en-US" baseline="0" dirty="0"/>
              <a:t> became more open in communicating the issues</a:t>
            </a:r>
          </a:p>
          <a:p>
            <a:endParaRPr lang="en-US" baseline="0" dirty="0"/>
          </a:p>
          <a:p>
            <a:r>
              <a:rPr lang="en-US" baseline="0" dirty="0"/>
              <a:t>Ken explained that engineers were poached, and the SQL Tools were neglected</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13</a:t>
            </a:fld>
            <a:endParaRPr lang="en-US"/>
          </a:p>
        </p:txBody>
      </p:sp>
    </p:spTree>
    <p:extLst>
      <p:ext uri="{BB962C8B-B14F-4D97-AF65-F5344CB8AC3E}">
        <p14:creationId xmlns:p14="http://schemas.microsoft.com/office/powerpoint/2010/main" val="235635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14</a:t>
            </a:fld>
            <a:endParaRPr lang="en-US"/>
          </a:p>
        </p:txBody>
      </p:sp>
    </p:spTree>
    <p:extLst>
      <p:ext uri="{BB962C8B-B14F-4D97-AF65-F5344CB8AC3E}">
        <p14:creationId xmlns:p14="http://schemas.microsoft.com/office/powerpoint/2010/main" val="2601403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the SQL team actually leads in community interaction, and other platform communities are asking their own Microsoft product group to use the SQL Server team’s approach as a model </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15</a:t>
            </a:fld>
            <a:endParaRPr lang="en-US"/>
          </a:p>
        </p:txBody>
      </p:sp>
    </p:spTree>
    <p:extLst>
      <p:ext uri="{BB962C8B-B14F-4D97-AF65-F5344CB8AC3E}">
        <p14:creationId xmlns:p14="http://schemas.microsoft.com/office/powerpoint/2010/main" val="245970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directive</a:t>
            </a:r>
            <a:r>
              <a:rPr lang="en-US" baseline="0" dirty="0"/>
              <a:t> on the right</a:t>
            </a:r>
          </a:p>
          <a:p>
            <a:endParaRPr lang="en-US" baseline="0" dirty="0"/>
          </a:p>
          <a:p>
            <a:r>
              <a:rPr lang="en-US" baseline="0" dirty="0"/>
              <a:t>We have a total of 75 cmdlets, up from 45, and more being released regularly</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16</a:t>
            </a:fld>
            <a:endParaRPr lang="en-US"/>
          </a:p>
        </p:txBody>
      </p:sp>
    </p:spTree>
    <p:extLst>
      <p:ext uri="{BB962C8B-B14F-4D97-AF65-F5344CB8AC3E}">
        <p14:creationId xmlns:p14="http://schemas.microsoft.com/office/powerpoint/2010/main" val="3562260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directive</a:t>
            </a:r>
            <a:r>
              <a:rPr lang="en-US" baseline="0" dirty="0"/>
              <a:t> on the right</a:t>
            </a:r>
          </a:p>
          <a:p>
            <a:endParaRPr lang="en-US" baseline="0" dirty="0"/>
          </a:p>
          <a:p>
            <a:r>
              <a:rPr lang="en-US" baseline="0" dirty="0"/>
              <a:t>We have a total of 75 cmdlets, up from 45, and more being released regularly</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17</a:t>
            </a:fld>
            <a:endParaRPr lang="en-US"/>
          </a:p>
        </p:txBody>
      </p:sp>
    </p:spTree>
    <p:extLst>
      <p:ext uri="{BB962C8B-B14F-4D97-AF65-F5344CB8AC3E}">
        <p14:creationId xmlns:p14="http://schemas.microsoft.com/office/powerpoint/2010/main" val="503876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Celebrating Microsoft SQL Server Connect Bugs and Suggestions recently marked Resolved or Closed as Fixed. </a:t>
            </a:r>
          </a:p>
        </p:txBody>
      </p:sp>
      <p:sp>
        <p:nvSpPr>
          <p:cNvPr id="4" name="Slide Number Placeholder 3"/>
          <p:cNvSpPr>
            <a:spLocks noGrp="1"/>
          </p:cNvSpPr>
          <p:nvPr>
            <p:ph type="sldNum" sz="quarter" idx="10"/>
          </p:nvPr>
        </p:nvSpPr>
        <p:spPr/>
        <p:txBody>
          <a:bodyPr/>
          <a:lstStyle/>
          <a:p>
            <a:fld id="{838861C2-08E6-449A-BCC4-250113815BB1}" type="slidenum">
              <a:rPr lang="en-US" smtClean="0"/>
              <a:t>18</a:t>
            </a:fld>
            <a:endParaRPr lang="en-US"/>
          </a:p>
        </p:txBody>
      </p:sp>
    </p:spTree>
    <p:extLst>
      <p:ext uri="{BB962C8B-B14F-4D97-AF65-F5344CB8AC3E}">
        <p14:creationId xmlns:p14="http://schemas.microsoft.com/office/powerpoint/2010/main" val="50761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significant</a:t>
            </a:r>
          </a:p>
          <a:p>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2</a:t>
            </a:fld>
            <a:endParaRPr lang="en-US"/>
          </a:p>
        </p:txBody>
      </p:sp>
    </p:spTree>
    <p:extLst>
      <p:ext uri="{BB962C8B-B14F-4D97-AF65-F5344CB8AC3E}">
        <p14:creationId xmlns:p14="http://schemas.microsoft.com/office/powerpoint/2010/main" val="79680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Minishell</a:t>
            </a:r>
            <a:r>
              <a:rPr lang="en-US" dirty="0"/>
              <a:t> was restrictive</a:t>
            </a:r>
            <a:r>
              <a:rPr lang="en-US" baseline="0" dirty="0"/>
              <a:t> and buggy. After public outcry, Jeffrey </a:t>
            </a:r>
            <a:r>
              <a:rPr lang="en-US" baseline="0" dirty="0" err="1"/>
              <a:t>Snover</a:t>
            </a:r>
            <a:r>
              <a:rPr lang="en-US" baseline="0" dirty="0"/>
              <a:t> let the community know it was per his suggestion.</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4</a:t>
            </a:fld>
            <a:endParaRPr lang="en-US"/>
          </a:p>
        </p:txBody>
      </p:sp>
    </p:spTree>
    <p:extLst>
      <p:ext uri="{BB962C8B-B14F-4D97-AF65-F5344CB8AC3E}">
        <p14:creationId xmlns:p14="http://schemas.microsoft.com/office/powerpoint/2010/main" val="341105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44 Months</a:t>
            </a:r>
          </a:p>
          <a:p>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5</a:t>
            </a:fld>
            <a:endParaRPr lang="en-US"/>
          </a:p>
        </p:txBody>
      </p:sp>
    </p:spTree>
    <p:extLst>
      <p:ext uri="{BB962C8B-B14F-4D97-AF65-F5344CB8AC3E}">
        <p14:creationId xmlns:p14="http://schemas.microsoft.com/office/powerpoint/2010/main" val="427871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years into it</a:t>
            </a:r>
            <a:r>
              <a:rPr lang="en-US" baseline="0" dirty="0"/>
              <a:t> </a:t>
            </a:r>
            <a:r>
              <a:rPr lang="en-US" dirty="0"/>
              <a:t>and we’ve only got 45 commands</a:t>
            </a:r>
            <a:endParaRPr lang="en-US" sz="1200" dirty="0">
              <a:solidFill>
                <a:schemeClr val="bg1"/>
              </a:solidFill>
            </a:endParaRPr>
          </a:p>
          <a:p>
            <a:endParaRPr lang="en-US" dirty="0"/>
          </a:p>
          <a:p>
            <a:r>
              <a:rPr lang="en-US" dirty="0"/>
              <a:t>Add-</a:t>
            </a:r>
            <a:r>
              <a:rPr lang="en-US" dirty="0" err="1"/>
              <a:t>SqlFirewallRule</a:t>
            </a:r>
            <a:endParaRPr lang="en-US" dirty="0"/>
          </a:p>
          <a:p>
            <a:r>
              <a:rPr lang="en-US" dirty="0"/>
              <a:t>Get-</a:t>
            </a:r>
            <a:r>
              <a:rPr lang="en-US" dirty="0" err="1"/>
              <a:t>SqlCredential</a:t>
            </a:r>
            <a:endParaRPr lang="en-US" dirty="0"/>
          </a:p>
          <a:p>
            <a:r>
              <a:rPr lang="en-US" dirty="0"/>
              <a:t>Get-</a:t>
            </a:r>
            <a:r>
              <a:rPr lang="en-US" dirty="0" err="1"/>
              <a:t>SqlDatabase</a:t>
            </a:r>
            <a:endParaRPr lang="en-US" dirty="0"/>
          </a:p>
          <a:p>
            <a:r>
              <a:rPr lang="en-US" dirty="0"/>
              <a:t>Get-</a:t>
            </a:r>
            <a:r>
              <a:rPr lang="en-US" dirty="0" err="1"/>
              <a:t>SqlInstance</a:t>
            </a:r>
            <a:endParaRPr lang="en-US" dirty="0"/>
          </a:p>
          <a:p>
            <a:r>
              <a:rPr lang="en-US" dirty="0"/>
              <a:t>Get-</a:t>
            </a:r>
            <a:r>
              <a:rPr lang="en-US" dirty="0" err="1"/>
              <a:t>SqlSmartAdmin</a:t>
            </a:r>
            <a:endParaRPr lang="en-US" dirty="0"/>
          </a:p>
          <a:p>
            <a:r>
              <a:rPr lang="en-US" dirty="0"/>
              <a:t>Remove-</a:t>
            </a:r>
            <a:r>
              <a:rPr lang="en-US" dirty="0" err="1"/>
              <a:t>SqlFirewallRule</a:t>
            </a:r>
            <a:endParaRPr lang="en-US" dirty="0"/>
          </a:p>
          <a:p>
            <a:r>
              <a:rPr lang="en-US" dirty="0"/>
              <a:t>Set-</a:t>
            </a:r>
            <a:r>
              <a:rPr lang="en-US" dirty="0" err="1"/>
              <a:t>SqlAuthenticationMode</a:t>
            </a:r>
            <a:endParaRPr lang="en-US" dirty="0"/>
          </a:p>
          <a:p>
            <a:r>
              <a:rPr lang="en-US" dirty="0"/>
              <a:t>Set-</a:t>
            </a:r>
            <a:r>
              <a:rPr lang="en-US" dirty="0" err="1"/>
              <a:t>SqlNetworkConfiguration</a:t>
            </a:r>
            <a:endParaRPr lang="en-US" dirty="0"/>
          </a:p>
          <a:p>
            <a:r>
              <a:rPr lang="en-US" dirty="0"/>
              <a:t>Set-</a:t>
            </a:r>
            <a:r>
              <a:rPr lang="en-US" dirty="0" err="1"/>
              <a:t>SqlSmartAdmin</a:t>
            </a:r>
            <a:endParaRPr lang="en-US" dirty="0"/>
          </a:p>
          <a:p>
            <a:r>
              <a:rPr lang="en-US" dirty="0"/>
              <a:t>Start-</a:t>
            </a:r>
            <a:r>
              <a:rPr lang="en-US" dirty="0" err="1"/>
              <a:t>SqlInstance</a:t>
            </a:r>
            <a:endParaRPr lang="en-US" dirty="0"/>
          </a:p>
          <a:p>
            <a:r>
              <a:rPr lang="en-US" dirty="0"/>
              <a:t>Stop-</a:t>
            </a:r>
            <a:r>
              <a:rPr lang="en-US" dirty="0" err="1"/>
              <a:t>SqlInstance</a:t>
            </a:r>
            <a:endParaRPr lang="en-US" dirty="0"/>
          </a:p>
          <a:p>
            <a:r>
              <a:rPr lang="en-US" dirty="0"/>
              <a:t>Test-</a:t>
            </a:r>
            <a:r>
              <a:rPr lang="en-US" dirty="0" err="1"/>
              <a:t>SqlSmartAdmin</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7</a:t>
            </a:fld>
            <a:endParaRPr lang="en-US"/>
          </a:p>
        </p:txBody>
      </p:sp>
    </p:spTree>
    <p:extLst>
      <p:ext uri="{BB962C8B-B14F-4D97-AF65-F5344CB8AC3E}">
        <p14:creationId xmlns:p14="http://schemas.microsoft.com/office/powerpoint/2010/main" val="244210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8</a:t>
            </a:fld>
            <a:endParaRPr lang="en-US"/>
          </a:p>
        </p:txBody>
      </p:sp>
    </p:spTree>
    <p:extLst>
      <p:ext uri="{BB962C8B-B14F-4D97-AF65-F5344CB8AC3E}">
        <p14:creationId xmlns:p14="http://schemas.microsoft.com/office/powerpoint/2010/main" val="138749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were still stuck at 45</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9</a:t>
            </a:fld>
            <a:endParaRPr lang="en-US"/>
          </a:p>
        </p:txBody>
      </p:sp>
    </p:spTree>
    <p:extLst>
      <p:ext uri="{BB962C8B-B14F-4D97-AF65-F5344CB8AC3E}">
        <p14:creationId xmlns:p14="http://schemas.microsoft.com/office/powerpoint/2010/main" val="19505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Responses ranged from sad to resigned to pissed.</a:t>
            </a:r>
            <a:endParaRPr lang="en-US" dirty="0"/>
          </a:p>
          <a:p>
            <a:endParaRPr lang="en-US" dirty="0"/>
          </a:p>
          <a:p>
            <a:r>
              <a:rPr lang="en-US" dirty="0"/>
              <a:t>Felt Microsoft was unresponsive. Commands were random and few. No basic commands. Bugs</a:t>
            </a:r>
            <a:r>
              <a:rPr lang="en-US" baseline="0" dirty="0"/>
              <a:t> were never/rarely fixed. </a:t>
            </a:r>
          </a:p>
          <a:p>
            <a:endParaRPr lang="en-US" baseline="0" dirty="0"/>
          </a:p>
        </p:txBody>
      </p:sp>
      <p:sp>
        <p:nvSpPr>
          <p:cNvPr id="4" name="Slide Number Placeholder 3"/>
          <p:cNvSpPr>
            <a:spLocks noGrp="1"/>
          </p:cNvSpPr>
          <p:nvPr>
            <p:ph type="sldNum" sz="quarter" idx="10"/>
          </p:nvPr>
        </p:nvSpPr>
        <p:spPr/>
        <p:txBody>
          <a:bodyPr/>
          <a:lstStyle/>
          <a:p>
            <a:fld id="{838861C2-08E6-449A-BCC4-250113815BB1}" type="slidenum">
              <a:rPr lang="en-US" smtClean="0"/>
              <a:t>10</a:t>
            </a:fld>
            <a:endParaRPr lang="en-US"/>
          </a:p>
        </p:txBody>
      </p:sp>
    </p:spTree>
    <p:extLst>
      <p:ext uri="{BB962C8B-B14F-4D97-AF65-F5344CB8AC3E}">
        <p14:creationId xmlns:p14="http://schemas.microsoft.com/office/powerpoint/2010/main" val="3284937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these were still just filling in the gaps that were left by Microsoft’s neglect</a:t>
            </a:r>
            <a:endParaRPr lang="en-US" dirty="0"/>
          </a:p>
        </p:txBody>
      </p:sp>
      <p:sp>
        <p:nvSpPr>
          <p:cNvPr id="4" name="Slide Number Placeholder 3"/>
          <p:cNvSpPr>
            <a:spLocks noGrp="1"/>
          </p:cNvSpPr>
          <p:nvPr>
            <p:ph type="sldNum" sz="quarter" idx="10"/>
          </p:nvPr>
        </p:nvSpPr>
        <p:spPr/>
        <p:txBody>
          <a:bodyPr/>
          <a:lstStyle/>
          <a:p>
            <a:fld id="{838861C2-08E6-449A-BCC4-250113815BB1}" type="slidenum">
              <a:rPr lang="en-US" smtClean="0"/>
              <a:t>11</a:t>
            </a:fld>
            <a:endParaRPr lang="en-US"/>
          </a:p>
        </p:txBody>
      </p:sp>
    </p:spTree>
    <p:extLst>
      <p:ext uri="{BB962C8B-B14F-4D97-AF65-F5344CB8AC3E}">
        <p14:creationId xmlns:p14="http://schemas.microsoft.com/office/powerpoint/2010/main" val="141966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0A3E24-B16F-4AE8-BF95-06ACCE966F2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375927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A3E24-B16F-4AE8-BF95-06ACCE966F2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145311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A3E24-B16F-4AE8-BF95-06ACCE966F2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290168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A3E24-B16F-4AE8-BF95-06ACCE966F2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249160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0A3E24-B16F-4AE8-BF95-06ACCE966F2F}"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33974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0A3E24-B16F-4AE8-BF95-06ACCE966F2F}"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13410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A3E24-B16F-4AE8-BF95-06ACCE966F2F}"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60028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A3E24-B16F-4AE8-BF95-06ACCE966F2F}"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418160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A3E24-B16F-4AE8-BF95-06ACCE966F2F}"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300098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A3E24-B16F-4AE8-BF95-06ACCE966F2F}"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428145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A3E24-B16F-4AE8-BF95-06ACCE966F2F}"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1F896-CE17-4187-B60F-29DA078DCE2F}" type="slidenum">
              <a:rPr lang="en-US" smtClean="0"/>
              <a:t>‹#›</a:t>
            </a:fld>
            <a:endParaRPr lang="en-US"/>
          </a:p>
        </p:txBody>
      </p:sp>
    </p:spTree>
    <p:extLst>
      <p:ext uri="{BB962C8B-B14F-4D97-AF65-F5344CB8AC3E}">
        <p14:creationId xmlns:p14="http://schemas.microsoft.com/office/powerpoint/2010/main" val="14737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A3E24-B16F-4AE8-BF95-06ACCE966F2F}"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1F896-CE17-4187-B60F-29DA078DCE2F}" type="slidenum">
              <a:rPr lang="en-US" smtClean="0"/>
              <a:t>‹#›</a:t>
            </a:fld>
            <a:endParaRPr lang="en-US"/>
          </a:p>
        </p:txBody>
      </p:sp>
    </p:spTree>
    <p:extLst>
      <p:ext uri="{BB962C8B-B14F-4D97-AF65-F5344CB8AC3E}">
        <p14:creationId xmlns:p14="http://schemas.microsoft.com/office/powerpoint/2010/main" val="1031895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456"/>
        </a:solidFill>
        <a:effectLst/>
      </p:bgPr>
    </p:bg>
    <p:spTree>
      <p:nvGrpSpPr>
        <p:cNvPr id="1" name=""/>
        <p:cNvGrpSpPr/>
        <p:nvPr/>
      </p:nvGrpSpPr>
      <p:grpSpPr>
        <a:xfrm>
          <a:off x="0" y="0"/>
          <a:ext cx="0" cy="0"/>
          <a:chOff x="0" y="0"/>
          <a:chExt cx="0" cy="0"/>
        </a:xfrm>
      </p:grpSpPr>
      <p:sp>
        <p:nvSpPr>
          <p:cNvPr id="15" name="TextBox 14"/>
          <p:cNvSpPr txBox="1"/>
          <p:nvPr/>
        </p:nvSpPr>
        <p:spPr>
          <a:xfrm>
            <a:off x="2252970" y="3532054"/>
            <a:ext cx="7613609" cy="2925315"/>
          </a:xfrm>
          <a:prstGeom prst="rect">
            <a:avLst/>
          </a:prstGeom>
          <a:noFill/>
        </p:spPr>
        <p:txBody>
          <a:bodyPr wrap="none" lIns="179285" tIns="143428" rIns="179285" bIns="143428" rtlCol="0">
            <a:spAutoFit/>
          </a:bodyPr>
          <a:lstStyle/>
          <a:p>
            <a:pPr algn="ctr">
              <a:lnSpc>
                <a:spcPct val="90000"/>
              </a:lnSpc>
              <a:spcAft>
                <a:spcPts val="588"/>
              </a:spcAft>
            </a:pPr>
            <a:r>
              <a:rPr lang="en-US" sz="4313" dirty="0">
                <a:solidFill>
                  <a:schemeClr val="bg1"/>
                </a:solidFill>
              </a:rPr>
              <a:t>SQL PowerShell</a:t>
            </a:r>
            <a:br>
              <a:rPr lang="en-US" sz="4313" dirty="0">
                <a:solidFill>
                  <a:schemeClr val="bg1"/>
                </a:solidFill>
              </a:rPr>
            </a:br>
            <a:r>
              <a:rPr lang="en-US" sz="3300" dirty="0">
                <a:solidFill>
                  <a:schemeClr val="bg1"/>
                </a:solidFill>
              </a:rPr>
              <a:t>Past, Present &amp; Future </a:t>
            </a:r>
            <a:br>
              <a:rPr lang="en-US" sz="4313" dirty="0">
                <a:solidFill>
                  <a:schemeClr val="bg1"/>
                </a:solidFill>
              </a:rPr>
            </a:br>
            <a:r>
              <a:rPr lang="en-US" sz="2300" dirty="0">
                <a:solidFill>
                  <a:schemeClr val="bg1"/>
                </a:solidFill>
              </a:rPr>
              <a:t>(and Community)</a:t>
            </a:r>
          </a:p>
          <a:p>
            <a:pPr algn="ctr">
              <a:lnSpc>
                <a:spcPct val="90000"/>
              </a:lnSpc>
              <a:spcAft>
                <a:spcPts val="588"/>
              </a:spcAft>
            </a:pPr>
            <a:endParaRPr lang="en-US" sz="3529" dirty="0">
              <a:solidFill>
                <a:schemeClr val="bg1"/>
              </a:solidFill>
            </a:endParaRPr>
          </a:p>
          <a:p>
            <a:pPr algn="ctr">
              <a:lnSpc>
                <a:spcPct val="90000"/>
              </a:lnSpc>
              <a:spcAft>
                <a:spcPts val="588"/>
              </a:spcAft>
            </a:pPr>
            <a:r>
              <a:rPr lang="en-US" sz="1961" dirty="0">
                <a:solidFill>
                  <a:schemeClr val="bg1"/>
                </a:solidFill>
              </a:rPr>
              <a:t>Aaron Nelson, Data Platform (SQL Server) MVP</a:t>
            </a:r>
          </a:p>
          <a:p>
            <a:pPr algn="ctr">
              <a:lnSpc>
                <a:spcPct val="90000"/>
              </a:lnSpc>
              <a:spcAft>
                <a:spcPts val="588"/>
              </a:spcAft>
            </a:pPr>
            <a:r>
              <a:rPr lang="en-US" sz="1961" dirty="0">
                <a:solidFill>
                  <a:schemeClr val="bg1"/>
                </a:solidFill>
              </a:rPr>
              <a:t>Chrissy LeMaire, Cloud and Datacenter Management (PowerShell) MVP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642" y="446048"/>
            <a:ext cx="3272011" cy="3086006"/>
          </a:xfrm>
          <a:prstGeom prst="rect">
            <a:avLst/>
          </a:prstGeom>
        </p:spPr>
      </p:pic>
    </p:spTree>
    <p:extLst>
      <p:ext uri="{BB962C8B-B14F-4D97-AF65-F5344CB8AC3E}">
        <p14:creationId xmlns:p14="http://schemas.microsoft.com/office/powerpoint/2010/main" val="71867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The SQL Community wasn’t happy with the module</a:t>
            </a:r>
          </a:p>
        </p:txBody>
      </p:sp>
      <p:sp>
        <p:nvSpPr>
          <p:cNvPr id="8" name="Shape 224"/>
          <p:cNvSpPr/>
          <p:nvPr/>
        </p:nvSpPr>
        <p:spPr>
          <a:xfrm>
            <a:off x="0"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pic>
        <p:nvPicPr>
          <p:cNvPr id="1026" name="Picture 2" descr="Image result for official crying emot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206" y="1280160"/>
            <a:ext cx="1510364" cy="1510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ngry emoticon whats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009" y="2050161"/>
            <a:ext cx="1796120" cy="1796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pix.iemoji.com/images/emoji/apple/ios-9/256/pensive-fac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6099" y="1509002"/>
            <a:ext cx="980975" cy="9809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pix.iemoji.com/images/emoji/apple/ios-9/256/weary-fac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7328" y="4615052"/>
            <a:ext cx="1264118" cy="12641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pix.iemoji.com/images/emoji/apple/ios-9/256/anguished-fac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6457" y="3058705"/>
            <a:ext cx="1145003" cy="1145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pix.iemoji.com/images/emoji/apple/ios-9/256/unamused-fa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403" y="3760570"/>
            <a:ext cx="1823909" cy="182390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ix.iemoji.com/images/emoji/apple/ios-9/256/persevering-fac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03191" y="4404525"/>
            <a:ext cx="1685173" cy="168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Community Response</a:t>
            </a:r>
          </a:p>
        </p:txBody>
      </p:sp>
      <p:sp>
        <p:nvSpPr>
          <p:cNvPr id="8"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5" name="Rectangle 4"/>
          <p:cNvSpPr/>
          <p:nvPr/>
        </p:nvSpPr>
        <p:spPr>
          <a:xfrm>
            <a:off x="629823" y="1022617"/>
            <a:ext cx="7134205" cy="5262979"/>
          </a:xfrm>
          <a:prstGeom prst="rect">
            <a:avLst/>
          </a:prstGeom>
        </p:spPr>
        <p:txBody>
          <a:bodyPr wrap="square">
            <a:spAutoFit/>
          </a:bodyPr>
          <a:lstStyle/>
          <a:p>
            <a:pPr marL="514350" indent="-514350">
              <a:buFont typeface="+mj-lt"/>
              <a:buAutoNum type="arabicPeriod"/>
            </a:pPr>
            <a:r>
              <a:rPr lang="en-US" sz="2800" dirty="0" err="1"/>
              <a:t>PowerSSAS</a:t>
            </a:r>
            <a:r>
              <a:rPr lang="en-US" sz="2800" dirty="0"/>
              <a:t> - 2007</a:t>
            </a:r>
          </a:p>
          <a:p>
            <a:pPr marL="514350" indent="-514350">
              <a:buFont typeface="+mj-lt"/>
              <a:buAutoNum type="arabicPeriod"/>
            </a:pPr>
            <a:r>
              <a:rPr lang="en-US" sz="2800" dirty="0"/>
              <a:t>SQLPSX - 2008</a:t>
            </a:r>
          </a:p>
          <a:p>
            <a:pPr marL="971550" lvl="1" indent="-514350">
              <a:buFont typeface="Arial" panose="020B0604020202020204" pitchFamily="34" charset="0"/>
              <a:buChar char="•"/>
            </a:pPr>
            <a:r>
              <a:rPr lang="en-US" sz="2800" dirty="0"/>
              <a:t>Get-</a:t>
            </a:r>
            <a:r>
              <a:rPr lang="en-US" sz="2800" dirty="0" err="1"/>
              <a:t>SqlServer</a:t>
            </a:r>
            <a:endParaRPr lang="en-US" sz="2800" dirty="0"/>
          </a:p>
          <a:p>
            <a:pPr marL="971550" lvl="1" indent="-514350">
              <a:buFont typeface="Arial" panose="020B0604020202020204" pitchFamily="34" charset="0"/>
              <a:buChar char="•"/>
            </a:pPr>
            <a:r>
              <a:rPr lang="en-US" sz="2800" dirty="0"/>
              <a:t>Get-</a:t>
            </a:r>
            <a:r>
              <a:rPr lang="en-US" sz="2800" dirty="0" err="1"/>
              <a:t>SqlDatabase</a:t>
            </a:r>
            <a:endParaRPr lang="en-US" sz="2800" dirty="0"/>
          </a:p>
          <a:p>
            <a:pPr marL="971550" lvl="1" indent="-514350">
              <a:buFont typeface="Arial" panose="020B0604020202020204" pitchFamily="34" charset="0"/>
              <a:buChar char="•"/>
            </a:pPr>
            <a:r>
              <a:rPr lang="en-US" sz="2800" dirty="0"/>
              <a:t>Get-</a:t>
            </a:r>
            <a:r>
              <a:rPr lang="en-US" sz="2800" dirty="0" err="1"/>
              <a:t>SqlLogin</a:t>
            </a:r>
            <a:endParaRPr lang="en-US" sz="2800" dirty="0"/>
          </a:p>
          <a:p>
            <a:pPr marL="971550" lvl="1" indent="-514350">
              <a:buFont typeface="Arial" panose="020B0604020202020204" pitchFamily="34" charset="0"/>
              <a:buChar char="•"/>
            </a:pPr>
            <a:r>
              <a:rPr lang="en-US" sz="2800" dirty="0"/>
              <a:t>Get-</a:t>
            </a:r>
            <a:r>
              <a:rPr lang="en-US" sz="2800" dirty="0" err="1"/>
              <a:t>SqlServerRole</a:t>
            </a:r>
            <a:endParaRPr lang="en-US" sz="2800" dirty="0"/>
          </a:p>
          <a:p>
            <a:pPr marL="971550" lvl="1" indent="-514350">
              <a:buFont typeface="Arial" panose="020B0604020202020204" pitchFamily="34" charset="0"/>
              <a:buChar char="•"/>
            </a:pPr>
            <a:r>
              <a:rPr lang="en-US" sz="2800" dirty="0"/>
              <a:t>75+ additional commands</a:t>
            </a:r>
          </a:p>
          <a:p>
            <a:pPr marL="514350" indent="-514350">
              <a:buFont typeface="+mj-lt"/>
              <a:buAutoNum type="arabicPeriod"/>
            </a:pPr>
            <a:r>
              <a:rPr lang="en-US" sz="2800" dirty="0"/>
              <a:t>SSRS PowerShell Provider - 2009</a:t>
            </a:r>
          </a:p>
          <a:p>
            <a:pPr marL="514350" indent="-514350">
              <a:buFont typeface="+mj-lt"/>
              <a:buAutoNum type="arabicPeriod"/>
            </a:pPr>
            <a:r>
              <a:rPr lang="en-US" sz="2800" dirty="0"/>
              <a:t>SPADE  - 2011</a:t>
            </a:r>
          </a:p>
          <a:p>
            <a:pPr marL="971550" lvl="1" indent="-514350">
              <a:buFont typeface="Arial" panose="020B0604020202020204" pitchFamily="34" charset="0"/>
              <a:buChar char="•"/>
            </a:pPr>
            <a:r>
              <a:rPr lang="en-US" sz="2800" dirty="0"/>
              <a:t>Automated Installation Engine</a:t>
            </a:r>
          </a:p>
          <a:p>
            <a:pPr marL="514350" indent="-514350">
              <a:buFont typeface="+mj-lt"/>
              <a:buAutoNum type="arabicPeriod"/>
            </a:pPr>
            <a:r>
              <a:rPr lang="en-US" sz="2800" dirty="0" err="1"/>
              <a:t>dbatools</a:t>
            </a:r>
            <a:r>
              <a:rPr lang="en-US" sz="2800" dirty="0"/>
              <a:t> - 2015</a:t>
            </a:r>
          </a:p>
          <a:p>
            <a:pPr marL="971550" lvl="1" indent="-514350">
              <a:buFont typeface="Arial" panose="020B0604020202020204" pitchFamily="34" charset="0"/>
              <a:buChar char="•"/>
            </a:pPr>
            <a:r>
              <a:rPr lang="en-US" sz="2800" dirty="0"/>
              <a:t>Migrations &amp; Best Practices</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4028" y="2754067"/>
            <a:ext cx="3723116" cy="124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5685" y="1558961"/>
            <a:ext cx="4759801" cy="806746"/>
          </a:xfrm>
          <a:prstGeom prst="rect">
            <a:avLst/>
          </a:prstGeom>
        </p:spPr>
      </p:pic>
      <p:pic>
        <p:nvPicPr>
          <p:cNvPr id="2" name="Picture 1"/>
          <p:cNvPicPr>
            <a:picLocks noChangeAspect="1"/>
          </p:cNvPicPr>
          <p:nvPr/>
        </p:nvPicPr>
        <p:blipFill>
          <a:blip r:embed="rId5"/>
          <a:stretch>
            <a:fillRect/>
          </a:stretch>
        </p:blipFill>
        <p:spPr>
          <a:xfrm>
            <a:off x="7764028" y="4244081"/>
            <a:ext cx="3810938" cy="777432"/>
          </a:xfrm>
          <a:prstGeom prst="rect">
            <a:avLst/>
          </a:prstGeom>
        </p:spPr>
      </p:pic>
    </p:spTree>
    <p:extLst>
      <p:ext uri="{BB962C8B-B14F-4D97-AF65-F5344CB8AC3E}">
        <p14:creationId xmlns:p14="http://schemas.microsoft.com/office/powerpoint/2010/main" val="164345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2016 has been an amazing year!</a:t>
            </a:r>
          </a:p>
        </p:txBody>
      </p:sp>
      <p:sp>
        <p:nvSpPr>
          <p:cNvPr id="8"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pic>
        <p:nvPicPr>
          <p:cNvPr id="3076" name="Picture 4" descr="Image result for emoji fire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796" y="1482959"/>
            <a:ext cx="2250581" cy="225058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emoji f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190" y="4279047"/>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pix.iemoji.com/images/emoji/apple/ios-9/256/clinking-beer-mug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880" y="4209147"/>
            <a:ext cx="1646152" cy="16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9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SQL Client Tools Renaissance </a:t>
            </a:r>
          </a:p>
        </p:txBody>
      </p:sp>
      <p:sp>
        <p:nvSpPr>
          <p:cNvPr id="9"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5" name="Rectangle 4"/>
          <p:cNvSpPr/>
          <p:nvPr/>
        </p:nvSpPr>
        <p:spPr>
          <a:xfrm>
            <a:off x="659162" y="1211549"/>
            <a:ext cx="10653863" cy="2185214"/>
          </a:xfrm>
          <a:prstGeom prst="rect">
            <a:avLst/>
          </a:prstGeom>
        </p:spPr>
        <p:txBody>
          <a:bodyPr wrap="square">
            <a:spAutoFit/>
          </a:bodyPr>
          <a:lstStyle/>
          <a:p>
            <a:r>
              <a:rPr lang="en-US" sz="2000" dirty="0"/>
              <a:t>“A few years back the SQL organization needed many of the engineers in the team to go help on Azure SQL Database. This included many of us from the tools team which had obvious impact on our ability to do anything significant in the SQL Client Tools space as a whole. We have been reinvesting in the tools again and I get a chance to be a part of leading our SQL Client Tools Renaissance we have begun.”</a:t>
            </a:r>
          </a:p>
          <a:p>
            <a:endParaRPr lang="en-US" sz="1600" dirty="0"/>
          </a:p>
          <a:p>
            <a:pPr algn="r"/>
            <a:r>
              <a:rPr lang="en-US" sz="2000" dirty="0"/>
              <a:t>Ken Van </a:t>
            </a:r>
            <a:r>
              <a:rPr lang="en-US" sz="2000" dirty="0" err="1"/>
              <a:t>Hyning</a:t>
            </a:r>
            <a:r>
              <a:rPr lang="en-US" sz="2000" dirty="0"/>
              <a:t>, Engineering Manager for SQL Server Client Tools and All-Around Hero</a:t>
            </a:r>
          </a:p>
        </p:txBody>
      </p:sp>
      <p:pic>
        <p:nvPicPr>
          <p:cNvPr id="6" name="Picture 5"/>
          <p:cNvPicPr>
            <a:picLocks noChangeAspect="1"/>
          </p:cNvPicPr>
          <p:nvPr/>
        </p:nvPicPr>
        <p:blipFill>
          <a:blip r:embed="rId3"/>
          <a:stretch>
            <a:fillRect/>
          </a:stretch>
        </p:blipFill>
        <p:spPr>
          <a:xfrm>
            <a:off x="985734" y="3842793"/>
            <a:ext cx="2152950" cy="1667108"/>
          </a:xfrm>
          <a:prstGeom prst="rect">
            <a:avLst/>
          </a:prstGeom>
        </p:spPr>
      </p:pic>
    </p:spTree>
    <p:extLst>
      <p:ext uri="{BB962C8B-B14F-4D97-AF65-F5344CB8AC3E}">
        <p14:creationId xmlns:p14="http://schemas.microsoft.com/office/powerpoint/2010/main" val="219448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Everything’s changed</a:t>
            </a:r>
          </a:p>
        </p:txBody>
      </p:sp>
      <p:sp>
        <p:nvSpPr>
          <p:cNvPr id="7" name="TextBox 6"/>
          <p:cNvSpPr txBox="1"/>
          <p:nvPr/>
        </p:nvSpPr>
        <p:spPr>
          <a:xfrm>
            <a:off x="266249" y="1456507"/>
            <a:ext cx="1133356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SQL Server team hired a dedicated PowerShell engineer</a:t>
            </a:r>
          </a:p>
          <a:p>
            <a:pPr marL="285750" indent="-285750">
              <a:buFont typeface="Arial" panose="020B0604020202020204" pitchFamily="34" charset="0"/>
              <a:buChar char="•"/>
            </a:pPr>
            <a:r>
              <a:rPr lang="en-US" sz="2800" dirty="0"/>
              <a:t>Microsoft began taking Connect Items (suggestions + bug reports) seriously</a:t>
            </a:r>
          </a:p>
          <a:p>
            <a:pPr marL="285750" indent="-285750">
              <a:buFont typeface="Arial" panose="020B0604020202020204" pitchFamily="34" charset="0"/>
              <a:buChar char="•"/>
            </a:pPr>
            <a:r>
              <a:rPr lang="en-US" sz="2800" dirty="0"/>
              <a:t>SQLPS was renamed to </a:t>
            </a:r>
            <a:r>
              <a:rPr lang="en-US" sz="2800" dirty="0" err="1"/>
              <a:t>SqlServer</a:t>
            </a:r>
            <a:endParaRPr lang="en-US" sz="2800" dirty="0"/>
          </a:p>
          <a:p>
            <a:pPr marL="742950" lvl="1" indent="-285750">
              <a:buFont typeface="Arial" panose="020B0604020202020204" pitchFamily="34" charset="0"/>
              <a:buChar char="•"/>
            </a:pPr>
            <a:r>
              <a:rPr lang="en-US" sz="2800" dirty="0"/>
              <a:t>Made it easier to do REGULAR RELEASES!</a:t>
            </a:r>
          </a:p>
          <a:p>
            <a:pPr marL="742950" lvl="1" indent="-285750">
              <a:buFont typeface="Arial" panose="020B0604020202020204" pitchFamily="34" charset="0"/>
              <a:buChar char="•"/>
            </a:pPr>
            <a:r>
              <a:rPr lang="en-US" sz="2800" dirty="0"/>
              <a:t>Initially these were monthly releases</a:t>
            </a:r>
          </a:p>
          <a:p>
            <a:pPr marL="742950" lvl="1" indent="-285750">
              <a:buFont typeface="Arial" panose="020B0604020202020204" pitchFamily="34" charset="0"/>
              <a:buChar char="•"/>
            </a:pPr>
            <a:r>
              <a:rPr lang="en-US" sz="2800" dirty="0"/>
              <a:t>But then they were doing two a month of SSMS</a:t>
            </a:r>
          </a:p>
          <a:p>
            <a:pPr marL="285750" indent="-285750">
              <a:buFont typeface="Arial" panose="020B0604020202020204" pitchFamily="34" charset="0"/>
              <a:buChar char="•"/>
            </a:pPr>
            <a:r>
              <a:rPr lang="en-US" sz="2800" dirty="0"/>
              <a:t>Working to separate from SSMS and go straight to the PowerShell Gallery</a:t>
            </a:r>
          </a:p>
        </p:txBody>
      </p:sp>
      <p:sp>
        <p:nvSpPr>
          <p:cNvPr id="9"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Tree>
    <p:extLst>
      <p:ext uri="{BB962C8B-B14F-4D97-AF65-F5344CB8AC3E}">
        <p14:creationId xmlns:p14="http://schemas.microsoft.com/office/powerpoint/2010/main" val="33335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SQL Client Tools Renaissance </a:t>
            </a:r>
          </a:p>
        </p:txBody>
      </p:sp>
      <p:sp>
        <p:nvSpPr>
          <p:cNvPr id="7" name="TextBox 6"/>
          <p:cNvSpPr txBox="1"/>
          <p:nvPr/>
        </p:nvSpPr>
        <p:spPr>
          <a:xfrm>
            <a:off x="266249" y="1121396"/>
            <a:ext cx="11659588"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SQL Server team began directly interacting with the community</a:t>
            </a:r>
          </a:p>
          <a:p>
            <a:pPr marL="742950" lvl="1" indent="-285750">
              <a:buFont typeface="Arial" panose="020B0604020202020204" pitchFamily="34" charset="0"/>
              <a:buChar char="•"/>
            </a:pPr>
            <a:r>
              <a:rPr lang="en-US" sz="2800" dirty="0"/>
              <a:t>SQL Community Trello boards - sqlps.io/vote &amp; sqlps.io/</a:t>
            </a:r>
            <a:r>
              <a:rPr lang="en-US" sz="2800" dirty="0" err="1"/>
              <a:t>ssms</a:t>
            </a:r>
            <a:endParaRPr lang="en-US" sz="2800" dirty="0"/>
          </a:p>
          <a:p>
            <a:pPr marL="742950" lvl="1" indent="-285750">
              <a:buFont typeface="Arial" panose="020B0604020202020204" pitchFamily="34" charset="0"/>
              <a:buChar char="•"/>
            </a:pPr>
            <a:r>
              <a:rPr lang="en-US" sz="2800" dirty="0"/>
              <a:t>SQL Community Slack - sqlps.io/slack</a:t>
            </a:r>
          </a:p>
          <a:p>
            <a:pPr marL="742950" lvl="1" indent="-285750">
              <a:buFont typeface="Arial" panose="020B0604020202020204" pitchFamily="34" charset="0"/>
              <a:buChar char="•"/>
            </a:pPr>
            <a:r>
              <a:rPr lang="en-US" sz="2800" dirty="0"/>
              <a:t>Twitter</a:t>
            </a:r>
          </a:p>
          <a:p>
            <a:pPr marL="285750" indent="-285750">
              <a:buFont typeface="Arial" panose="020B0604020202020204" pitchFamily="34" charset="0"/>
              <a:buChar char="•"/>
            </a:pPr>
            <a:r>
              <a:rPr lang="en-US" sz="2800" dirty="0"/>
              <a:t>The highest voted commands were created! Most talked about issues, fixed.</a:t>
            </a:r>
          </a:p>
        </p:txBody>
      </p:sp>
      <p:sp>
        <p:nvSpPr>
          <p:cNvPr id="9"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pic>
        <p:nvPicPr>
          <p:cNvPr id="4098" name="Picture 2" descr="https://trello-attachments.s3.amazonaws.com/57308dc2629ee10b1f6caddb/600x494/61f3d7237e1e95714850fd75d17f0292/trelloms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3" y="3844755"/>
            <a:ext cx="2524371" cy="20783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3365090" y="3855390"/>
            <a:ext cx="3618411" cy="2063531"/>
          </a:xfrm>
          <a:prstGeom prst="rect">
            <a:avLst/>
          </a:prstGeom>
        </p:spPr>
      </p:pic>
      <p:pic>
        <p:nvPicPr>
          <p:cNvPr id="3" name="Picture 2"/>
          <p:cNvPicPr>
            <a:picLocks noChangeAspect="1"/>
          </p:cNvPicPr>
          <p:nvPr/>
        </p:nvPicPr>
        <p:blipFill>
          <a:blip r:embed="rId5"/>
          <a:stretch>
            <a:fillRect/>
          </a:stretch>
        </p:blipFill>
        <p:spPr>
          <a:xfrm>
            <a:off x="7183487" y="3855390"/>
            <a:ext cx="4875150" cy="2094509"/>
          </a:xfrm>
          <a:prstGeom prst="rect">
            <a:avLst/>
          </a:prstGeom>
        </p:spPr>
      </p:pic>
    </p:spTree>
    <p:extLst>
      <p:ext uri="{BB962C8B-B14F-4D97-AF65-F5344CB8AC3E}">
        <p14:creationId xmlns:p14="http://schemas.microsoft.com/office/powerpoint/2010/main" val="413339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So many new commands</a:t>
            </a:r>
          </a:p>
        </p:txBody>
      </p:sp>
      <p:sp>
        <p:nvSpPr>
          <p:cNvPr id="9"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5" name="Rectangle 4"/>
          <p:cNvSpPr/>
          <p:nvPr/>
        </p:nvSpPr>
        <p:spPr>
          <a:xfrm>
            <a:off x="705707" y="2597396"/>
            <a:ext cx="2961801" cy="3293209"/>
          </a:xfrm>
          <a:prstGeom prst="rect">
            <a:avLst/>
          </a:prstGeom>
        </p:spPr>
        <p:txBody>
          <a:bodyPr wrap="square">
            <a:spAutoFit/>
          </a:bodyPr>
          <a:lstStyle/>
          <a:p>
            <a:r>
              <a:rPr lang="en-US" sz="1600" b="1" dirty="0"/>
              <a:t>Logins</a:t>
            </a:r>
          </a:p>
          <a:p>
            <a:r>
              <a:rPr lang="en-US" sz="1600" dirty="0"/>
              <a:t>Add-</a:t>
            </a:r>
            <a:r>
              <a:rPr lang="en-US" sz="1600" dirty="0" err="1"/>
              <a:t>SqlLogin</a:t>
            </a:r>
            <a:endParaRPr lang="en-US" sz="1600" dirty="0"/>
          </a:p>
          <a:p>
            <a:r>
              <a:rPr lang="en-US" sz="1600" dirty="0"/>
              <a:t>Get-</a:t>
            </a:r>
            <a:r>
              <a:rPr lang="en-US" sz="1600" dirty="0" err="1"/>
              <a:t>SqlLogin</a:t>
            </a:r>
            <a:endParaRPr lang="en-US" sz="1600" dirty="0"/>
          </a:p>
          <a:p>
            <a:r>
              <a:rPr lang="en-US" sz="1600" dirty="0"/>
              <a:t>Remove-</a:t>
            </a:r>
            <a:r>
              <a:rPr lang="en-US" sz="1600" dirty="0" err="1"/>
              <a:t>SqlLogin</a:t>
            </a:r>
            <a:endParaRPr lang="en-US" sz="1600" dirty="0"/>
          </a:p>
          <a:p>
            <a:endParaRPr lang="en-US" sz="1600" dirty="0"/>
          </a:p>
          <a:p>
            <a:r>
              <a:rPr lang="en-US" sz="1600" b="1" dirty="0"/>
              <a:t>Invoke-</a:t>
            </a:r>
            <a:r>
              <a:rPr lang="en-US" sz="1600" b="1" dirty="0" err="1"/>
              <a:t>Sqlcmd</a:t>
            </a:r>
            <a:endParaRPr lang="en-US" sz="1600" b="1" dirty="0"/>
          </a:p>
          <a:p>
            <a:r>
              <a:rPr lang="en-US" sz="1600" dirty="0"/>
              <a:t>-</a:t>
            </a:r>
            <a:r>
              <a:rPr lang="en-US" sz="1600" dirty="0" err="1"/>
              <a:t>ConnectionString</a:t>
            </a:r>
            <a:r>
              <a:rPr lang="en-US" sz="1600" dirty="0"/>
              <a:t> Parameter</a:t>
            </a:r>
          </a:p>
          <a:p>
            <a:r>
              <a:rPr lang="en-US" sz="1600" dirty="0"/>
              <a:t>-</a:t>
            </a:r>
            <a:r>
              <a:rPr lang="en-US" sz="1600" dirty="0" err="1"/>
              <a:t>OutputAs</a:t>
            </a:r>
            <a:r>
              <a:rPr lang="en-US" sz="1600" dirty="0"/>
              <a:t> (As) Parameter</a:t>
            </a:r>
          </a:p>
          <a:p>
            <a:endParaRPr lang="en-US" sz="1600" dirty="0"/>
          </a:p>
          <a:p>
            <a:r>
              <a:rPr lang="en-US" sz="1600" b="1" dirty="0"/>
              <a:t>Data</a:t>
            </a:r>
          </a:p>
          <a:p>
            <a:r>
              <a:rPr lang="en-US" sz="1600" dirty="0"/>
              <a:t>Read-</a:t>
            </a:r>
            <a:r>
              <a:rPr lang="en-US" sz="1600" dirty="0" err="1"/>
              <a:t>SqlTableData</a:t>
            </a:r>
            <a:br>
              <a:rPr lang="en-US" sz="1600" dirty="0"/>
            </a:br>
            <a:r>
              <a:rPr lang="en-US" sz="1600" dirty="0"/>
              <a:t>Read-</a:t>
            </a:r>
            <a:r>
              <a:rPr lang="en-US" sz="1600" dirty="0" err="1"/>
              <a:t>SqlViewData</a:t>
            </a:r>
            <a:endParaRPr lang="en-US" sz="1600" dirty="0"/>
          </a:p>
          <a:p>
            <a:r>
              <a:rPr lang="en-US" sz="1600" dirty="0"/>
              <a:t>Write-</a:t>
            </a:r>
            <a:r>
              <a:rPr lang="en-US" sz="1600" dirty="0" err="1"/>
              <a:t>SqlTableData</a:t>
            </a:r>
            <a:endParaRPr lang="en-US" sz="1600" dirty="0"/>
          </a:p>
        </p:txBody>
      </p:sp>
      <p:grpSp>
        <p:nvGrpSpPr>
          <p:cNvPr id="6" name="Group 5"/>
          <p:cNvGrpSpPr/>
          <p:nvPr/>
        </p:nvGrpSpPr>
        <p:grpSpPr>
          <a:xfrm>
            <a:off x="675725" y="1065300"/>
            <a:ext cx="7522681" cy="4878299"/>
            <a:chOff x="226025" y="1065301"/>
            <a:chExt cx="7522681" cy="3707706"/>
          </a:xfrm>
        </p:grpSpPr>
        <p:grpSp>
          <p:nvGrpSpPr>
            <p:cNvPr id="8" name="Group 7"/>
            <p:cNvGrpSpPr/>
            <p:nvPr/>
          </p:nvGrpSpPr>
          <p:grpSpPr>
            <a:xfrm>
              <a:off x="226025" y="1110583"/>
              <a:ext cx="7522681" cy="3662424"/>
              <a:chOff x="6442674" y="436604"/>
              <a:chExt cx="7522681" cy="3662424"/>
            </a:xfrm>
          </p:grpSpPr>
          <p:sp>
            <p:nvSpPr>
              <p:cNvPr id="11" name="Rectangle 10"/>
              <p:cNvSpPr/>
              <p:nvPr/>
            </p:nvSpPr>
            <p:spPr>
              <a:xfrm>
                <a:off x="10839513" y="436604"/>
                <a:ext cx="2271197" cy="830997"/>
              </a:xfrm>
              <a:prstGeom prst="rect">
                <a:avLst/>
              </a:prstGeom>
            </p:spPr>
            <p:txBody>
              <a:bodyPr wrap="square">
                <a:spAutoFit/>
              </a:bodyPr>
              <a:lstStyle/>
              <a:p>
                <a:r>
                  <a:rPr lang="en-US" sz="1600" b="1" dirty="0"/>
                  <a:t>Error Log</a:t>
                </a:r>
              </a:p>
              <a:p>
                <a:r>
                  <a:rPr lang="en-US" sz="1600" dirty="0"/>
                  <a:t>Get-</a:t>
                </a:r>
                <a:r>
                  <a:rPr lang="en-US" sz="1600" dirty="0" err="1"/>
                  <a:t>SqlErrorLog</a:t>
                </a:r>
                <a:endParaRPr lang="en-US" sz="1600" dirty="0"/>
              </a:p>
              <a:p>
                <a:r>
                  <a:rPr lang="en-US" sz="1600" dirty="0"/>
                  <a:t>Set-</a:t>
                </a:r>
                <a:r>
                  <a:rPr lang="en-US" sz="1600" dirty="0" err="1"/>
                  <a:t>SqlErrorLog</a:t>
                </a:r>
                <a:endParaRPr lang="en-US" sz="1600" dirty="0"/>
              </a:p>
            </p:txBody>
          </p:sp>
          <p:sp>
            <p:nvSpPr>
              <p:cNvPr id="12" name="Rectangle 11"/>
              <p:cNvSpPr/>
              <p:nvPr/>
            </p:nvSpPr>
            <p:spPr>
              <a:xfrm>
                <a:off x="10839513" y="1387228"/>
                <a:ext cx="3125842" cy="1815882"/>
              </a:xfrm>
              <a:prstGeom prst="rect">
                <a:avLst/>
              </a:prstGeom>
            </p:spPr>
            <p:txBody>
              <a:bodyPr wrap="square">
                <a:spAutoFit/>
              </a:bodyPr>
              <a:lstStyle/>
              <a:p>
                <a:r>
                  <a:rPr lang="en-US" sz="1600" b="1" dirty="0"/>
                  <a:t>SQL Server Agent</a:t>
                </a:r>
              </a:p>
              <a:p>
                <a:r>
                  <a:rPr lang="en-US" sz="1600" dirty="0"/>
                  <a:t>Get-</a:t>
                </a:r>
                <a:r>
                  <a:rPr lang="en-US" sz="1600" dirty="0" err="1"/>
                  <a:t>SqlAgent</a:t>
                </a:r>
                <a:endParaRPr lang="en-US" sz="1600" dirty="0"/>
              </a:p>
              <a:p>
                <a:r>
                  <a:rPr lang="en-US" sz="1600" dirty="0"/>
                  <a:t>Get-</a:t>
                </a:r>
                <a:r>
                  <a:rPr lang="en-US" sz="1600" dirty="0" err="1"/>
                  <a:t>SqlAgentJob</a:t>
                </a:r>
                <a:endParaRPr lang="en-US" sz="1600" dirty="0"/>
              </a:p>
              <a:p>
                <a:r>
                  <a:rPr lang="en-US" sz="1600" dirty="0"/>
                  <a:t>Get-</a:t>
                </a:r>
                <a:r>
                  <a:rPr lang="en-US" sz="1600" dirty="0" err="1"/>
                  <a:t>SqlAgentJobHistory</a:t>
                </a:r>
                <a:endParaRPr lang="en-US" sz="1600" dirty="0"/>
              </a:p>
              <a:p>
                <a:r>
                  <a:rPr lang="en-US" sz="1600" dirty="0"/>
                  <a:t>Get-</a:t>
                </a:r>
                <a:r>
                  <a:rPr lang="en-US" sz="1600" dirty="0" err="1"/>
                  <a:t>SqlAgentJobSchedule</a:t>
                </a:r>
                <a:endParaRPr lang="en-US" sz="1600" dirty="0"/>
              </a:p>
              <a:p>
                <a:r>
                  <a:rPr lang="en-US" sz="1600" dirty="0"/>
                  <a:t>Get-</a:t>
                </a:r>
                <a:r>
                  <a:rPr lang="en-US" sz="1600" dirty="0" err="1"/>
                  <a:t>SqlAgentJobStep</a:t>
                </a:r>
                <a:endParaRPr lang="en-US" sz="1600" dirty="0"/>
              </a:p>
              <a:p>
                <a:r>
                  <a:rPr lang="en-US" sz="1600" dirty="0"/>
                  <a:t>Get-</a:t>
                </a:r>
                <a:r>
                  <a:rPr lang="en-US" sz="1600" dirty="0" err="1"/>
                  <a:t>SqlAgentSchedule</a:t>
                </a:r>
                <a:endParaRPr lang="en-US" sz="1600" dirty="0"/>
              </a:p>
            </p:txBody>
          </p:sp>
          <p:sp>
            <p:nvSpPr>
              <p:cNvPr id="13" name="Rectangle 12"/>
              <p:cNvSpPr/>
              <p:nvPr/>
            </p:nvSpPr>
            <p:spPr>
              <a:xfrm>
                <a:off x="6482899" y="3760474"/>
                <a:ext cx="4109891" cy="338554"/>
              </a:xfrm>
              <a:prstGeom prst="rect">
                <a:avLst/>
              </a:prstGeom>
            </p:spPr>
            <p:txBody>
              <a:bodyPr wrap="square">
                <a:spAutoFit/>
              </a:bodyPr>
              <a:lstStyle/>
              <a:p>
                <a:endParaRPr lang="en-US" sz="1600" dirty="0"/>
              </a:p>
            </p:txBody>
          </p:sp>
          <p:sp>
            <p:nvSpPr>
              <p:cNvPr id="14" name="Rectangle 13"/>
              <p:cNvSpPr/>
              <p:nvPr/>
            </p:nvSpPr>
            <p:spPr>
              <a:xfrm>
                <a:off x="6442674" y="1060661"/>
                <a:ext cx="4003014" cy="584775"/>
              </a:xfrm>
              <a:prstGeom prst="rect">
                <a:avLst/>
              </a:prstGeom>
            </p:spPr>
            <p:txBody>
              <a:bodyPr wrap="square">
                <a:spAutoFit/>
              </a:bodyPr>
              <a:lstStyle/>
              <a:p>
                <a:r>
                  <a:rPr lang="en-US" sz="1600" b="1" dirty="0"/>
                  <a:t>Provider</a:t>
                </a:r>
              </a:p>
              <a:p>
                <a:r>
                  <a:rPr lang="en-US" sz="1600" dirty="0" err="1"/>
                  <a:t>WhatIf</a:t>
                </a:r>
                <a:r>
                  <a:rPr lang="en-US" sz="1600" dirty="0"/>
                  <a:t> and Confirm now fully supported</a:t>
                </a:r>
              </a:p>
            </p:txBody>
          </p:sp>
        </p:grpSp>
        <p:sp>
          <p:nvSpPr>
            <p:cNvPr id="10" name="Rectangle 9"/>
            <p:cNvSpPr/>
            <p:nvPr/>
          </p:nvSpPr>
          <p:spPr>
            <a:xfrm>
              <a:off x="266249" y="1065301"/>
              <a:ext cx="4003014" cy="584775"/>
            </a:xfrm>
            <a:prstGeom prst="rect">
              <a:avLst/>
            </a:prstGeom>
          </p:spPr>
          <p:txBody>
            <a:bodyPr wrap="square">
              <a:spAutoFit/>
            </a:bodyPr>
            <a:lstStyle/>
            <a:p>
              <a:r>
                <a:rPr lang="en-US" sz="1600" b="1" dirty="0"/>
                <a:t>New Name!</a:t>
              </a:r>
            </a:p>
            <a:p>
              <a:r>
                <a:rPr lang="en-US" sz="1600" dirty="0"/>
                <a:t>Import-Module </a:t>
              </a:r>
              <a:r>
                <a:rPr lang="en-US" sz="1600" dirty="0" err="1"/>
                <a:t>SqlServer</a:t>
              </a:r>
              <a:endParaRPr lang="en-US" sz="1600" dirty="0"/>
            </a:p>
          </p:txBody>
        </p:sp>
      </p:grpSp>
      <p:pic>
        <p:nvPicPr>
          <p:cNvPr id="15" name="Picture 4" descr="Image result for emoji fire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082" y="1032047"/>
            <a:ext cx="1175657" cy="11756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emoji f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495" y="4859061"/>
            <a:ext cx="800340" cy="8003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pix.iemoji.com/images/emoji/apple/ios-9/256/clinking-beer-mug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686" y="2879493"/>
            <a:ext cx="1123474" cy="112347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653198" y="1196563"/>
            <a:ext cx="4363387" cy="4524315"/>
          </a:xfrm>
          <a:prstGeom prst="rect">
            <a:avLst/>
          </a:prstGeom>
        </p:spPr>
        <p:txBody>
          <a:bodyPr wrap="square">
            <a:spAutoFit/>
          </a:bodyPr>
          <a:lstStyle/>
          <a:p>
            <a:r>
              <a:rPr lang="en-US" sz="1600" b="1" dirty="0"/>
              <a:t>Always Encrypted</a:t>
            </a:r>
          </a:p>
          <a:p>
            <a:r>
              <a:rPr lang="en-US" sz="1600" dirty="0"/>
              <a:t>Add-</a:t>
            </a:r>
            <a:r>
              <a:rPr lang="en-US" sz="1600" dirty="0" err="1"/>
              <a:t>SqlAzureAuthenticationContext</a:t>
            </a:r>
            <a:endParaRPr lang="en-US" sz="1600" dirty="0"/>
          </a:p>
          <a:p>
            <a:r>
              <a:rPr lang="en-US" sz="1600" dirty="0"/>
              <a:t>Add-</a:t>
            </a:r>
            <a:r>
              <a:rPr lang="en-US" sz="1600" dirty="0" err="1"/>
              <a:t>SqlColumnEncryptionKeyValue</a:t>
            </a:r>
            <a:endParaRPr lang="en-US" sz="1600" dirty="0"/>
          </a:p>
          <a:p>
            <a:r>
              <a:rPr lang="en-US" sz="1600" dirty="0"/>
              <a:t>Complete-</a:t>
            </a:r>
            <a:r>
              <a:rPr lang="en-US" sz="1600" dirty="0" err="1"/>
              <a:t>SqlColumnMasterKeyRotation</a:t>
            </a:r>
            <a:endParaRPr lang="en-US" sz="1600" dirty="0"/>
          </a:p>
          <a:p>
            <a:r>
              <a:rPr lang="en-US" sz="1600" dirty="0"/>
              <a:t>Get-</a:t>
            </a:r>
            <a:r>
              <a:rPr lang="en-US" sz="1600" dirty="0" err="1"/>
              <a:t>SqlColumnEncryptionKey</a:t>
            </a:r>
            <a:endParaRPr lang="en-US" sz="1600" dirty="0"/>
          </a:p>
          <a:p>
            <a:r>
              <a:rPr lang="en-US" sz="1600" dirty="0"/>
              <a:t>Get-</a:t>
            </a:r>
            <a:r>
              <a:rPr lang="en-US" sz="1600" dirty="0" err="1"/>
              <a:t>SqlColumnMasterKey</a:t>
            </a:r>
            <a:endParaRPr lang="en-US" sz="1600" dirty="0"/>
          </a:p>
          <a:p>
            <a:r>
              <a:rPr lang="en-US" sz="1600" dirty="0"/>
              <a:t>Invoke-</a:t>
            </a:r>
            <a:r>
              <a:rPr lang="en-US" sz="1600" dirty="0" err="1"/>
              <a:t>SqlColumnMasterKeyRotation</a:t>
            </a:r>
            <a:endParaRPr lang="en-US" sz="1600" dirty="0"/>
          </a:p>
          <a:p>
            <a:r>
              <a:rPr lang="en-US" sz="1600" dirty="0"/>
              <a:t>New-</a:t>
            </a:r>
            <a:r>
              <a:rPr lang="en-US" sz="1600" dirty="0" err="1"/>
              <a:t>SqlAzureKeyVaultColumnMasterKeySettings</a:t>
            </a:r>
            <a:endParaRPr lang="en-US" sz="1600" dirty="0"/>
          </a:p>
          <a:p>
            <a:r>
              <a:rPr lang="en-US" sz="1600" dirty="0"/>
              <a:t>New-</a:t>
            </a:r>
            <a:r>
              <a:rPr lang="en-US" sz="1600" dirty="0" err="1"/>
              <a:t>SqlCngColumnMasterKeySettings</a:t>
            </a:r>
            <a:endParaRPr lang="en-US" sz="1600" dirty="0"/>
          </a:p>
          <a:p>
            <a:r>
              <a:rPr lang="en-US" sz="1600" dirty="0"/>
              <a:t>New-</a:t>
            </a:r>
            <a:r>
              <a:rPr lang="en-US" sz="1600" dirty="0" err="1"/>
              <a:t>SqlColumnEncryptionKey</a:t>
            </a:r>
            <a:endParaRPr lang="en-US" sz="1600" dirty="0"/>
          </a:p>
          <a:p>
            <a:r>
              <a:rPr lang="en-US" sz="1600" dirty="0"/>
              <a:t>New-</a:t>
            </a:r>
            <a:r>
              <a:rPr lang="en-US" sz="1600" dirty="0" err="1"/>
              <a:t>SqlColumnEncryptionKeyEncryptedValue</a:t>
            </a:r>
            <a:endParaRPr lang="en-US" sz="1600" dirty="0"/>
          </a:p>
          <a:p>
            <a:r>
              <a:rPr lang="en-US" sz="1600" dirty="0"/>
              <a:t>New-</a:t>
            </a:r>
            <a:r>
              <a:rPr lang="en-US" sz="1600" dirty="0" err="1"/>
              <a:t>SqlColumnEncryptionSettings</a:t>
            </a:r>
            <a:endParaRPr lang="en-US" sz="1600" dirty="0"/>
          </a:p>
          <a:p>
            <a:r>
              <a:rPr lang="en-US" sz="1600" dirty="0"/>
              <a:t>New-</a:t>
            </a:r>
            <a:r>
              <a:rPr lang="en-US" sz="1600" dirty="0" err="1"/>
              <a:t>SqlColumnMasterKey</a:t>
            </a:r>
            <a:endParaRPr lang="en-US" sz="1600" dirty="0"/>
          </a:p>
          <a:p>
            <a:r>
              <a:rPr lang="en-US" sz="1600" dirty="0"/>
              <a:t>New-</a:t>
            </a:r>
            <a:r>
              <a:rPr lang="en-US" sz="1600" dirty="0" err="1"/>
              <a:t>SqlCspColumnMasterKeySettings</a:t>
            </a:r>
            <a:endParaRPr lang="en-US" sz="1600" dirty="0"/>
          </a:p>
          <a:p>
            <a:r>
              <a:rPr lang="en-US" sz="1600" dirty="0"/>
              <a:t>Remove-</a:t>
            </a:r>
            <a:r>
              <a:rPr lang="en-US" sz="1600" dirty="0" err="1"/>
              <a:t>SqlColumnEncryptionKey</a:t>
            </a:r>
            <a:endParaRPr lang="en-US" sz="1600" dirty="0"/>
          </a:p>
          <a:p>
            <a:r>
              <a:rPr lang="en-US" sz="1600" dirty="0"/>
              <a:t>Remove-</a:t>
            </a:r>
            <a:r>
              <a:rPr lang="en-US" sz="1600" dirty="0" err="1"/>
              <a:t>SqlColumnEncryptionKeyValue</a:t>
            </a:r>
            <a:endParaRPr lang="en-US" sz="1600" dirty="0"/>
          </a:p>
          <a:p>
            <a:r>
              <a:rPr lang="en-US" sz="1600" dirty="0"/>
              <a:t>Remove-</a:t>
            </a:r>
            <a:r>
              <a:rPr lang="en-US" sz="1600" dirty="0" err="1"/>
              <a:t>SqlColumnMasterKey</a:t>
            </a:r>
            <a:endParaRPr lang="en-US" sz="1600" dirty="0"/>
          </a:p>
          <a:p>
            <a:r>
              <a:rPr lang="en-US" sz="1600" dirty="0"/>
              <a:t>Set-</a:t>
            </a:r>
            <a:r>
              <a:rPr lang="en-US" sz="1600" dirty="0" err="1"/>
              <a:t>SqlColumnEncryption</a:t>
            </a:r>
            <a:endParaRPr lang="en-US" sz="1600" dirty="0"/>
          </a:p>
        </p:txBody>
      </p:sp>
    </p:spTree>
    <p:extLst>
      <p:ext uri="{BB962C8B-B14F-4D97-AF65-F5344CB8AC3E}">
        <p14:creationId xmlns:p14="http://schemas.microsoft.com/office/powerpoint/2010/main" val="136447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So many new commands</a:t>
            </a:r>
          </a:p>
        </p:txBody>
      </p:sp>
      <p:sp>
        <p:nvSpPr>
          <p:cNvPr id="9"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5" name="Rectangle 4"/>
          <p:cNvSpPr/>
          <p:nvPr/>
        </p:nvSpPr>
        <p:spPr>
          <a:xfrm>
            <a:off x="5933428" y="1065301"/>
            <a:ext cx="6216650" cy="4524315"/>
          </a:xfrm>
          <a:prstGeom prst="rect">
            <a:avLst/>
          </a:prstGeom>
        </p:spPr>
        <p:txBody>
          <a:bodyPr>
            <a:spAutoFit/>
          </a:bodyPr>
          <a:lstStyle/>
          <a:p>
            <a:r>
              <a:rPr lang="en-US" sz="1600" b="1" dirty="0"/>
              <a:t>Always Encrypted</a:t>
            </a:r>
          </a:p>
          <a:p>
            <a:r>
              <a:rPr lang="en-US" sz="1600" dirty="0"/>
              <a:t>Add-</a:t>
            </a:r>
            <a:r>
              <a:rPr lang="en-US" sz="1600" dirty="0" err="1"/>
              <a:t>SqlAzureAuthenticationContext</a:t>
            </a:r>
            <a:endParaRPr lang="en-US" sz="1600" dirty="0"/>
          </a:p>
          <a:p>
            <a:r>
              <a:rPr lang="en-US" sz="1600" dirty="0"/>
              <a:t>Add-</a:t>
            </a:r>
            <a:r>
              <a:rPr lang="en-US" sz="1600" dirty="0" err="1"/>
              <a:t>SqlColumnEncryptionKeyValue</a:t>
            </a:r>
            <a:endParaRPr lang="en-US" sz="1600" dirty="0"/>
          </a:p>
          <a:p>
            <a:r>
              <a:rPr lang="en-US" sz="1600" dirty="0"/>
              <a:t>Complete-</a:t>
            </a:r>
            <a:r>
              <a:rPr lang="en-US" sz="1600" dirty="0" err="1"/>
              <a:t>SqlColumnMasterKeyRotation</a:t>
            </a:r>
            <a:endParaRPr lang="en-US" sz="1600" dirty="0"/>
          </a:p>
          <a:p>
            <a:r>
              <a:rPr lang="en-US" sz="1600" dirty="0"/>
              <a:t>Get-</a:t>
            </a:r>
            <a:r>
              <a:rPr lang="en-US" sz="1600" dirty="0" err="1"/>
              <a:t>SqlColumnEncryptionKey</a:t>
            </a:r>
            <a:endParaRPr lang="en-US" sz="1600" dirty="0"/>
          </a:p>
          <a:p>
            <a:r>
              <a:rPr lang="en-US" sz="1600" dirty="0"/>
              <a:t>Get-</a:t>
            </a:r>
            <a:r>
              <a:rPr lang="en-US" sz="1600" dirty="0" err="1"/>
              <a:t>SqlColumnMasterKey</a:t>
            </a:r>
            <a:endParaRPr lang="en-US" sz="1600" dirty="0"/>
          </a:p>
          <a:p>
            <a:r>
              <a:rPr lang="en-US" sz="1600" dirty="0"/>
              <a:t>Invoke-</a:t>
            </a:r>
            <a:r>
              <a:rPr lang="en-US" sz="1600" dirty="0" err="1"/>
              <a:t>SqlColumnMasterKeyRotation</a:t>
            </a:r>
            <a:endParaRPr lang="en-US" sz="1600" dirty="0"/>
          </a:p>
          <a:p>
            <a:r>
              <a:rPr lang="en-US" sz="1600" dirty="0"/>
              <a:t>New-</a:t>
            </a:r>
            <a:r>
              <a:rPr lang="en-US" sz="1600" dirty="0" err="1"/>
              <a:t>SqlAzureKeyVaultColumnMasterKeySettings</a:t>
            </a:r>
            <a:endParaRPr lang="en-US" sz="1600" dirty="0"/>
          </a:p>
          <a:p>
            <a:r>
              <a:rPr lang="en-US" sz="1600" dirty="0"/>
              <a:t>New-</a:t>
            </a:r>
            <a:r>
              <a:rPr lang="en-US" sz="1600" dirty="0" err="1"/>
              <a:t>SqlCngColumnMasterKeySettings</a:t>
            </a:r>
            <a:endParaRPr lang="en-US" sz="1600" dirty="0"/>
          </a:p>
          <a:p>
            <a:r>
              <a:rPr lang="en-US" sz="1600" dirty="0"/>
              <a:t>New-</a:t>
            </a:r>
            <a:r>
              <a:rPr lang="en-US" sz="1600" dirty="0" err="1"/>
              <a:t>SqlColumnEncryptionKey</a:t>
            </a:r>
            <a:endParaRPr lang="en-US" sz="1600" dirty="0"/>
          </a:p>
          <a:p>
            <a:r>
              <a:rPr lang="en-US" sz="1600" dirty="0"/>
              <a:t>New-</a:t>
            </a:r>
            <a:r>
              <a:rPr lang="en-US" sz="1600" dirty="0" err="1"/>
              <a:t>SqlColumnEncryptionKeyEncryptedValue</a:t>
            </a:r>
            <a:endParaRPr lang="en-US" sz="1600" dirty="0"/>
          </a:p>
          <a:p>
            <a:r>
              <a:rPr lang="en-US" sz="1600" dirty="0"/>
              <a:t>New-</a:t>
            </a:r>
            <a:r>
              <a:rPr lang="en-US" sz="1600" dirty="0" err="1"/>
              <a:t>SqlColumnEncryptionSettings</a:t>
            </a:r>
            <a:endParaRPr lang="en-US" sz="1600" dirty="0"/>
          </a:p>
          <a:p>
            <a:r>
              <a:rPr lang="en-US" sz="1600" dirty="0"/>
              <a:t>New-</a:t>
            </a:r>
            <a:r>
              <a:rPr lang="en-US" sz="1600" dirty="0" err="1"/>
              <a:t>SqlColumnMasterKey</a:t>
            </a:r>
            <a:endParaRPr lang="en-US" sz="1600" dirty="0"/>
          </a:p>
          <a:p>
            <a:r>
              <a:rPr lang="en-US" sz="1600" dirty="0"/>
              <a:t>New-</a:t>
            </a:r>
            <a:r>
              <a:rPr lang="en-US" sz="1600" dirty="0" err="1"/>
              <a:t>SqlCspColumnMasterKeySettings</a:t>
            </a:r>
            <a:endParaRPr lang="en-US" sz="1600" dirty="0"/>
          </a:p>
          <a:p>
            <a:r>
              <a:rPr lang="en-US" sz="1600" dirty="0"/>
              <a:t>Remove-</a:t>
            </a:r>
            <a:r>
              <a:rPr lang="en-US" sz="1600" dirty="0" err="1"/>
              <a:t>SqlColumnEncryptionKey</a:t>
            </a:r>
            <a:endParaRPr lang="en-US" sz="1600" dirty="0"/>
          </a:p>
          <a:p>
            <a:r>
              <a:rPr lang="en-US" sz="1600" dirty="0"/>
              <a:t>Remove-</a:t>
            </a:r>
            <a:r>
              <a:rPr lang="en-US" sz="1600" dirty="0" err="1"/>
              <a:t>SqlColumnEncryptionKeyValue</a:t>
            </a:r>
            <a:endParaRPr lang="en-US" sz="1600" dirty="0"/>
          </a:p>
          <a:p>
            <a:r>
              <a:rPr lang="en-US" sz="1600" dirty="0"/>
              <a:t>Remove-</a:t>
            </a:r>
            <a:r>
              <a:rPr lang="en-US" sz="1600" dirty="0" err="1"/>
              <a:t>SqlColumnMasterKey</a:t>
            </a:r>
            <a:endParaRPr lang="en-US" sz="1600" dirty="0"/>
          </a:p>
          <a:p>
            <a:r>
              <a:rPr lang="en-US" sz="1600" dirty="0"/>
              <a:t>Set-</a:t>
            </a:r>
            <a:r>
              <a:rPr lang="en-US" sz="1600" dirty="0" err="1"/>
              <a:t>SqlColumnEncryption</a:t>
            </a:r>
            <a:endParaRPr lang="en-US" sz="1600" dirty="0"/>
          </a:p>
        </p:txBody>
      </p:sp>
      <p:grpSp>
        <p:nvGrpSpPr>
          <p:cNvPr id="6" name="Group 5"/>
          <p:cNvGrpSpPr/>
          <p:nvPr/>
        </p:nvGrpSpPr>
        <p:grpSpPr>
          <a:xfrm>
            <a:off x="266249" y="1065301"/>
            <a:ext cx="4109892" cy="4878560"/>
            <a:chOff x="266249" y="1065301"/>
            <a:chExt cx="4109892" cy="4878560"/>
          </a:xfrm>
        </p:grpSpPr>
        <p:grpSp>
          <p:nvGrpSpPr>
            <p:cNvPr id="8" name="Group 7"/>
            <p:cNvGrpSpPr/>
            <p:nvPr/>
          </p:nvGrpSpPr>
          <p:grpSpPr>
            <a:xfrm>
              <a:off x="266249" y="1739280"/>
              <a:ext cx="4109892" cy="4204581"/>
              <a:chOff x="6482898" y="1065301"/>
              <a:chExt cx="4109892" cy="4204581"/>
            </a:xfrm>
          </p:grpSpPr>
          <p:sp>
            <p:nvSpPr>
              <p:cNvPr id="11" name="Rectangle 10"/>
              <p:cNvSpPr/>
              <p:nvPr/>
            </p:nvSpPr>
            <p:spPr>
              <a:xfrm>
                <a:off x="6482899" y="2927319"/>
                <a:ext cx="2271197" cy="830997"/>
              </a:xfrm>
              <a:prstGeom prst="rect">
                <a:avLst/>
              </a:prstGeom>
            </p:spPr>
            <p:txBody>
              <a:bodyPr wrap="square">
                <a:spAutoFit/>
              </a:bodyPr>
              <a:lstStyle/>
              <a:p>
                <a:r>
                  <a:rPr lang="en-US" sz="1600" b="1" dirty="0"/>
                  <a:t>Error Log</a:t>
                </a:r>
              </a:p>
              <a:p>
                <a:r>
                  <a:rPr lang="en-US" sz="1600" dirty="0"/>
                  <a:t>Get-</a:t>
                </a:r>
                <a:r>
                  <a:rPr lang="en-US" sz="1600" dirty="0" err="1"/>
                  <a:t>SqlErrorLog</a:t>
                </a:r>
                <a:endParaRPr lang="en-US" sz="1600" dirty="0"/>
              </a:p>
              <a:p>
                <a:r>
                  <a:rPr lang="en-US" sz="1600" dirty="0"/>
                  <a:t>Set-</a:t>
                </a:r>
                <a:r>
                  <a:rPr lang="en-US" sz="1600" dirty="0" err="1"/>
                  <a:t>SqlErrorLog</a:t>
                </a:r>
                <a:endParaRPr lang="en-US" sz="1600" dirty="0"/>
              </a:p>
            </p:txBody>
          </p:sp>
          <p:sp>
            <p:nvSpPr>
              <p:cNvPr id="12" name="Rectangle 11"/>
              <p:cNvSpPr/>
              <p:nvPr/>
            </p:nvSpPr>
            <p:spPr>
              <a:xfrm>
                <a:off x="6482899" y="1065301"/>
                <a:ext cx="3125842" cy="1815882"/>
              </a:xfrm>
              <a:prstGeom prst="rect">
                <a:avLst/>
              </a:prstGeom>
            </p:spPr>
            <p:txBody>
              <a:bodyPr wrap="square">
                <a:spAutoFit/>
              </a:bodyPr>
              <a:lstStyle/>
              <a:p>
                <a:r>
                  <a:rPr lang="en-US" sz="1600" b="1" dirty="0"/>
                  <a:t>SQL Server Agent</a:t>
                </a:r>
              </a:p>
              <a:p>
                <a:r>
                  <a:rPr lang="en-US" sz="1600" dirty="0"/>
                  <a:t>Get-</a:t>
                </a:r>
                <a:r>
                  <a:rPr lang="en-US" sz="1600" dirty="0" err="1"/>
                  <a:t>SqlAgent</a:t>
                </a:r>
                <a:endParaRPr lang="en-US" sz="1600" dirty="0"/>
              </a:p>
              <a:p>
                <a:r>
                  <a:rPr lang="en-US" sz="1600" dirty="0"/>
                  <a:t>Get-</a:t>
                </a:r>
                <a:r>
                  <a:rPr lang="en-US" sz="1600" dirty="0" err="1"/>
                  <a:t>SqlAgentJob</a:t>
                </a:r>
                <a:endParaRPr lang="en-US" sz="1600" dirty="0"/>
              </a:p>
              <a:p>
                <a:r>
                  <a:rPr lang="en-US" sz="1600" dirty="0"/>
                  <a:t>Get-</a:t>
                </a:r>
                <a:r>
                  <a:rPr lang="en-US" sz="1600" dirty="0" err="1"/>
                  <a:t>SqlAgentJobHistory</a:t>
                </a:r>
                <a:endParaRPr lang="en-US" sz="1600" dirty="0"/>
              </a:p>
              <a:p>
                <a:r>
                  <a:rPr lang="en-US" sz="1600" dirty="0"/>
                  <a:t>Get-</a:t>
                </a:r>
                <a:r>
                  <a:rPr lang="en-US" sz="1600" dirty="0" err="1"/>
                  <a:t>SqlAgentJobSchedule</a:t>
                </a:r>
                <a:endParaRPr lang="en-US" sz="1600" dirty="0"/>
              </a:p>
              <a:p>
                <a:r>
                  <a:rPr lang="en-US" sz="1600" dirty="0"/>
                  <a:t>Get-</a:t>
                </a:r>
                <a:r>
                  <a:rPr lang="en-US" sz="1600" dirty="0" err="1"/>
                  <a:t>SqlAgentJobStep</a:t>
                </a:r>
                <a:endParaRPr lang="en-US" sz="1600" dirty="0"/>
              </a:p>
              <a:p>
                <a:r>
                  <a:rPr lang="en-US" sz="1600" dirty="0"/>
                  <a:t>Get-</a:t>
                </a:r>
                <a:r>
                  <a:rPr lang="en-US" sz="1600" dirty="0" err="1"/>
                  <a:t>SqlAgentSchedule</a:t>
                </a:r>
                <a:endParaRPr lang="en-US" sz="1600" dirty="0"/>
              </a:p>
            </p:txBody>
          </p:sp>
          <p:sp>
            <p:nvSpPr>
              <p:cNvPr id="13" name="Rectangle 12"/>
              <p:cNvSpPr/>
              <p:nvPr/>
            </p:nvSpPr>
            <p:spPr>
              <a:xfrm>
                <a:off x="6482899" y="3760474"/>
                <a:ext cx="4109891" cy="830997"/>
              </a:xfrm>
              <a:prstGeom prst="rect">
                <a:avLst/>
              </a:prstGeom>
            </p:spPr>
            <p:txBody>
              <a:bodyPr wrap="square">
                <a:spAutoFit/>
              </a:bodyPr>
              <a:lstStyle/>
              <a:p>
                <a:r>
                  <a:rPr lang="en-US" sz="1600" b="1" dirty="0"/>
                  <a:t>Invoke-</a:t>
                </a:r>
                <a:r>
                  <a:rPr lang="en-US" sz="1600" b="1" dirty="0" err="1"/>
                  <a:t>Sqlcmd</a:t>
                </a:r>
                <a:endParaRPr lang="en-US" sz="1600" b="1" dirty="0"/>
              </a:p>
              <a:p>
                <a:r>
                  <a:rPr lang="en-US" sz="1600" dirty="0"/>
                  <a:t>-</a:t>
                </a:r>
                <a:r>
                  <a:rPr lang="en-US" sz="1600" dirty="0" err="1"/>
                  <a:t>ConnectionString</a:t>
                </a:r>
                <a:r>
                  <a:rPr lang="en-US" sz="1600" dirty="0"/>
                  <a:t> Parameter</a:t>
                </a:r>
              </a:p>
              <a:p>
                <a:r>
                  <a:rPr lang="en-US" sz="1600" dirty="0"/>
                  <a:t>-</a:t>
                </a:r>
                <a:r>
                  <a:rPr lang="en-US" sz="1600" dirty="0" err="1"/>
                  <a:t>OutputAs</a:t>
                </a:r>
                <a:r>
                  <a:rPr lang="en-US" sz="1600" dirty="0"/>
                  <a:t> (As) Parameter</a:t>
                </a:r>
              </a:p>
            </p:txBody>
          </p:sp>
          <p:sp>
            <p:nvSpPr>
              <p:cNvPr id="14" name="Rectangle 13"/>
              <p:cNvSpPr/>
              <p:nvPr/>
            </p:nvSpPr>
            <p:spPr>
              <a:xfrm>
                <a:off x="6482898" y="4685107"/>
                <a:ext cx="4003014" cy="584775"/>
              </a:xfrm>
              <a:prstGeom prst="rect">
                <a:avLst/>
              </a:prstGeom>
            </p:spPr>
            <p:txBody>
              <a:bodyPr wrap="square">
                <a:spAutoFit/>
              </a:bodyPr>
              <a:lstStyle/>
              <a:p>
                <a:r>
                  <a:rPr lang="en-US" sz="1600" b="1" dirty="0"/>
                  <a:t>Provider</a:t>
                </a:r>
              </a:p>
              <a:p>
                <a:r>
                  <a:rPr lang="en-US" sz="1600" dirty="0" err="1"/>
                  <a:t>WhatIf</a:t>
                </a:r>
                <a:r>
                  <a:rPr lang="en-US" sz="1600" dirty="0"/>
                  <a:t> and Confirm now fully supported</a:t>
                </a:r>
              </a:p>
            </p:txBody>
          </p:sp>
        </p:grpSp>
        <p:sp>
          <p:nvSpPr>
            <p:cNvPr id="10" name="Rectangle 9"/>
            <p:cNvSpPr/>
            <p:nvPr/>
          </p:nvSpPr>
          <p:spPr>
            <a:xfrm>
              <a:off x="266249" y="1065301"/>
              <a:ext cx="4003014" cy="584775"/>
            </a:xfrm>
            <a:prstGeom prst="rect">
              <a:avLst/>
            </a:prstGeom>
          </p:spPr>
          <p:txBody>
            <a:bodyPr wrap="square">
              <a:spAutoFit/>
            </a:bodyPr>
            <a:lstStyle/>
            <a:p>
              <a:r>
                <a:rPr lang="en-US" sz="1600" b="1" dirty="0"/>
                <a:t>New Name!</a:t>
              </a:r>
            </a:p>
            <a:p>
              <a:r>
                <a:rPr lang="en-US" sz="1600" dirty="0"/>
                <a:t>Import-Module </a:t>
              </a:r>
              <a:r>
                <a:rPr lang="en-US" sz="1600" dirty="0" err="1"/>
                <a:t>SqlServer</a:t>
              </a:r>
              <a:endParaRPr lang="en-US" sz="1600" dirty="0"/>
            </a:p>
          </p:txBody>
        </p:sp>
      </p:grpSp>
      <p:pic>
        <p:nvPicPr>
          <p:cNvPr id="15" name="Picture 4" descr="Image result for emoji fire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588" y="2164322"/>
            <a:ext cx="1175657" cy="11756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emoji f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0392" y="5265450"/>
            <a:ext cx="800340" cy="8003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pix.iemoji.com/images/emoji/apple/ios-9/256/clinking-beer-mug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588" y="3779080"/>
            <a:ext cx="1123474" cy="112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3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24"/>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 name="Shape 257"/>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defTabSz="914400">
              <a:spcBef>
                <a:spcPts val="300"/>
              </a:spcBef>
              <a:defRPr sz="1300">
                <a:solidFill>
                  <a:srgbClr val="FFFFFF"/>
                </a:solidFill>
                <a:latin typeface="Segoe UI Light"/>
                <a:ea typeface="Segoe UI Light"/>
                <a:cs typeface="Segoe UI Light"/>
                <a:sym typeface="Segoe UI Light"/>
              </a:defRPr>
            </a:pPr>
            <a:r>
              <a:rPr dirty="0" err="1"/>
              <a:t>chrissy</a:t>
            </a:r>
            <a:r>
              <a:rPr dirty="0"/>
              <a:t> </a:t>
            </a:r>
            <a:r>
              <a:rPr dirty="0" err="1"/>
              <a:t>lemaire</a:t>
            </a:r>
            <a:r>
              <a:rPr dirty="0"/>
              <a:t>, </a:t>
            </a:r>
            <a:r>
              <a:rPr dirty="0" err="1"/>
              <a:t>mvp</a:t>
            </a:r>
            <a:r>
              <a:rPr dirty="0"/>
              <a:t>: netnerds.net, @cl                            code: dbatools.io</a:t>
            </a:r>
          </a:p>
        </p:txBody>
      </p:sp>
      <p:sp>
        <p:nvSpPr>
          <p:cNvPr id="4" name="Shape 224"/>
          <p:cNvSpPr/>
          <p:nvPr/>
        </p:nvSpPr>
        <p:spPr>
          <a:xfrm>
            <a:off x="2647" y="6456414"/>
            <a:ext cx="12433828" cy="548408"/>
          </a:xfrm>
          <a:prstGeom prst="rect">
            <a:avLst/>
          </a:prstGeom>
          <a:solidFill>
            <a:schemeClr val="tx1">
              <a:lumMod val="75000"/>
              <a:lumOff val="25000"/>
            </a:schemeClr>
          </a:solidFill>
          <a:ln w="12700">
            <a:solidFill>
              <a:srgbClr val="2D2D2D"/>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dirty="0">
              <a:solidFill>
                <a:schemeClr val="tx1">
                  <a:lumMod val="75000"/>
                  <a:lumOff val="25000"/>
                </a:schemeClr>
              </a:solidFill>
            </a:endParaRPr>
          </a:p>
        </p:txBody>
      </p:sp>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Join us!</a:t>
            </a:r>
          </a:p>
        </p:txBody>
      </p:sp>
      <p:sp>
        <p:nvSpPr>
          <p:cNvPr id="8" name="Rectangle 7"/>
          <p:cNvSpPr/>
          <p:nvPr/>
        </p:nvSpPr>
        <p:spPr>
          <a:xfrm>
            <a:off x="1591722" y="1093296"/>
            <a:ext cx="9485617" cy="5262979"/>
          </a:xfrm>
          <a:prstGeom prst="rect">
            <a:avLst/>
          </a:prstGeom>
        </p:spPr>
        <p:txBody>
          <a:bodyPr wrap="square">
            <a:spAutoFit/>
          </a:bodyPr>
          <a:lstStyle/>
          <a:p>
            <a:pPr marL="514350" indent="-514350">
              <a:buFont typeface="+mj-lt"/>
              <a:buAutoNum type="arabicPeriod"/>
            </a:pPr>
            <a:r>
              <a:rPr lang="en-US" sz="2800" dirty="0"/>
              <a:t>sqlps.io/vote – SQL PowerShell Cmdlet Design &amp; Voting</a:t>
            </a:r>
          </a:p>
          <a:p>
            <a:pPr marL="514350" indent="-514350">
              <a:buFont typeface="+mj-lt"/>
              <a:buAutoNum type="arabicPeriod"/>
            </a:pPr>
            <a:r>
              <a:rPr lang="en-US" sz="2800" dirty="0"/>
              <a:t>sqlps.io/</a:t>
            </a:r>
            <a:r>
              <a:rPr lang="en-US" sz="2800" dirty="0" err="1"/>
              <a:t>ssms</a:t>
            </a:r>
            <a:r>
              <a:rPr lang="en-US" sz="2800" dirty="0"/>
              <a:t> – SQL Management Studio Improvements</a:t>
            </a:r>
          </a:p>
          <a:p>
            <a:pPr marL="514350" indent="-514350">
              <a:buFont typeface="+mj-lt"/>
              <a:buAutoNum type="arabicPeriod"/>
            </a:pPr>
            <a:r>
              <a:rPr lang="en-US" sz="2800" dirty="0"/>
              <a:t>sqlps.io/slack – SQL Community Slack</a:t>
            </a:r>
          </a:p>
          <a:p>
            <a:pPr lvl="2"/>
            <a:r>
              <a:rPr lang="en-US" sz="2800" dirty="0"/>
              <a:t>#</a:t>
            </a:r>
            <a:r>
              <a:rPr lang="en-US" sz="2800" dirty="0" err="1"/>
              <a:t>trello-powershell</a:t>
            </a:r>
            <a:endParaRPr lang="en-US" sz="2800" dirty="0"/>
          </a:p>
          <a:p>
            <a:pPr lvl="2"/>
            <a:r>
              <a:rPr lang="en-US" sz="2800" dirty="0"/>
              <a:t>#</a:t>
            </a:r>
            <a:r>
              <a:rPr lang="en-US" sz="2800" dirty="0" err="1"/>
              <a:t>trello-ssms</a:t>
            </a:r>
            <a:endParaRPr lang="en-US" sz="2800" dirty="0"/>
          </a:p>
          <a:p>
            <a:pPr lvl="2"/>
            <a:r>
              <a:rPr lang="en-US" sz="2800" dirty="0"/>
              <a:t>#</a:t>
            </a:r>
            <a:r>
              <a:rPr lang="en-US" sz="2800" dirty="0" err="1"/>
              <a:t>sqlpsx</a:t>
            </a:r>
            <a:endParaRPr lang="en-US" sz="2800" dirty="0"/>
          </a:p>
          <a:p>
            <a:pPr lvl="2"/>
            <a:r>
              <a:rPr lang="en-US" sz="2800" dirty="0"/>
              <a:t>#</a:t>
            </a:r>
            <a:r>
              <a:rPr lang="en-US" sz="2800" dirty="0" err="1"/>
              <a:t>dbatools</a:t>
            </a:r>
            <a:endParaRPr lang="en-US" sz="2800" dirty="0"/>
          </a:p>
          <a:p>
            <a:pPr lvl="2"/>
            <a:r>
              <a:rPr lang="en-US" sz="2800" dirty="0"/>
              <a:t>#</a:t>
            </a:r>
            <a:r>
              <a:rPr lang="en-US" sz="2800" dirty="0" err="1"/>
              <a:t>dbareports</a:t>
            </a:r>
            <a:endParaRPr lang="en-US" sz="2800" dirty="0"/>
          </a:p>
          <a:p>
            <a:pPr lvl="2"/>
            <a:r>
              <a:rPr lang="en-US" sz="2800" dirty="0"/>
              <a:t>#</a:t>
            </a:r>
            <a:r>
              <a:rPr lang="en-US" sz="2800" dirty="0" err="1"/>
              <a:t>closedasfixed</a:t>
            </a:r>
            <a:endParaRPr lang="en-US" sz="2800" dirty="0"/>
          </a:p>
          <a:p>
            <a:pPr marL="514350" indent="-514350">
              <a:buFont typeface="+mj-lt"/>
              <a:buAutoNum type="arabicPeriod"/>
            </a:pPr>
            <a:r>
              <a:rPr lang="en-US" sz="2800" dirty="0"/>
              <a:t>@</a:t>
            </a:r>
            <a:r>
              <a:rPr lang="en-US" sz="2800" dirty="0" err="1"/>
              <a:t>closedasfixed</a:t>
            </a:r>
            <a:r>
              <a:rPr lang="en-US" sz="2800" dirty="0"/>
              <a:t> – Twitter</a:t>
            </a:r>
          </a:p>
          <a:p>
            <a:pPr marL="971550" lvl="1" indent="-514350">
              <a:buFont typeface="Arial" panose="020B0604020202020204" pitchFamily="34" charset="0"/>
              <a:buChar char="•"/>
            </a:pPr>
            <a:r>
              <a:rPr lang="en-US" sz="2800"/>
              <a:t>Open </a:t>
            </a:r>
            <a:r>
              <a:rPr lang="en-US" sz="2800" dirty="0"/>
              <a:t>source Twitter bot powered by PowerShell</a:t>
            </a:r>
          </a:p>
          <a:p>
            <a:pPr marL="514350" indent="-514350">
              <a:buFont typeface="+mj-lt"/>
              <a:buAutoNum type="arabicPeriod"/>
            </a:pPr>
            <a:endParaRPr lang="en-US" sz="2800" dirty="0"/>
          </a:p>
        </p:txBody>
      </p:sp>
    </p:spTree>
    <p:extLst>
      <p:ext uri="{BB962C8B-B14F-4D97-AF65-F5344CB8AC3E}">
        <p14:creationId xmlns:p14="http://schemas.microsoft.com/office/powerpoint/2010/main" val="118027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8" name="Shape 258"/>
          <p:cNvSpPr txBox="1">
            <a:spLocks/>
          </p:cNvSpPr>
          <p:nvPr/>
        </p:nvSpPr>
        <p:spPr>
          <a:xfrm>
            <a:off x="1677698" y="2854600"/>
            <a:ext cx="8839250"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Brief History of SQL Server + PowerShell</a:t>
            </a:r>
          </a:p>
        </p:txBody>
      </p:sp>
    </p:spTree>
    <p:extLst>
      <p:ext uri="{BB962C8B-B14F-4D97-AF65-F5344CB8AC3E}">
        <p14:creationId xmlns:p14="http://schemas.microsoft.com/office/powerpoint/2010/main" val="361254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24"/>
          <p:cNvSpPr/>
          <p:nvPr/>
        </p:nvSpPr>
        <p:spPr>
          <a:xfrm>
            <a:off x="0"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First Release - SQL Server 2008</a:t>
            </a:r>
          </a:p>
        </p:txBody>
      </p:sp>
      <p:sp>
        <p:nvSpPr>
          <p:cNvPr id="39" name="TextBox 38"/>
          <p:cNvSpPr txBox="1"/>
          <p:nvPr/>
        </p:nvSpPr>
        <p:spPr>
          <a:xfrm>
            <a:off x="3309316" y="1379020"/>
            <a:ext cx="5576014" cy="3970318"/>
          </a:xfrm>
          <a:prstGeom prst="rect">
            <a:avLst/>
          </a:prstGeom>
          <a:noFill/>
        </p:spPr>
        <p:txBody>
          <a:bodyPr wrap="none" rtlCol="0">
            <a:spAutoFit/>
          </a:bodyPr>
          <a:lstStyle/>
          <a:p>
            <a:r>
              <a:rPr lang="en-US" sz="2800" dirty="0"/>
              <a:t>August 2008</a:t>
            </a:r>
          </a:p>
          <a:p>
            <a:r>
              <a:rPr lang="en-US" sz="2800" dirty="0" err="1"/>
              <a:t>Minishell</a:t>
            </a:r>
            <a:r>
              <a:rPr lang="en-US" sz="2800" dirty="0"/>
              <a:t> - SQLPS.exe</a:t>
            </a:r>
          </a:p>
          <a:p>
            <a:r>
              <a:rPr lang="en-US" sz="2800" dirty="0" err="1"/>
              <a:t>Snapin</a:t>
            </a:r>
            <a:r>
              <a:rPr lang="en-US" sz="2800" dirty="0"/>
              <a:t> - SqlServerProviderSnapin100</a:t>
            </a:r>
          </a:p>
          <a:p>
            <a:r>
              <a:rPr lang="en-US" sz="2800" dirty="0"/>
              <a:t>5 commands + Provider</a:t>
            </a:r>
          </a:p>
          <a:p>
            <a:pPr lvl="1"/>
            <a:r>
              <a:rPr lang="en-US" sz="2800" dirty="0"/>
              <a:t>Invoke-</a:t>
            </a:r>
            <a:r>
              <a:rPr lang="en-US" sz="2800" dirty="0" err="1"/>
              <a:t>SqlCmd</a:t>
            </a:r>
            <a:endParaRPr lang="en-US" sz="2800" dirty="0"/>
          </a:p>
          <a:p>
            <a:pPr lvl="1"/>
            <a:r>
              <a:rPr lang="en-US" sz="2800" dirty="0"/>
              <a:t>Invoke-</a:t>
            </a:r>
            <a:r>
              <a:rPr lang="en-US" sz="2800" dirty="0" err="1"/>
              <a:t>PolicyEvaluation</a:t>
            </a:r>
            <a:endParaRPr lang="en-US" sz="2800" dirty="0"/>
          </a:p>
          <a:p>
            <a:pPr lvl="1"/>
            <a:r>
              <a:rPr lang="en-US" sz="2800" dirty="0"/>
              <a:t>Convert-</a:t>
            </a:r>
            <a:r>
              <a:rPr lang="en-US" sz="2800" dirty="0" err="1"/>
              <a:t>UrnToPath</a:t>
            </a:r>
            <a:endParaRPr lang="en-US" sz="2800" dirty="0"/>
          </a:p>
          <a:p>
            <a:pPr lvl="1"/>
            <a:r>
              <a:rPr lang="en-US" sz="2800" dirty="0"/>
              <a:t>Encode-</a:t>
            </a:r>
            <a:r>
              <a:rPr lang="en-US" sz="2800" dirty="0" err="1"/>
              <a:t>SqlName</a:t>
            </a:r>
            <a:endParaRPr lang="en-US" sz="2800" dirty="0"/>
          </a:p>
          <a:p>
            <a:pPr lvl="1"/>
            <a:r>
              <a:rPr lang="en-US" sz="2800" dirty="0"/>
              <a:t>Decode-</a:t>
            </a:r>
            <a:r>
              <a:rPr lang="en-US" sz="2800" dirty="0" err="1"/>
              <a:t>SqlName</a:t>
            </a:r>
            <a:endParaRPr lang="en-US" sz="2800" dirty="0"/>
          </a:p>
        </p:txBody>
      </p:sp>
    </p:spTree>
    <p:extLst>
      <p:ext uri="{BB962C8B-B14F-4D97-AF65-F5344CB8AC3E}">
        <p14:creationId xmlns:p14="http://schemas.microsoft.com/office/powerpoint/2010/main" val="19645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SQLPS.exe</a:t>
            </a:r>
          </a:p>
        </p:txBody>
      </p:sp>
      <p:pic>
        <p:nvPicPr>
          <p:cNvPr id="5" name="Picture 4"/>
          <p:cNvPicPr>
            <a:picLocks noChangeAspect="1"/>
          </p:cNvPicPr>
          <p:nvPr/>
        </p:nvPicPr>
        <p:blipFill>
          <a:blip r:embed="rId3"/>
          <a:stretch>
            <a:fillRect/>
          </a:stretch>
        </p:blipFill>
        <p:spPr>
          <a:xfrm>
            <a:off x="1947740" y="1501149"/>
            <a:ext cx="8125650" cy="4128644"/>
          </a:xfrm>
          <a:prstGeom prst="rect">
            <a:avLst/>
          </a:prstGeom>
        </p:spPr>
      </p:pic>
      <p:sp>
        <p:nvSpPr>
          <p:cNvPr id="8"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Tree>
    <p:extLst>
      <p:ext uri="{BB962C8B-B14F-4D97-AF65-F5344CB8AC3E}">
        <p14:creationId xmlns:p14="http://schemas.microsoft.com/office/powerpoint/2010/main" val="250826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endParaRPr lang="en-US" dirty="0">
              <a:solidFill>
                <a:schemeClr val="tx1">
                  <a:lumMod val="75000"/>
                  <a:lumOff val="25000"/>
                </a:schemeClr>
              </a:solidFill>
            </a:endParaRPr>
          </a:p>
        </p:txBody>
      </p:sp>
      <p:sp>
        <p:nvSpPr>
          <p:cNvPr id="8"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lvl="2" algn="ctr"/>
            <a:endParaRPr lang="en-US" sz="2800" dirty="0">
              <a:solidFill>
                <a:schemeClr val="bg1"/>
              </a:solidFill>
            </a:endParaRPr>
          </a:p>
        </p:txBody>
      </p:sp>
      <p:sp>
        <p:nvSpPr>
          <p:cNvPr id="5" name="Title 4"/>
          <p:cNvSpPr>
            <a:spLocks noGrp="1"/>
          </p:cNvSpPr>
          <p:nvPr>
            <p:ph type="title"/>
          </p:nvPr>
        </p:nvSpPr>
        <p:spPr/>
        <p:txBody>
          <a:bodyPr/>
          <a:lstStyle/>
          <a:p>
            <a:r>
              <a:rPr lang="en-US" dirty="0">
                <a:solidFill>
                  <a:schemeClr val="tx1">
                    <a:lumMod val="75000"/>
                    <a:lumOff val="25000"/>
                  </a:schemeClr>
                </a:solidFill>
              </a:rPr>
              <a:t>Second Release - SQL Server 2012</a:t>
            </a:r>
            <a:endParaRPr lang="en-US" dirty="0"/>
          </a:p>
        </p:txBody>
      </p:sp>
      <p:sp>
        <p:nvSpPr>
          <p:cNvPr id="6" name="Content Placeholder 5"/>
          <p:cNvSpPr>
            <a:spLocks noGrp="1"/>
          </p:cNvSpPr>
          <p:nvPr>
            <p:ph sz="half" idx="1"/>
          </p:nvPr>
        </p:nvSpPr>
        <p:spPr/>
        <p:txBody>
          <a:bodyPr/>
          <a:lstStyle/>
          <a:p>
            <a:r>
              <a:rPr lang="en-US" dirty="0"/>
              <a:t>April 2012 </a:t>
            </a:r>
          </a:p>
          <a:p>
            <a:r>
              <a:rPr lang="en-US" dirty="0"/>
              <a:t>Module called SQLPS</a:t>
            </a:r>
          </a:p>
          <a:p>
            <a:r>
              <a:rPr lang="en-US" dirty="0"/>
              <a:t>33 total commands (28 new)</a:t>
            </a:r>
          </a:p>
          <a:p>
            <a:pPr lvl="1"/>
            <a:r>
              <a:rPr lang="en-US" sz="2800" dirty="0"/>
              <a:t>22 Availability Group commands</a:t>
            </a:r>
          </a:p>
          <a:p>
            <a:pPr lvl="1"/>
            <a:r>
              <a:rPr lang="en-US" sz="2800" dirty="0"/>
              <a:t>4 SQL Credential commands</a:t>
            </a:r>
          </a:p>
          <a:p>
            <a:pPr lvl="1"/>
            <a:r>
              <a:rPr lang="en-US" sz="2800" dirty="0"/>
              <a:t>2 Backup Restore Commands</a:t>
            </a:r>
          </a:p>
          <a:p>
            <a:endParaRPr lang="en-US" dirty="0"/>
          </a:p>
        </p:txBody>
      </p:sp>
      <p:sp>
        <p:nvSpPr>
          <p:cNvPr id="7" name="Content Placeholder 6"/>
          <p:cNvSpPr>
            <a:spLocks noGrp="1"/>
          </p:cNvSpPr>
          <p:nvPr>
            <p:ph sz="half" idx="2"/>
          </p:nvPr>
        </p:nvSpPr>
        <p:spPr/>
        <p:txBody>
          <a:bodyPr>
            <a:normAutofit/>
          </a:bodyPr>
          <a:lstStyle/>
          <a:p>
            <a:r>
              <a:rPr lang="en-US" dirty="0"/>
              <a:t>New areas in the SQL Server Provider</a:t>
            </a:r>
            <a:br>
              <a:rPr lang="en-US" sz="2000" dirty="0"/>
            </a:br>
            <a:br>
              <a:rPr lang="en-US" sz="2000" dirty="0"/>
            </a:br>
            <a:r>
              <a:rPr lang="en-US" sz="2000" dirty="0"/>
              <a:t>PS SQLSERVER:\&gt;</a:t>
            </a:r>
            <a:br>
              <a:rPr lang="en-US" sz="2000" dirty="0"/>
            </a:br>
            <a:r>
              <a:rPr lang="en-US" sz="2000" dirty="0"/>
              <a:t>———–</a:t>
            </a:r>
            <a:br>
              <a:rPr lang="en-US" sz="2000" dirty="0"/>
            </a:br>
            <a:r>
              <a:rPr lang="en-US" sz="2000" dirty="0"/>
              <a:t>SQL</a:t>
            </a:r>
            <a:br>
              <a:rPr lang="en-US" sz="2000" dirty="0"/>
            </a:br>
            <a:r>
              <a:rPr lang="en-US" sz="2000" dirty="0" err="1"/>
              <a:t>SQLPolicy</a:t>
            </a:r>
            <a:br>
              <a:rPr lang="en-US" sz="2000" dirty="0"/>
            </a:br>
            <a:r>
              <a:rPr lang="en-US" sz="2000" dirty="0" err="1"/>
              <a:t>SQLRegistration</a:t>
            </a:r>
            <a:br>
              <a:rPr lang="en-US" sz="2000" dirty="0"/>
            </a:br>
            <a:r>
              <a:rPr lang="en-US" sz="2000" dirty="0" err="1"/>
              <a:t>DataCollection</a:t>
            </a:r>
            <a:br>
              <a:rPr lang="en-US" sz="2000" dirty="0"/>
            </a:br>
            <a:r>
              <a:rPr lang="en-US" sz="2000" b="1" dirty="0"/>
              <a:t>XEvent</a:t>
            </a:r>
            <a:br>
              <a:rPr lang="en-US" sz="2000" dirty="0"/>
            </a:br>
            <a:r>
              <a:rPr lang="en-US" sz="2000" dirty="0"/>
              <a:t>Utility</a:t>
            </a:r>
            <a:br>
              <a:rPr lang="en-US" sz="2000" dirty="0"/>
            </a:br>
            <a:r>
              <a:rPr lang="en-US" sz="2000" dirty="0"/>
              <a:t>DAC</a:t>
            </a:r>
            <a:br>
              <a:rPr lang="en-US" sz="2000" dirty="0"/>
            </a:br>
            <a:r>
              <a:rPr lang="en-US" sz="2000" b="1" dirty="0" err="1"/>
              <a:t>IntegrationServices</a:t>
            </a:r>
            <a:br>
              <a:rPr lang="en-US" sz="2000" dirty="0"/>
            </a:br>
            <a:r>
              <a:rPr lang="en-US" sz="2000" b="1" dirty="0"/>
              <a:t>SQLAS</a:t>
            </a:r>
            <a:endParaRPr lang="en-US" sz="2000" dirty="0"/>
          </a:p>
        </p:txBody>
      </p:sp>
    </p:spTree>
    <p:extLst>
      <p:ext uri="{BB962C8B-B14F-4D97-AF65-F5344CB8AC3E}">
        <p14:creationId xmlns:p14="http://schemas.microsoft.com/office/powerpoint/2010/main" val="255678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SQLPS Module</a:t>
            </a:r>
          </a:p>
        </p:txBody>
      </p:sp>
      <p:pic>
        <p:nvPicPr>
          <p:cNvPr id="6" name="Picture 5"/>
          <p:cNvPicPr>
            <a:picLocks noChangeAspect="1"/>
          </p:cNvPicPr>
          <p:nvPr/>
        </p:nvPicPr>
        <p:blipFill>
          <a:blip r:embed="rId2"/>
          <a:stretch>
            <a:fillRect/>
          </a:stretch>
        </p:blipFill>
        <p:spPr>
          <a:xfrm>
            <a:off x="906093" y="1336508"/>
            <a:ext cx="10296259" cy="4167813"/>
          </a:xfrm>
          <a:prstGeom prst="rect">
            <a:avLst/>
          </a:prstGeom>
        </p:spPr>
      </p:pic>
      <p:sp>
        <p:nvSpPr>
          <p:cNvPr id="10"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Tree>
    <p:extLst>
      <p:ext uri="{BB962C8B-B14F-4D97-AF65-F5344CB8AC3E}">
        <p14:creationId xmlns:p14="http://schemas.microsoft.com/office/powerpoint/2010/main" val="395921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Third Release - SQL Server 2014</a:t>
            </a:r>
          </a:p>
        </p:txBody>
      </p:sp>
      <p:sp>
        <p:nvSpPr>
          <p:cNvPr id="8" name="Shape 224"/>
          <p:cNvSpPr/>
          <p:nvPr/>
        </p:nvSpPr>
        <p:spPr>
          <a:xfrm>
            <a:off x="0"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12" name="Rectangle 11"/>
          <p:cNvSpPr/>
          <p:nvPr/>
        </p:nvSpPr>
        <p:spPr>
          <a:xfrm>
            <a:off x="3076876" y="1743663"/>
            <a:ext cx="7039276" cy="3108543"/>
          </a:xfrm>
          <a:prstGeom prst="rect">
            <a:avLst/>
          </a:prstGeom>
        </p:spPr>
        <p:txBody>
          <a:bodyPr wrap="square">
            <a:spAutoFit/>
          </a:bodyPr>
          <a:lstStyle/>
          <a:p>
            <a:r>
              <a:rPr lang="en-US" sz="2800" dirty="0"/>
              <a:t>April 2014</a:t>
            </a:r>
          </a:p>
          <a:p>
            <a:r>
              <a:rPr lang="en-US" sz="2800" dirty="0"/>
              <a:t>45 total commands (12 new)</a:t>
            </a:r>
          </a:p>
          <a:p>
            <a:pPr lvl="1"/>
            <a:r>
              <a:rPr lang="en-US" sz="2800" dirty="0"/>
              <a:t>Firewall commands</a:t>
            </a:r>
          </a:p>
          <a:p>
            <a:pPr lvl="1"/>
            <a:r>
              <a:rPr lang="en-US" sz="2800" dirty="0"/>
              <a:t>4 Get commands (Database, Instance)</a:t>
            </a:r>
          </a:p>
          <a:p>
            <a:pPr lvl="1"/>
            <a:r>
              <a:rPr lang="en-US" sz="2800" dirty="0"/>
              <a:t>3 Set Commands</a:t>
            </a:r>
          </a:p>
          <a:p>
            <a:pPr lvl="1"/>
            <a:r>
              <a:rPr lang="en-US" sz="2800" dirty="0"/>
              <a:t>Start/Stop SQL instance</a:t>
            </a:r>
          </a:p>
          <a:p>
            <a:pPr lvl="1"/>
            <a:r>
              <a:rPr lang="en-US" sz="2800" dirty="0"/>
              <a:t>SQLSERVER:\</a:t>
            </a:r>
            <a:r>
              <a:rPr lang="en-US" sz="2800" dirty="0" err="1"/>
              <a:t>DatabaseXEvent</a:t>
            </a:r>
            <a:endParaRPr lang="en-US" sz="2800" dirty="0"/>
          </a:p>
        </p:txBody>
      </p:sp>
    </p:spTree>
    <p:extLst>
      <p:ext uri="{BB962C8B-B14F-4D97-AF65-F5344CB8AC3E}">
        <p14:creationId xmlns:p14="http://schemas.microsoft.com/office/powerpoint/2010/main" val="29162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SQLPS Module</a:t>
            </a:r>
          </a:p>
        </p:txBody>
      </p:sp>
      <p:pic>
        <p:nvPicPr>
          <p:cNvPr id="6" name="Picture 5"/>
          <p:cNvPicPr>
            <a:picLocks noChangeAspect="1"/>
          </p:cNvPicPr>
          <p:nvPr/>
        </p:nvPicPr>
        <p:blipFill>
          <a:blip r:embed="rId3"/>
          <a:stretch>
            <a:fillRect/>
          </a:stretch>
        </p:blipFill>
        <p:spPr>
          <a:xfrm>
            <a:off x="906093" y="1336508"/>
            <a:ext cx="10296259" cy="4167813"/>
          </a:xfrm>
          <a:prstGeom prst="rect">
            <a:avLst/>
          </a:prstGeom>
        </p:spPr>
      </p:pic>
      <p:sp>
        <p:nvSpPr>
          <p:cNvPr id="10"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Tree>
    <p:extLst>
      <p:ext uri="{BB962C8B-B14F-4D97-AF65-F5344CB8AC3E}">
        <p14:creationId xmlns:p14="http://schemas.microsoft.com/office/powerpoint/2010/main" val="388892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8"/>
          <p:cNvSpPr txBox="1">
            <a:spLocks/>
          </p:cNvSpPr>
          <p:nvPr/>
        </p:nvSpPr>
        <p:spPr>
          <a:xfrm>
            <a:off x="266249" y="265404"/>
            <a:ext cx="11883829" cy="946145"/>
          </a:xfrm>
          <a:prstGeom prst="rect">
            <a:avLst/>
          </a:prstGeom>
        </p:spPr>
        <p:txBody>
          <a:bodyPr lIns="0" tIns="0" rIns="0" bIns="0"/>
          <a:lstStyle>
            <a:lvl1pPr algn="l" defTabSz="914400" rtl="0" eaLnBrk="1" latinLnBrk="0" hangingPunct="1">
              <a:lnSpc>
                <a:spcPct val="90000"/>
              </a:lnSpc>
              <a:spcBef>
                <a:spcPct val="0"/>
              </a:spcBef>
              <a:buNone/>
              <a:defRPr sz="4800" kern="1200" spc="-200">
                <a:solidFill>
                  <a:schemeClr val="accent5"/>
                </a:solidFill>
                <a:latin typeface="+mj-lt"/>
                <a:ea typeface="+mj-ea"/>
                <a:cs typeface="+mj-cs"/>
              </a:defRPr>
            </a:lvl1pPr>
          </a:lstStyle>
          <a:p>
            <a:r>
              <a:rPr lang="en-US" dirty="0">
                <a:solidFill>
                  <a:schemeClr val="tx1">
                    <a:lumMod val="75000"/>
                    <a:lumOff val="25000"/>
                  </a:schemeClr>
                </a:solidFill>
              </a:rPr>
              <a:t>Issues persisted</a:t>
            </a:r>
          </a:p>
        </p:txBody>
      </p:sp>
      <p:sp>
        <p:nvSpPr>
          <p:cNvPr id="8" name="Shape 224"/>
          <p:cNvSpPr/>
          <p:nvPr/>
        </p:nvSpPr>
        <p:spPr>
          <a:xfrm>
            <a:off x="2647" y="6309592"/>
            <a:ext cx="12189353" cy="548408"/>
          </a:xfrm>
          <a:prstGeom prst="rect">
            <a:avLst/>
          </a:prstGeom>
          <a:solidFill>
            <a:schemeClr val="tx1">
              <a:lumMod val="75000"/>
              <a:lumOff val="25000"/>
            </a:schemeClr>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5" name="Rectangle 4"/>
          <p:cNvSpPr/>
          <p:nvPr/>
        </p:nvSpPr>
        <p:spPr>
          <a:xfrm>
            <a:off x="2298552" y="1737238"/>
            <a:ext cx="7134205" cy="3539430"/>
          </a:xfrm>
          <a:prstGeom prst="rect">
            <a:avLst/>
          </a:prstGeom>
        </p:spPr>
        <p:txBody>
          <a:bodyPr wrap="square">
            <a:spAutoFit/>
          </a:bodyPr>
          <a:lstStyle/>
          <a:p>
            <a:pPr marL="514350" indent="-514350">
              <a:buFont typeface="+mj-lt"/>
              <a:buAutoNum type="arabicPeriod"/>
            </a:pPr>
            <a:r>
              <a:rPr lang="en-US" sz="2800" dirty="0"/>
              <a:t>Tab-completion didn’t work</a:t>
            </a:r>
          </a:p>
          <a:p>
            <a:pPr marL="514350" indent="-514350">
              <a:buFont typeface="+mj-lt"/>
              <a:buAutoNum type="arabicPeriod"/>
            </a:pPr>
            <a:r>
              <a:rPr lang="en-US" sz="2800" dirty="0"/>
              <a:t>Invoke-</a:t>
            </a:r>
            <a:r>
              <a:rPr lang="en-US" sz="2800" dirty="0" err="1"/>
              <a:t>SqlCmd</a:t>
            </a:r>
            <a:r>
              <a:rPr lang="en-US" sz="2800" dirty="0"/>
              <a:t> was buggy</a:t>
            </a:r>
          </a:p>
          <a:p>
            <a:pPr marL="514350" indent="-514350">
              <a:buFont typeface="+mj-lt"/>
              <a:buAutoNum type="arabicPeriod"/>
            </a:pPr>
            <a:r>
              <a:rPr lang="en-US" sz="2800" dirty="0"/>
              <a:t>-</a:t>
            </a:r>
            <a:r>
              <a:rPr lang="en-US" sz="2800" dirty="0" err="1"/>
              <a:t>WhatIf</a:t>
            </a:r>
            <a:r>
              <a:rPr lang="en-US" sz="2800" dirty="0"/>
              <a:t> actually performed commands</a:t>
            </a:r>
          </a:p>
          <a:p>
            <a:pPr marL="514350" indent="-514350">
              <a:buFont typeface="+mj-lt"/>
              <a:buAutoNum type="arabicPeriod"/>
            </a:pPr>
            <a:r>
              <a:rPr lang="en-US" sz="2800" dirty="0"/>
              <a:t>SQLPS was slow to load</a:t>
            </a:r>
          </a:p>
          <a:p>
            <a:pPr marL="514350" indent="-514350">
              <a:buFont typeface="+mj-lt"/>
              <a:buAutoNum type="arabicPeriod"/>
            </a:pPr>
            <a:r>
              <a:rPr lang="en-US" sz="2800" dirty="0"/>
              <a:t>SQLPS changed the directory unexpectedly</a:t>
            </a:r>
          </a:p>
          <a:p>
            <a:pPr marL="514350" indent="-514350">
              <a:buFont typeface="+mj-lt"/>
              <a:buAutoNum type="arabicPeriod"/>
            </a:pPr>
            <a:r>
              <a:rPr lang="en-US" sz="2800" dirty="0"/>
              <a:t>SQLPS used unapproved verbs</a:t>
            </a:r>
          </a:p>
          <a:p>
            <a:pPr marL="514350" indent="-514350">
              <a:buFont typeface="+mj-lt"/>
              <a:buAutoNum type="arabicPeriod"/>
            </a:pPr>
            <a:r>
              <a:rPr lang="en-US" sz="2800" dirty="0"/>
              <a:t>Other platforms offered 700+ cmdlets</a:t>
            </a:r>
          </a:p>
          <a:p>
            <a:pPr marL="514350" indent="-514350">
              <a:buFont typeface="+mj-lt"/>
              <a:buAutoNum type="arabicPeriod"/>
            </a:pPr>
            <a:endParaRPr lang="en-US" sz="2800" dirty="0"/>
          </a:p>
        </p:txBody>
      </p:sp>
    </p:spTree>
    <p:extLst>
      <p:ext uri="{BB962C8B-B14F-4D97-AF65-F5344CB8AC3E}">
        <p14:creationId xmlns:p14="http://schemas.microsoft.com/office/powerpoint/2010/main" val="3026835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5217</TotalTime>
  <Words>873</Words>
  <Application>Microsoft Office PowerPoint</Application>
  <PresentationFormat>Widescreen</PresentationFormat>
  <Paragraphs>222</Paragraphs>
  <Slides>18</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Second Release - SQL Server 2012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ctrlb</dc:creator>
  <cp:lastModifiedBy>ctrlb</cp:lastModifiedBy>
  <cp:revision>224</cp:revision>
  <dcterms:created xsi:type="dcterms:W3CDTF">2015-12-28T21:43:42Z</dcterms:created>
  <dcterms:modified xsi:type="dcterms:W3CDTF">2017-01-11T23:15:55Z</dcterms:modified>
</cp:coreProperties>
</file>