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p:scale>
          <a:sx n="86" d="100"/>
          <a:sy n="86" d="100"/>
        </p:scale>
        <p:origin x="6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image" Target="../media/image6.png"/><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97739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282075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860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58527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3881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211494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586199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84246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315358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FBD8968-3324-4C97-93D6-2FC4C73D7D87}" type="datetimeFigureOut">
              <a:rPr lang="es-EC" smtClean="0"/>
              <a:t>17/1/2017</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407307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FBD8968-3324-4C97-93D6-2FC4C73D7D87}" type="datetimeFigureOut">
              <a:rPr lang="es-EC" smtClean="0"/>
              <a:t>17/1/2017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106504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FBD8968-3324-4C97-93D6-2FC4C73D7D87}" type="datetimeFigureOut">
              <a:rPr lang="es-EC" smtClean="0"/>
              <a:t>17/1/2017</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135338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FBD8968-3324-4C97-93D6-2FC4C73D7D87}" type="datetimeFigureOut">
              <a:rPr lang="es-EC" smtClean="0"/>
              <a:t>17/1/2017</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422030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D8968-3324-4C97-93D6-2FC4C73D7D87}" type="datetimeFigureOut">
              <a:rPr lang="es-EC" smtClean="0"/>
              <a:t>17/1/2017</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335136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FBD8968-3324-4C97-93D6-2FC4C73D7D87}" type="datetimeFigureOut">
              <a:rPr lang="es-EC" smtClean="0"/>
              <a:t>17/1/2017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326619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FBD8968-3324-4C97-93D6-2FC4C73D7D87}" type="datetimeFigureOut">
              <a:rPr lang="es-EC" smtClean="0"/>
              <a:t>17/1/2017</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6311DCBF-1277-4D3C-8496-A012F2900EF7}" type="slidenum">
              <a:rPr lang="es-EC" smtClean="0"/>
              <a:t>‹Nº›</a:t>
            </a:fld>
            <a:endParaRPr lang="es-EC"/>
          </a:p>
        </p:txBody>
      </p:sp>
    </p:spTree>
    <p:extLst>
      <p:ext uri="{BB962C8B-B14F-4D97-AF65-F5344CB8AC3E}">
        <p14:creationId xmlns:p14="http://schemas.microsoft.com/office/powerpoint/2010/main" val="359991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BD8968-3324-4C97-93D6-2FC4C73D7D87}" type="datetimeFigureOut">
              <a:rPr lang="es-EC" smtClean="0"/>
              <a:t>17/1/2017</a:t>
            </a:fld>
            <a:endParaRPr lang="es-EC"/>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11DCBF-1277-4D3C-8496-A012F2900EF7}" type="slidenum">
              <a:rPr lang="es-EC" smtClean="0"/>
              <a:t>‹Nº›</a:t>
            </a:fld>
            <a:endParaRPr lang="es-EC"/>
          </a:p>
        </p:txBody>
      </p:sp>
    </p:spTree>
    <p:extLst>
      <p:ext uri="{BB962C8B-B14F-4D97-AF65-F5344CB8AC3E}">
        <p14:creationId xmlns:p14="http://schemas.microsoft.com/office/powerpoint/2010/main" val="1290974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69648"/>
            <a:ext cx="7642302" cy="1959429"/>
          </a:xfrm>
        </p:spPr>
        <p:txBody>
          <a:bodyPr/>
          <a:lstStyle/>
          <a:p>
            <a:r>
              <a:rPr lang="es-EC" dirty="0" smtClean="0"/>
              <a:t>Notaciones Asintóticas</a:t>
            </a:r>
            <a:endParaRPr lang="es-EC" dirty="0"/>
          </a:p>
        </p:txBody>
      </p:sp>
      <p:sp>
        <p:nvSpPr>
          <p:cNvPr id="3" name="Subtítulo 2"/>
          <p:cNvSpPr>
            <a:spLocks noGrp="1"/>
          </p:cNvSpPr>
          <p:nvPr>
            <p:ph type="subTitle" idx="1"/>
          </p:nvPr>
        </p:nvSpPr>
        <p:spPr>
          <a:xfrm>
            <a:off x="1524000" y="3920104"/>
            <a:ext cx="9144000" cy="2261733"/>
          </a:xfrm>
        </p:spPr>
        <p:txBody>
          <a:bodyPr>
            <a:normAutofit/>
          </a:bodyPr>
          <a:lstStyle/>
          <a:p>
            <a:pPr algn="l"/>
            <a:r>
              <a:rPr lang="es-EC" dirty="0" smtClean="0"/>
              <a:t>Integrantes:</a:t>
            </a:r>
          </a:p>
          <a:p>
            <a:pPr algn="l"/>
            <a:r>
              <a:rPr lang="es-EC" dirty="0"/>
              <a:t>	</a:t>
            </a:r>
            <a:r>
              <a:rPr lang="es-EC" dirty="0" smtClean="0"/>
              <a:t>		</a:t>
            </a:r>
            <a:r>
              <a:rPr lang="es-ES" dirty="0" smtClean="0"/>
              <a:t>Wilmer </a:t>
            </a:r>
            <a:r>
              <a:rPr lang="es-ES" dirty="0" err="1"/>
              <a:t>Aldas</a:t>
            </a:r>
            <a:r>
              <a:rPr lang="es-ES" dirty="0"/>
              <a:t> (</a:t>
            </a:r>
            <a:r>
              <a:rPr lang="es-ES" dirty="0" smtClean="0"/>
              <a:t>6035)</a:t>
            </a:r>
            <a:endParaRPr lang="es-EC" dirty="0"/>
          </a:p>
          <a:p>
            <a:pPr algn="l"/>
            <a:r>
              <a:rPr lang="es-EC" dirty="0"/>
              <a:t>	</a:t>
            </a:r>
            <a:r>
              <a:rPr lang="es-EC" dirty="0" smtClean="0"/>
              <a:t>		</a:t>
            </a:r>
            <a:r>
              <a:rPr lang="es-ES" dirty="0" smtClean="0"/>
              <a:t>Claudio </a:t>
            </a:r>
            <a:r>
              <a:rPr lang="es-ES" dirty="0" err="1"/>
              <a:t>Pilataxi</a:t>
            </a:r>
            <a:r>
              <a:rPr lang="es-ES" dirty="0"/>
              <a:t> (</a:t>
            </a:r>
            <a:r>
              <a:rPr lang="es-ES" dirty="0" smtClean="0"/>
              <a:t>6042)</a:t>
            </a:r>
            <a:endParaRPr lang="es-EC" dirty="0"/>
          </a:p>
          <a:p>
            <a:pPr algn="l"/>
            <a:r>
              <a:rPr lang="es-EC" dirty="0"/>
              <a:t>	</a:t>
            </a:r>
            <a:r>
              <a:rPr lang="es-EC" dirty="0" smtClean="0"/>
              <a:t>		</a:t>
            </a:r>
            <a:r>
              <a:rPr lang="es-ES" dirty="0" smtClean="0"/>
              <a:t>Richard </a:t>
            </a:r>
            <a:r>
              <a:rPr lang="es-ES" dirty="0"/>
              <a:t>Manotoa (6016)</a:t>
            </a:r>
            <a:endParaRPr lang="es-EC" dirty="0"/>
          </a:p>
          <a:p>
            <a:endParaRPr lang="es-EC" dirty="0"/>
          </a:p>
        </p:txBody>
      </p:sp>
      <p:pic>
        <p:nvPicPr>
          <p:cNvPr id="4" name="Imagen 3" descr="Descripción: http://www.espoch.edu.ec/Fotos/noticias/LogoESPOCH_8cfe9.jpg"/>
          <p:cNvPicPr/>
          <p:nvPr/>
        </p:nvPicPr>
        <p:blipFill>
          <a:blip r:embed="rId2">
            <a:extLst>
              <a:ext uri="{28A0092B-C50C-407E-A947-70E740481C1C}">
                <a14:useLocalDpi xmlns:a14="http://schemas.microsoft.com/office/drawing/2010/main" val="0"/>
              </a:ext>
            </a:extLst>
          </a:blip>
          <a:srcRect/>
          <a:stretch>
            <a:fillRect/>
          </a:stretch>
        </p:blipFill>
        <p:spPr bwMode="auto">
          <a:xfrm>
            <a:off x="4735013" y="1836171"/>
            <a:ext cx="2170430" cy="1937543"/>
          </a:xfrm>
          <a:prstGeom prst="rect">
            <a:avLst/>
          </a:prstGeom>
          <a:noFill/>
          <a:ln>
            <a:noFill/>
          </a:ln>
        </p:spPr>
      </p:pic>
    </p:spTree>
    <p:extLst>
      <p:ext uri="{BB962C8B-B14F-4D97-AF65-F5344CB8AC3E}">
        <p14:creationId xmlns:p14="http://schemas.microsoft.com/office/powerpoint/2010/main" val="2569109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Conclusiones</a:t>
            </a:r>
            <a:endParaRPr lang="es-EC" dirty="0"/>
          </a:p>
        </p:txBody>
      </p:sp>
      <p:sp>
        <p:nvSpPr>
          <p:cNvPr id="3" name="Marcador de contenido 2"/>
          <p:cNvSpPr>
            <a:spLocks noGrp="1"/>
          </p:cNvSpPr>
          <p:nvPr>
            <p:ph idx="1"/>
          </p:nvPr>
        </p:nvSpPr>
        <p:spPr/>
        <p:txBody>
          <a:bodyPr/>
          <a:lstStyle/>
          <a:p>
            <a:r>
              <a:rPr lang="es-EC" dirty="0" smtClean="0"/>
              <a:t>Hay que  aplicar una notación asintótica a un algoritmo </a:t>
            </a:r>
            <a:r>
              <a:rPr lang="es-EC" dirty="0"/>
              <a:t>p</a:t>
            </a:r>
            <a:r>
              <a:rPr lang="es-EC" dirty="0" smtClean="0"/>
              <a:t>ara </a:t>
            </a:r>
            <a:r>
              <a:rPr lang="es-EC" dirty="0"/>
              <a:t>mantener las cosas manejables, tenemos que simplificar la función para extraer la parte más importante y dejar de lado las partes menos </a:t>
            </a:r>
            <a:r>
              <a:rPr lang="es-EC" dirty="0" smtClean="0"/>
              <a:t>importantes haciendo mas eficiente al algoritmo para </a:t>
            </a:r>
            <a:r>
              <a:rPr lang="es-EC" dirty="0"/>
              <a:t>resolver problemas </a:t>
            </a:r>
            <a:r>
              <a:rPr lang="es-EC" dirty="0" smtClean="0"/>
              <a:t>específicos. </a:t>
            </a:r>
          </a:p>
          <a:p>
            <a:endParaRPr lang="es-EC" dirty="0"/>
          </a:p>
        </p:txBody>
      </p:sp>
    </p:spTree>
    <p:extLst>
      <p:ext uri="{BB962C8B-B14F-4D97-AF65-F5344CB8AC3E}">
        <p14:creationId xmlns:p14="http://schemas.microsoft.com/office/powerpoint/2010/main" val="86250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Objetivos:</a:t>
            </a:r>
            <a:endParaRPr lang="es-EC" dirty="0"/>
          </a:p>
        </p:txBody>
      </p:sp>
      <p:sp>
        <p:nvSpPr>
          <p:cNvPr id="3" name="Marcador de contenido 2"/>
          <p:cNvSpPr>
            <a:spLocks noGrp="1"/>
          </p:cNvSpPr>
          <p:nvPr>
            <p:ph idx="1"/>
          </p:nvPr>
        </p:nvSpPr>
        <p:spPr/>
        <p:txBody>
          <a:bodyPr>
            <a:normAutofit fontScale="92500" lnSpcReduction="10000"/>
          </a:bodyPr>
          <a:lstStyle/>
          <a:p>
            <a:pPr fontAlgn="base"/>
            <a:r>
              <a:rPr lang="es-EC" dirty="0" smtClean="0"/>
              <a:t>Saber cuan importante  el la </a:t>
            </a:r>
            <a:r>
              <a:rPr lang="es-EC" u="sng" dirty="0" smtClean="0"/>
              <a:t>Simplicidad </a:t>
            </a:r>
            <a:r>
              <a:rPr lang="es-EC" dirty="0" smtClean="0"/>
              <a:t>el diseño de un algoritmo, la </a:t>
            </a:r>
            <a:r>
              <a:rPr lang="es-EC" i="1" u="sng" dirty="0" smtClean="0"/>
              <a:t>Claridad </a:t>
            </a:r>
            <a:r>
              <a:rPr lang="es-EC" dirty="0" smtClean="0"/>
              <a:t>con que se presenta un algoritmo de modo que sea factible documentarlo de manera eficiente y la </a:t>
            </a:r>
            <a:r>
              <a:rPr lang="es-EC" u="sng" dirty="0" smtClean="0"/>
              <a:t>Eficiencia</a:t>
            </a:r>
            <a:r>
              <a:rPr lang="es-EC" dirty="0" smtClean="0"/>
              <a:t> para averiguar el desempeño del algoritmo</a:t>
            </a:r>
          </a:p>
          <a:p>
            <a:pPr marL="0" indent="0" fontAlgn="base">
              <a:buNone/>
            </a:pPr>
            <a:r>
              <a:rPr lang="es-EC" dirty="0" smtClean="0"/>
              <a:t>	</a:t>
            </a:r>
          </a:p>
          <a:p>
            <a:pPr fontAlgn="base"/>
            <a:r>
              <a:rPr lang="es-EC" dirty="0" smtClean="0"/>
              <a:t>Conocer </a:t>
            </a:r>
            <a:r>
              <a:rPr lang="es-EC" dirty="0"/>
              <a:t> </a:t>
            </a:r>
            <a:r>
              <a:rPr lang="es-EC" i="1" dirty="0"/>
              <a:t>cuánto tiempo tardan</a:t>
            </a:r>
            <a:r>
              <a:rPr lang="es-EC" dirty="0"/>
              <a:t> </a:t>
            </a:r>
            <a:r>
              <a:rPr lang="es-EC" dirty="0" smtClean="0"/>
              <a:t>en ejecutarse varios algoritmos así como también el tiempo que necesita una computadora para ejecutar las líneas de código del algoritmo, que depende del lenguaje de programación y el compilador que traduce el programa del lenguaje de programación al código que se ejecuta directamente en la computadora.</a:t>
            </a:r>
          </a:p>
          <a:p>
            <a:pPr fontAlgn="base"/>
            <a:endParaRPr lang="es-EC" dirty="0" smtClean="0"/>
          </a:p>
          <a:p>
            <a:r>
              <a:rPr lang="es-EC" dirty="0" smtClean="0"/>
              <a:t>Indicar </a:t>
            </a:r>
            <a:r>
              <a:rPr lang="es-EC" dirty="0"/>
              <a:t>cómo trabajar e interpretar las fórmulas </a:t>
            </a:r>
            <a:r>
              <a:rPr lang="es-EC" dirty="0" smtClean="0"/>
              <a:t>descritas utilizando diferentes Notaciones para </a:t>
            </a:r>
            <a:r>
              <a:rPr lang="es-EC" dirty="0"/>
              <a:t>acotar de manera asintótica el crecimiento de un tiempo de ejecución</a:t>
            </a:r>
            <a:r>
              <a:rPr lang="es-EC" dirty="0" smtClean="0"/>
              <a:t>.</a:t>
            </a:r>
            <a:r>
              <a:rPr lang="es-EC" dirty="0"/>
              <a:t/>
            </a:r>
            <a:br>
              <a:rPr lang="es-EC" dirty="0"/>
            </a:br>
            <a:endParaRPr lang="es-EC" dirty="0"/>
          </a:p>
        </p:txBody>
      </p:sp>
    </p:spTree>
    <p:extLst>
      <p:ext uri="{BB962C8B-B14F-4D97-AF65-F5344CB8AC3E}">
        <p14:creationId xmlns:p14="http://schemas.microsoft.com/office/powerpoint/2010/main" val="1446649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¿Que ES UNA ASINTOTA?</a:t>
            </a:r>
            <a:endParaRPr lang="es-EC" dirty="0"/>
          </a:p>
        </p:txBody>
      </p:sp>
      <p:sp>
        <p:nvSpPr>
          <p:cNvPr id="3" name="Marcador de contenido 2"/>
          <p:cNvSpPr>
            <a:spLocks noGrp="1"/>
          </p:cNvSpPr>
          <p:nvPr>
            <p:ph idx="1"/>
          </p:nvPr>
        </p:nvSpPr>
        <p:spPr>
          <a:xfrm>
            <a:off x="1227944" y="2188564"/>
            <a:ext cx="7241499" cy="6521737"/>
          </a:xfrm>
        </p:spPr>
        <p:txBody>
          <a:bodyPr/>
          <a:lstStyle/>
          <a:p>
            <a:pPr marL="0" lvl="0" indent="0" eaLnBrk="0" fontAlgn="base" hangingPunct="0">
              <a:lnSpc>
                <a:spcPct val="100000"/>
              </a:lnSpc>
              <a:spcBef>
                <a:spcPct val="0"/>
              </a:spcBef>
              <a:spcAft>
                <a:spcPct val="0"/>
              </a:spcAft>
              <a:buNone/>
            </a:pPr>
            <a:r>
              <a:rPr kumimoji="0" lang="es-ES" altLang="es-EC"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 le llama asíntota a una línea recta que se aproxima continuamente a otra función o curva es decir que la distancia entre las dos tiende a cero, a medida que se extienden indefinidamente. </a:t>
            </a:r>
            <a:endParaRPr kumimoji="0" lang="es-EC" altLang="es-EC"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s-ES" altLang="es-EC"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También se puede decir que es la curva la que se aproxima continuamente a la recta; o que ambas presentan un comportamiento asintótico;</a:t>
            </a:r>
            <a:endParaRPr lang="es-EC" dirty="0"/>
          </a:p>
        </p:txBody>
      </p:sp>
      <p:pic>
        <p:nvPicPr>
          <p:cNvPr id="2055" name="Imagen 23"/>
          <p:cNvPicPr>
            <a:picLocks noChangeAspect="1" noChangeArrowheads="1"/>
          </p:cNvPicPr>
          <p:nvPr/>
        </p:nvPicPr>
        <p:blipFill>
          <a:blip r:embed="rId2">
            <a:extLst>
              <a:ext uri="{28A0092B-C50C-407E-A947-70E740481C1C}">
                <a14:useLocalDpi xmlns:a14="http://schemas.microsoft.com/office/drawing/2010/main" val="0"/>
              </a:ext>
            </a:extLst>
          </a:blip>
          <a:srcRect l="39864" t="27924" r="41440" b="36311"/>
          <a:stretch>
            <a:fillRect/>
          </a:stretch>
        </p:blipFill>
        <p:spPr bwMode="auto">
          <a:xfrm>
            <a:off x="9056854" y="3354245"/>
            <a:ext cx="2296946" cy="209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519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0062"/>
            <a:ext cx="10515600" cy="1325563"/>
          </a:xfrm>
        </p:spPr>
        <p:txBody>
          <a:bodyPr/>
          <a:lstStyle/>
          <a:p>
            <a:pPr algn="ctr"/>
            <a:r>
              <a:rPr lang="es-ES" b="1" dirty="0" smtClean="0"/>
              <a:t>Notación asintótica</a:t>
            </a:r>
            <a:r>
              <a:rPr lang="es-EC" dirty="0" smtClean="0"/>
              <a:t/>
            </a:r>
            <a:br>
              <a:rPr lang="es-EC" dirty="0" smtClean="0"/>
            </a:br>
            <a:endParaRPr lang="es-EC" dirty="0"/>
          </a:p>
        </p:txBody>
      </p:sp>
      <p:sp>
        <p:nvSpPr>
          <p:cNvPr id="3" name="Marcador de contenido 2"/>
          <p:cNvSpPr>
            <a:spLocks noGrp="1"/>
          </p:cNvSpPr>
          <p:nvPr>
            <p:ph idx="1"/>
          </p:nvPr>
        </p:nvSpPr>
        <p:spPr/>
        <p:txBody>
          <a:bodyPr>
            <a:normAutofit/>
          </a:bodyPr>
          <a:lstStyle/>
          <a:p>
            <a:r>
              <a:rPr lang="es-ES" dirty="0" smtClean="0"/>
              <a:t>El </a:t>
            </a:r>
            <a:r>
              <a:rPr lang="es-ES" dirty="0"/>
              <a:t>interés principal del análisis de algoritmos radica en saber cómo crece la demanda de recursos, cuando el tamaño del problema crece. Esto es la eficiencia asintótica del algoritmo. Se denomina “asintótica” porque analiza el comportamiento de las funciones en el límite, es decir, su tasa de crecimiento. </a:t>
            </a:r>
            <a:endParaRPr lang="es-EC" dirty="0"/>
          </a:p>
          <a:p>
            <a:r>
              <a:rPr lang="es-ES" dirty="0"/>
              <a:t> La notación asintótica captura el comportamiento de la función para valores grandes de 𝒏. Se consideran las funciones asintóticamente no negativas. </a:t>
            </a:r>
            <a:endParaRPr lang="es-EC" dirty="0"/>
          </a:p>
        </p:txBody>
      </p:sp>
    </p:spTree>
    <p:extLst>
      <p:ext uri="{BB962C8B-B14F-4D97-AF65-F5344CB8AC3E}">
        <p14:creationId xmlns:p14="http://schemas.microsoft.com/office/powerpoint/2010/main" val="3831382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460500"/>
          </a:xfrm>
        </p:spPr>
        <p:txBody>
          <a:bodyPr/>
          <a:lstStyle/>
          <a:p>
            <a:pPr fontAlgn="base"/>
            <a:r>
              <a:rPr lang="es-EC" b="1" dirty="0"/>
              <a:t>Notación O grande (Big-O)</a:t>
            </a:r>
          </a:p>
        </p:txBody>
      </p:sp>
      <p:sp>
        <p:nvSpPr>
          <p:cNvPr id="3" name="Marcador de contenido 2"/>
          <p:cNvSpPr>
            <a:spLocks noGrp="1"/>
          </p:cNvSpPr>
          <p:nvPr>
            <p:ph idx="1"/>
          </p:nvPr>
        </p:nvSpPr>
        <p:spPr/>
        <p:txBody>
          <a:bodyPr>
            <a:normAutofit/>
          </a:bodyPr>
          <a:lstStyle/>
          <a:p>
            <a:endParaRPr lang="es-EC" dirty="0" smtClean="0"/>
          </a:p>
          <a:p>
            <a:pPr fontAlgn="base"/>
            <a:r>
              <a:rPr lang="es-EC" dirty="0"/>
              <a:t>Usamos la notación Θ grande para acotar de manera asintótica el crecimiento de un tiempo de ejecución dentro del rango de factores constantes por arriba y por abajo. </a:t>
            </a:r>
            <a:endParaRPr lang="es-EC" dirty="0" smtClean="0"/>
          </a:p>
          <a:p>
            <a:pPr fontAlgn="base"/>
            <a:r>
              <a:rPr lang="es-EC" dirty="0" smtClean="0"/>
              <a:t>El </a:t>
            </a:r>
            <a:r>
              <a:rPr lang="es-EC" dirty="0"/>
              <a:t>tiempo de ejecución de una búsqueda binaria nunca es peor que </a:t>
            </a:r>
            <a:r>
              <a:rPr lang="es-EC" dirty="0" smtClean="0"/>
              <a:t>Θ(</a:t>
            </a:r>
            <a:r>
              <a:rPr lang="es-EC" dirty="0" err="1" smtClean="0"/>
              <a:t>lg</a:t>
            </a:r>
            <a:r>
              <a:rPr lang="es-EC" i="1" dirty="0" err="1" smtClean="0"/>
              <a:t>n</a:t>
            </a:r>
            <a:r>
              <a:rPr lang="es-EC" dirty="0"/>
              <a:t>), pero algunas veces es mejor. Sería conveniente tener una forma de notación asintótica que signifique "el tiempo de ejecución crece a lo más por este tanto, pero puede crecer más lentamente". Usamos la notación "O grande" justo para estas ocasiones</a:t>
            </a:r>
            <a:r>
              <a:rPr lang="es-EC" dirty="0" smtClean="0"/>
              <a:t>.</a:t>
            </a:r>
          </a:p>
          <a:p>
            <a:pPr fontAlgn="base"/>
            <a:r>
              <a:rPr lang="es-EC" dirty="0" smtClean="0"/>
              <a:t>Usamos </a:t>
            </a:r>
            <a:r>
              <a:rPr lang="es-EC" dirty="0"/>
              <a:t>la notación O grande para </a:t>
            </a:r>
            <a:r>
              <a:rPr lang="es-EC" b="1" dirty="0"/>
              <a:t>cotas superiores asintóticas</a:t>
            </a:r>
            <a:r>
              <a:rPr lang="es-EC" dirty="0"/>
              <a:t>, ya que acota el crecimiento del tiempo de ejecución por arriba para entradas suficientemente grandes.</a:t>
            </a:r>
          </a:p>
        </p:txBody>
      </p:sp>
      <p:pic>
        <p:nvPicPr>
          <p:cNvPr id="3084" name="Imagen 15" descr="f(n), \, 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098385" y="3381775"/>
            <a:ext cx="876300" cy="45719"/>
          </a:xfrm>
          <a:prstGeom prst="rect">
            <a:avLst/>
          </a:prstGeom>
          <a:noFill/>
          <a:extLst>
            <a:ext uri="{909E8E84-426E-40DD-AFC4-6F175D3DCCD1}">
              <a14:hiddenFill xmlns:a14="http://schemas.microsoft.com/office/drawing/2010/main">
                <a:solidFill>
                  <a:srgbClr val="FFFFFF"/>
                </a:solidFill>
              </a14:hiddenFill>
            </a:ext>
          </a:extLst>
        </p:spPr>
      </p:pic>
      <p:pic>
        <p:nvPicPr>
          <p:cNvPr id="3083" name="Imagen 14" descr="\exist k &gt; 0, \, n_0 \forall n &gt; n_0: |f(n)| \leq k \cdot g(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098385" y="3600850"/>
            <a:ext cx="3019425"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64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0536" y="793941"/>
            <a:ext cx="10515600" cy="896747"/>
          </a:xfrm>
        </p:spPr>
        <p:txBody>
          <a:bodyPr>
            <a:normAutofit fontScale="90000"/>
          </a:bodyPr>
          <a:lstStyle/>
          <a:p>
            <a:r>
              <a:rPr lang="es-EC" b="1" dirty="0"/>
              <a:t>Notación Omega grande (Big-</a:t>
            </a:r>
            <a:r>
              <a:rPr lang="el-GR" b="1" dirty="0"/>
              <a:t>Ω)</a:t>
            </a:r>
            <a:br>
              <a:rPr lang="el-GR" b="1" dirty="0"/>
            </a:br>
            <a:endParaRPr lang="es-EC" dirty="0"/>
          </a:p>
        </p:txBody>
      </p:sp>
      <p:sp>
        <p:nvSpPr>
          <p:cNvPr id="3" name="Marcador de contenido 2"/>
          <p:cNvSpPr>
            <a:spLocks noGrp="1"/>
          </p:cNvSpPr>
          <p:nvPr>
            <p:ph idx="1"/>
          </p:nvPr>
        </p:nvSpPr>
        <p:spPr>
          <a:xfrm>
            <a:off x="1520825" y="1690688"/>
            <a:ext cx="10515600" cy="4670806"/>
          </a:xfrm>
        </p:spPr>
        <p:txBody>
          <a:bodyPr/>
          <a:lstStyle/>
          <a:p>
            <a:r>
              <a:rPr lang="es-EC" dirty="0"/>
              <a:t>Usamos la notación Ω grande para </a:t>
            </a:r>
            <a:r>
              <a:rPr lang="es-EC" b="1" dirty="0"/>
              <a:t>límites asintóticos inferiores</a:t>
            </a:r>
            <a:r>
              <a:rPr lang="es-EC" dirty="0"/>
              <a:t>, ya que acota el crecimiento del tiempo de ejecución por abajo para entradas de tamaños suficientemente grandes</a:t>
            </a:r>
            <a:r>
              <a:rPr lang="es-EC" dirty="0" smtClean="0"/>
              <a:t>.</a:t>
            </a:r>
          </a:p>
          <a:p>
            <a:r>
              <a:rPr lang="es-EC" dirty="0"/>
              <a:t>Si un tiempo de ejecución </a:t>
            </a:r>
            <a:r>
              <a:rPr lang="es-EC" dirty="0" smtClean="0"/>
              <a:t>es Ω(</a:t>
            </a:r>
            <a:r>
              <a:rPr lang="es-EC" i="1" dirty="0" smtClean="0"/>
              <a:t>f</a:t>
            </a:r>
            <a:r>
              <a:rPr lang="es-EC" dirty="0" smtClean="0"/>
              <a:t>(</a:t>
            </a:r>
            <a:r>
              <a:rPr lang="es-EC" i="1" dirty="0" smtClean="0"/>
              <a:t>n</a:t>
            </a:r>
            <a:r>
              <a:rPr lang="es-EC" dirty="0"/>
              <a:t>)), entonces para una </a:t>
            </a:r>
            <a:r>
              <a:rPr lang="es-EC" dirty="0" smtClean="0"/>
              <a:t>n </a:t>
            </a:r>
            <a:r>
              <a:rPr lang="es-EC" i="1" dirty="0" err="1" smtClean="0"/>
              <a:t>n</a:t>
            </a:r>
            <a:r>
              <a:rPr lang="es-EC" dirty="0"/>
              <a:t> </a:t>
            </a:r>
            <a:r>
              <a:rPr lang="es-EC" dirty="0" smtClean="0"/>
              <a:t>suficientemente </a:t>
            </a:r>
            <a:r>
              <a:rPr lang="es-EC" dirty="0"/>
              <a:t>grande, el tiempo de ejecución es por lo menos </a:t>
            </a:r>
            <a:r>
              <a:rPr lang="es-EC" i="1" dirty="0" err="1" smtClean="0"/>
              <a:t>k</a:t>
            </a:r>
            <a:r>
              <a:rPr lang="es-EC" dirty="0" err="1"/>
              <a:t>⋅</a:t>
            </a:r>
            <a:r>
              <a:rPr lang="es-EC" i="1" dirty="0" err="1" smtClean="0"/>
              <a:t>f</a:t>
            </a:r>
            <a:r>
              <a:rPr lang="es-EC" dirty="0" smtClean="0"/>
              <a:t>(</a:t>
            </a:r>
            <a:r>
              <a:rPr lang="es-EC" i="1" dirty="0" smtClean="0"/>
              <a:t>n</a:t>
            </a:r>
            <a:r>
              <a:rPr lang="es-EC" dirty="0" smtClean="0"/>
              <a:t>) </a:t>
            </a:r>
            <a:r>
              <a:rPr lang="es-EC" dirty="0"/>
              <a:t> para alguna constante </a:t>
            </a:r>
            <a:r>
              <a:rPr lang="es-EC" dirty="0" smtClean="0"/>
              <a:t>k. </a:t>
            </a:r>
            <a:r>
              <a:rPr lang="es-EC" dirty="0"/>
              <a:t>Aquí está cómo pensar acerca de un tiempo de ejecución que es </a:t>
            </a:r>
            <a:r>
              <a:rPr lang="es-EC" dirty="0" smtClean="0"/>
              <a:t>Ω(</a:t>
            </a:r>
            <a:r>
              <a:rPr lang="es-EC" i="1" dirty="0" smtClean="0"/>
              <a:t>f</a:t>
            </a:r>
            <a:r>
              <a:rPr lang="es-EC" dirty="0" smtClean="0"/>
              <a:t>(</a:t>
            </a:r>
            <a:r>
              <a:rPr lang="es-EC" i="1" dirty="0" smtClean="0"/>
              <a:t>n</a:t>
            </a:r>
            <a:r>
              <a:rPr lang="es-EC" dirty="0" smtClean="0"/>
              <a:t>)):</a:t>
            </a:r>
          </a:p>
          <a:p>
            <a:pPr marL="0" indent="0">
              <a:buNone/>
            </a:pPr>
            <a:endParaRPr lang="es-EC" dirty="0"/>
          </a:p>
        </p:txBody>
      </p:sp>
      <p:pic>
        <p:nvPicPr>
          <p:cNvPr id="1028" name="Picture 4" descr="https://s3.amazonaws.com/ka-cs-algorithms/Omega_f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737" y="4723194"/>
            <a:ext cx="34385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85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es-EC" b="1" dirty="0"/>
              <a:t>Notación </a:t>
            </a:r>
            <a:r>
              <a:rPr lang="el-GR" b="1" dirty="0"/>
              <a:t>θ </a:t>
            </a:r>
            <a:r>
              <a:rPr lang="es-EC" b="1" dirty="0"/>
              <a:t>grande (Big-</a:t>
            </a:r>
            <a:r>
              <a:rPr lang="el-GR" b="1" dirty="0"/>
              <a:t>θ)</a:t>
            </a:r>
          </a:p>
        </p:txBody>
      </p:sp>
      <p:sp>
        <p:nvSpPr>
          <p:cNvPr id="3" name="Marcador de contenido 2"/>
          <p:cNvSpPr>
            <a:spLocks noGrp="1"/>
          </p:cNvSpPr>
          <p:nvPr>
            <p:ph idx="1"/>
          </p:nvPr>
        </p:nvSpPr>
        <p:spPr/>
        <p:txBody>
          <a:bodyPr>
            <a:normAutofit/>
          </a:bodyPr>
          <a:lstStyle/>
          <a:p>
            <a:r>
              <a:rPr lang="es-EC" dirty="0"/>
              <a:t>Θ(</a:t>
            </a:r>
            <a:r>
              <a:rPr lang="es-EC" i="1" dirty="0"/>
              <a:t>n</a:t>
            </a:r>
            <a:r>
              <a:rPr lang="es-EC" dirty="0"/>
              <a:t>). </a:t>
            </a:r>
            <a:r>
              <a:rPr lang="es-EC" dirty="0"/>
              <a:t>Θ</a:t>
            </a:r>
            <a:r>
              <a:rPr lang="es-EC" dirty="0" smtClean="0"/>
              <a:t> </a:t>
            </a:r>
            <a:r>
              <a:rPr lang="es-EC" dirty="0"/>
              <a:t>es la letra griega "theta," y decimos "Theta grande de </a:t>
            </a:r>
            <a:r>
              <a:rPr lang="es-EC" dirty="0" smtClean="0"/>
              <a:t>n</a:t>
            </a:r>
            <a:r>
              <a:rPr lang="es-EC" dirty="0"/>
              <a:t>" o simplemente "Theta de </a:t>
            </a:r>
            <a:r>
              <a:rPr lang="es-EC" dirty="0" smtClean="0"/>
              <a:t>n</a:t>
            </a:r>
            <a:r>
              <a:rPr lang="es-EC" dirty="0"/>
              <a:t>".</a:t>
            </a:r>
            <a:endParaRPr lang="es-EC" dirty="0" smtClean="0"/>
          </a:p>
          <a:p>
            <a:r>
              <a:rPr lang="es-EC" dirty="0" smtClean="0"/>
              <a:t>Cuando </a:t>
            </a:r>
            <a:r>
              <a:rPr lang="es-EC" dirty="0"/>
              <a:t>usamos la notación Θ grande, estamos diciendo que tenemos una </a:t>
            </a:r>
            <a:r>
              <a:rPr lang="es-EC" b="1" dirty="0"/>
              <a:t>cota asintóticamente ajustada</a:t>
            </a:r>
            <a:r>
              <a:rPr lang="es-EC" dirty="0"/>
              <a:t> sobre el tiempo de ejecución. "Asintóticamente" porque importa solo para valores grandes de </a:t>
            </a:r>
            <a:r>
              <a:rPr lang="es-EC" dirty="0" err="1"/>
              <a:t>n</a:t>
            </a:r>
            <a:r>
              <a:rPr lang="es-EC" i="1" dirty="0" err="1"/>
              <a:t>n</a:t>
            </a:r>
            <a:r>
              <a:rPr lang="es-EC" dirty="0" err="1"/>
              <a:t>n</a:t>
            </a:r>
            <a:r>
              <a:rPr lang="es-EC" dirty="0"/>
              <a:t>. "Cota ajustada" porque ajustamos el tiempo de ejecución dentro del rango de una constante hacia arriba y hacia abajo</a:t>
            </a:r>
            <a:r>
              <a:rPr lang="es-EC" dirty="0" smtClean="0"/>
              <a:t>.</a:t>
            </a:r>
          </a:p>
        </p:txBody>
      </p:sp>
    </p:spTree>
    <p:extLst>
      <p:ext uri="{BB962C8B-B14F-4D97-AF65-F5344CB8AC3E}">
        <p14:creationId xmlns:p14="http://schemas.microsoft.com/office/powerpoint/2010/main" val="171431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0062"/>
            <a:ext cx="10515600" cy="1325563"/>
          </a:xfrm>
        </p:spPr>
        <p:txBody>
          <a:bodyPr/>
          <a:lstStyle/>
          <a:p>
            <a:r>
              <a:rPr lang="es-ES" b="1" dirty="0"/>
              <a:t>Importancia en Análisis de Algoritmos </a:t>
            </a:r>
            <a:r>
              <a:rPr lang="es-EC" dirty="0"/>
              <a:t/>
            </a:r>
            <a:br>
              <a:rPr lang="es-EC" dirty="0"/>
            </a:br>
            <a:endParaRPr lang="es-EC" dirty="0"/>
          </a:p>
        </p:txBody>
      </p:sp>
      <p:sp>
        <p:nvSpPr>
          <p:cNvPr id="3" name="Marcador de contenido 2"/>
          <p:cNvSpPr>
            <a:spLocks noGrp="1"/>
          </p:cNvSpPr>
          <p:nvPr>
            <p:ph idx="1"/>
          </p:nvPr>
        </p:nvSpPr>
        <p:spPr/>
        <p:txBody>
          <a:bodyPr>
            <a:normAutofit fontScale="85000" lnSpcReduction="10000"/>
          </a:bodyPr>
          <a:lstStyle/>
          <a:p>
            <a:pPr marL="0" indent="0">
              <a:buNone/>
            </a:pPr>
            <a:r>
              <a:rPr lang="es-ES" b="1" dirty="0" smtClean="0"/>
              <a:t>Importancia </a:t>
            </a:r>
            <a:r>
              <a:rPr lang="es-ES" b="1" dirty="0"/>
              <a:t>en Análisis de Algoritmos </a:t>
            </a:r>
            <a:endParaRPr lang="es-EC" dirty="0"/>
          </a:p>
          <a:p>
            <a:r>
              <a:rPr lang="es-ES" dirty="0" smtClean="0"/>
              <a:t>Consideremos </a:t>
            </a:r>
            <a:r>
              <a:rPr lang="es-ES" dirty="0"/>
              <a:t>un ejemplo práctico. Supongamos que necesitamos clasificar (ordenar) un grupo de personas según su edad, esto puede ser de menor a mayor o viceversa. Existen varios enfoques para ordenar datos, sin embargo algunos son más </a:t>
            </a:r>
            <a:r>
              <a:rPr lang="es-ES" b="1" dirty="0"/>
              <a:t>complicados</a:t>
            </a:r>
            <a:r>
              <a:rPr lang="es-ES" dirty="0"/>
              <a:t> de implementar. </a:t>
            </a:r>
            <a:endParaRPr lang="es-EC" dirty="0"/>
          </a:p>
          <a:p>
            <a:r>
              <a:rPr lang="es-ES" b="1" dirty="0" smtClean="0"/>
              <a:t>Simplicidad</a:t>
            </a:r>
            <a:r>
              <a:rPr lang="es-ES" dirty="0" smtClean="0"/>
              <a:t> </a:t>
            </a:r>
            <a:r>
              <a:rPr lang="es-ES" dirty="0"/>
              <a:t>de su diseño. </a:t>
            </a:r>
            <a:endParaRPr lang="es-EC" dirty="0"/>
          </a:p>
          <a:p>
            <a:r>
              <a:rPr lang="es-ES" b="1" dirty="0" smtClean="0"/>
              <a:t>Claridad</a:t>
            </a:r>
            <a:r>
              <a:rPr lang="es-ES" dirty="0" smtClean="0"/>
              <a:t> </a:t>
            </a:r>
            <a:r>
              <a:rPr lang="es-ES" dirty="0"/>
              <a:t>del algoritmo, a modo que sea factible documentarlo de manera </a:t>
            </a:r>
            <a:r>
              <a:rPr lang="es-ES" dirty="0" smtClean="0"/>
              <a:t>eficiente  . </a:t>
            </a:r>
            <a:endParaRPr lang="es-EC" dirty="0"/>
          </a:p>
          <a:p>
            <a:r>
              <a:rPr lang="es-ES" dirty="0" smtClean="0"/>
              <a:t>Una </a:t>
            </a:r>
            <a:r>
              <a:rPr lang="es-ES" dirty="0"/>
              <a:t>de las características más importantes que debemos considerar es la </a:t>
            </a:r>
            <a:r>
              <a:rPr lang="es-ES" b="1" dirty="0"/>
              <a:t>Eficiencia</a:t>
            </a:r>
            <a:r>
              <a:rPr lang="es-ES" dirty="0"/>
              <a:t> del mismo. El desempeño del algoritmo se puede describir de varias maneras lo cual depende del problema en </a:t>
            </a:r>
            <a:r>
              <a:rPr lang="es-ES" dirty="0" smtClean="0"/>
              <a:t>sí </a:t>
            </a:r>
            <a:r>
              <a:rPr lang="es-ES" dirty="0"/>
              <a:t>resulta indispensable medir: </a:t>
            </a:r>
            <a:endParaRPr lang="es-EC" dirty="0"/>
          </a:p>
          <a:p>
            <a:pPr lvl="0"/>
            <a:r>
              <a:rPr lang="es-ES" dirty="0"/>
              <a:t>espacio en memoria que consume la aplicación. </a:t>
            </a:r>
            <a:endParaRPr lang="es-EC" dirty="0"/>
          </a:p>
          <a:p>
            <a:pPr lvl="0"/>
            <a:r>
              <a:rPr lang="es-ES" dirty="0"/>
              <a:t>tráfico de datos que maneja la aplicación con el exterior</a:t>
            </a:r>
            <a:r>
              <a:rPr lang="es-ES" dirty="0" smtClean="0"/>
              <a:t>.. </a:t>
            </a:r>
            <a:endParaRPr lang="es-EC" dirty="0"/>
          </a:p>
          <a:p>
            <a:r>
              <a:rPr lang="es-ES" dirty="0" smtClean="0"/>
              <a:t>Y finalmente la característica </a:t>
            </a:r>
            <a:r>
              <a:rPr lang="es-ES" dirty="0"/>
              <a:t>más usada para describir su desempeño es el llamado </a:t>
            </a:r>
            <a:r>
              <a:rPr lang="es-ES" b="1" dirty="0"/>
              <a:t>Tiempo de Ejecución</a:t>
            </a:r>
            <a:r>
              <a:rPr lang="es-ES" dirty="0"/>
              <a:t> del algoritmo. </a:t>
            </a:r>
            <a:endParaRPr lang="es-EC" dirty="0"/>
          </a:p>
        </p:txBody>
      </p:sp>
    </p:spTree>
    <p:extLst>
      <p:ext uri="{BB962C8B-B14F-4D97-AF65-F5344CB8AC3E}">
        <p14:creationId xmlns:p14="http://schemas.microsoft.com/office/powerpoint/2010/main" val="113457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5107" y="855779"/>
            <a:ext cx="10515600" cy="1325563"/>
          </a:xfrm>
        </p:spPr>
        <p:txBody>
          <a:bodyPr/>
          <a:lstStyle/>
          <a:p>
            <a:r>
              <a:rPr lang="es-ES" b="1" dirty="0" smtClean="0"/>
              <a:t>Otras </a:t>
            </a:r>
            <a:r>
              <a:rPr lang="es-ES" b="1" dirty="0"/>
              <a:t>de </a:t>
            </a:r>
            <a:r>
              <a:rPr lang="es-ES" b="1" dirty="0" smtClean="0"/>
              <a:t>notaciones:</a:t>
            </a:r>
            <a:endParaRPr lang="es-EC" b="1" dirty="0"/>
          </a:p>
        </p:txBody>
      </p:sp>
      <p:pic>
        <p:nvPicPr>
          <p:cNvPr id="5" name="Marcador de contenido 4"/>
          <p:cNvPicPr>
            <a:picLocks noGrp="1" noChangeAspect="1"/>
          </p:cNvPicPr>
          <p:nvPr>
            <p:ph idx="1"/>
          </p:nvPr>
        </p:nvPicPr>
        <p:blipFill rotWithShape="1">
          <a:blip r:embed="rId3"/>
          <a:srcRect l="17341" t="29544" r="14076" b="26634"/>
          <a:stretch/>
        </p:blipFill>
        <p:spPr>
          <a:xfrm>
            <a:off x="1799068" y="2676293"/>
            <a:ext cx="8287894" cy="2977375"/>
          </a:xfrm>
          <a:prstGeom prst="rect">
            <a:avLst/>
          </a:prstGeom>
        </p:spPr>
      </p:pic>
    </p:spTree>
    <p:extLst>
      <p:ext uri="{BB962C8B-B14F-4D97-AF65-F5344CB8AC3E}">
        <p14:creationId xmlns:p14="http://schemas.microsoft.com/office/powerpoint/2010/main" val="176666159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465</Words>
  <Application>Microsoft Office PowerPoint</Application>
  <PresentationFormat>Panorámica</PresentationFormat>
  <Paragraphs>40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Times New Roman</vt:lpstr>
      <vt:lpstr>Trebuchet MS</vt:lpstr>
      <vt:lpstr>Wingdings 3</vt:lpstr>
      <vt:lpstr>Faceta</vt:lpstr>
      <vt:lpstr>Notaciones Asintóticas</vt:lpstr>
      <vt:lpstr>Objetivos:</vt:lpstr>
      <vt:lpstr>¿Que ES UNA ASINTOTA?</vt:lpstr>
      <vt:lpstr>Notación asintótica </vt:lpstr>
      <vt:lpstr>Notación O grande (Big-O)</vt:lpstr>
      <vt:lpstr>Notación Omega grande (Big-Ω) </vt:lpstr>
      <vt:lpstr>Notación θ grande (Big-θ)</vt:lpstr>
      <vt:lpstr>Importancia en Análisis de Algoritmos  </vt:lpstr>
      <vt:lpstr>Otras de notaciones:</vt:lpstr>
      <vt:lpstr>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Notaciones Asintóticas</dc:title>
  <dc:creator>alex javier manotoa jordan</dc:creator>
  <cp:lastModifiedBy>alex javier manotoa jordan</cp:lastModifiedBy>
  <cp:revision>18</cp:revision>
  <dcterms:created xsi:type="dcterms:W3CDTF">2017-01-17T07:17:17Z</dcterms:created>
  <dcterms:modified xsi:type="dcterms:W3CDTF">2017-01-17T15:43:10Z</dcterms:modified>
</cp:coreProperties>
</file>