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0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848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54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5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97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6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128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51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7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596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683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424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6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90C6A1-570E-44F7-9C11-8D423A123B17}" type="datetimeFigureOut">
              <a:rPr lang="es-EC" smtClean="0"/>
              <a:t>26/06/2016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0A6E06-A936-491E-933C-C57837CC3E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206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SUPERIOR POLITECNICA DE CHIMBORAZO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INFORMATICA Y ELECTRONICA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DE INGENIERIA EN SISTEMAS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ARBOLES BINARIOS DE BUSQUEDA</a:t>
            </a:r>
          </a:p>
          <a:p>
            <a:r>
              <a:rPr lang="es-EC" dirty="0" smtClean="0"/>
              <a:t>Nombre: Claudio Pilataxi</a:t>
            </a:r>
          </a:p>
          <a:p>
            <a:r>
              <a:rPr lang="es-EC" dirty="0" smtClean="0"/>
              <a:t>Código: 6042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82" y="747710"/>
            <a:ext cx="1714500" cy="1704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759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4812218" y="1724717"/>
            <a:ext cx="2634018" cy="64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NODO 4 ELIMINADO</a:t>
            </a:r>
            <a:endParaRPr lang="es-EC" dirty="0"/>
          </a:p>
        </p:txBody>
      </p:sp>
      <p:sp>
        <p:nvSpPr>
          <p:cNvPr id="44" name="Elipse 43"/>
          <p:cNvSpPr/>
          <p:nvPr/>
        </p:nvSpPr>
        <p:spPr>
          <a:xfrm>
            <a:off x="5856272" y="296383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6</a:t>
            </a:r>
            <a:endParaRPr lang="es-EC" sz="1600" dirty="0"/>
          </a:p>
        </p:txBody>
      </p:sp>
      <p:sp>
        <p:nvSpPr>
          <p:cNvPr id="47" name="Elipse 46"/>
          <p:cNvSpPr/>
          <p:nvPr/>
        </p:nvSpPr>
        <p:spPr>
          <a:xfrm>
            <a:off x="6753891" y="364622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12</a:t>
            </a:r>
            <a:endParaRPr lang="es-EC" sz="1600" dirty="0"/>
          </a:p>
        </p:txBody>
      </p:sp>
      <p:sp>
        <p:nvSpPr>
          <p:cNvPr id="48" name="Elipse 47"/>
          <p:cNvSpPr/>
          <p:nvPr/>
        </p:nvSpPr>
        <p:spPr>
          <a:xfrm>
            <a:off x="5064701" y="364622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3</a:t>
            </a:r>
          </a:p>
        </p:txBody>
      </p:sp>
      <p:cxnSp>
        <p:nvCxnSpPr>
          <p:cNvPr id="49" name="Conector recto de flecha 48"/>
          <p:cNvCxnSpPr>
            <a:stCxn id="44" idx="3"/>
            <a:endCxn id="48" idx="7"/>
          </p:cNvCxnSpPr>
          <p:nvPr/>
        </p:nvCxnSpPr>
        <p:spPr>
          <a:xfrm flipH="1">
            <a:off x="5530664" y="3429800"/>
            <a:ext cx="405555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44" idx="5"/>
            <a:endCxn id="47" idx="1"/>
          </p:cNvCxnSpPr>
          <p:nvPr/>
        </p:nvCxnSpPr>
        <p:spPr>
          <a:xfrm>
            <a:off x="6322235" y="3429800"/>
            <a:ext cx="511603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25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2400" dirty="0" smtClean="0"/>
              <a:t>Ejercicio 4. Del siguiente ABB, detallar el proceso para buscar el nodo 13</a:t>
            </a:r>
            <a:endParaRPr lang="es-EC" sz="2400" dirty="0"/>
          </a:p>
        </p:txBody>
      </p:sp>
      <p:pic>
        <p:nvPicPr>
          <p:cNvPr id="3" name="Imagen 2"/>
          <p:cNvPicPr/>
          <p:nvPr/>
        </p:nvPicPr>
        <p:blipFill rotWithShape="1">
          <a:blip r:embed="rId2"/>
          <a:srcRect l="36020" t="68092" r="36788" b="12044"/>
          <a:stretch/>
        </p:blipFill>
        <p:spPr>
          <a:xfrm>
            <a:off x="2338527" y="2772176"/>
            <a:ext cx="7514946" cy="29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62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9874" y="2006221"/>
            <a:ext cx="10676950" cy="3248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b="1" dirty="0" smtClean="0">
                <a:solidFill>
                  <a:srgbClr val="FF0000"/>
                </a:solidFill>
              </a:rPr>
              <a:t>PROCESO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1.- </a:t>
            </a:r>
            <a:r>
              <a:rPr lang="es-EC" sz="1600" dirty="0" smtClean="0"/>
              <a:t>Empezamos a verificar desde el nodo raíz (nodo 10), si el nodo a buscar (nodo 13) es mayor que el nodo raíz, entonces nos dirigimos a la parte derecha del árbol de lo contrario nos dirigimos a la parte izquierda. En este caso como el nodo buscado es mayor, entonces nos dirigimos a la parte derecha.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2.- </a:t>
            </a:r>
            <a:r>
              <a:rPr lang="es-EC" sz="1600" dirty="0" smtClean="0"/>
              <a:t>Continuamos buscando el nodo (nodo 13), repetimos el mismo proceso anterior con un nuevo nodo raíz (nodo 14), como el nodo a buscar es menor entonces seguimos por la parte izquierda.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3.- </a:t>
            </a:r>
            <a:r>
              <a:rPr lang="es-EC" sz="1600" dirty="0" smtClean="0"/>
              <a:t>Comparamos con un nuevo nodo raíz (nodo 12), en este caso el nodo a buscar (nodo 13) es mayor entonces nos dirigimos a la parte derecha del árbol.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4.- </a:t>
            </a:r>
            <a:r>
              <a:rPr lang="es-EC" sz="1600" dirty="0" smtClean="0"/>
              <a:t>Finalmente hemos encontrado el nodo buscado, para realizar cualquier actividad con el mismo. El proceso de búsqueda es repetitivo únicamente cambian los nodos de evaluación. 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140503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54457" y="1915487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1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GRACIAS</a:t>
            </a:r>
            <a:endParaRPr lang="es-EC" sz="1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06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26093" y="2480480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10</a:t>
            </a:r>
            <a:endParaRPr lang="es-EC" sz="1600" dirty="0"/>
          </a:p>
        </p:txBody>
      </p:sp>
      <p:sp>
        <p:nvSpPr>
          <p:cNvPr id="5" name="Elipse 4"/>
          <p:cNvSpPr/>
          <p:nvPr/>
        </p:nvSpPr>
        <p:spPr>
          <a:xfrm>
            <a:off x="4650473" y="3301621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8</a:t>
            </a:r>
          </a:p>
        </p:txBody>
      </p:sp>
      <p:sp>
        <p:nvSpPr>
          <p:cNvPr id="6" name="Elipse 5"/>
          <p:cNvSpPr/>
          <p:nvPr/>
        </p:nvSpPr>
        <p:spPr>
          <a:xfrm>
            <a:off x="5286232" y="396239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9</a:t>
            </a:r>
          </a:p>
        </p:txBody>
      </p:sp>
      <p:sp>
        <p:nvSpPr>
          <p:cNvPr id="8" name="Elipse 7"/>
          <p:cNvSpPr/>
          <p:nvPr/>
        </p:nvSpPr>
        <p:spPr>
          <a:xfrm>
            <a:off x="6349336" y="396239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12</a:t>
            </a:r>
            <a:endParaRPr lang="es-EC" sz="1600" dirty="0"/>
          </a:p>
        </p:txBody>
      </p:sp>
      <p:sp>
        <p:nvSpPr>
          <p:cNvPr id="9" name="Elipse 8"/>
          <p:cNvSpPr/>
          <p:nvPr/>
        </p:nvSpPr>
        <p:spPr>
          <a:xfrm>
            <a:off x="5742611" y="478646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11</a:t>
            </a:r>
            <a:endParaRPr lang="es-EC" sz="1600" dirty="0"/>
          </a:p>
        </p:txBody>
      </p:sp>
      <p:sp>
        <p:nvSpPr>
          <p:cNvPr id="10" name="Elipse 9"/>
          <p:cNvSpPr/>
          <p:nvPr/>
        </p:nvSpPr>
        <p:spPr>
          <a:xfrm>
            <a:off x="6785616" y="4791341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13</a:t>
            </a:r>
            <a:endParaRPr lang="es-EC" sz="1600" dirty="0"/>
          </a:p>
        </p:txBody>
      </p:sp>
      <p:sp>
        <p:nvSpPr>
          <p:cNvPr id="11" name="Elipse 10"/>
          <p:cNvSpPr/>
          <p:nvPr/>
        </p:nvSpPr>
        <p:spPr>
          <a:xfrm>
            <a:off x="7013811" y="328683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14</a:t>
            </a:r>
            <a:endParaRPr lang="es-EC" sz="1600" dirty="0"/>
          </a:p>
        </p:txBody>
      </p:sp>
      <p:sp>
        <p:nvSpPr>
          <p:cNvPr id="12" name="Elipse 11"/>
          <p:cNvSpPr/>
          <p:nvPr/>
        </p:nvSpPr>
        <p:spPr>
          <a:xfrm>
            <a:off x="7397789" y="4777693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16</a:t>
            </a:r>
            <a:endParaRPr lang="es-EC" sz="1600" dirty="0"/>
          </a:p>
        </p:txBody>
      </p:sp>
      <p:sp>
        <p:nvSpPr>
          <p:cNvPr id="13" name="Elipse 12"/>
          <p:cNvSpPr/>
          <p:nvPr/>
        </p:nvSpPr>
        <p:spPr>
          <a:xfrm>
            <a:off x="3801181" y="4062478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5</a:t>
            </a:r>
          </a:p>
        </p:txBody>
      </p:sp>
      <p:sp>
        <p:nvSpPr>
          <p:cNvPr id="14" name="Elipse 13"/>
          <p:cNvSpPr/>
          <p:nvPr/>
        </p:nvSpPr>
        <p:spPr>
          <a:xfrm>
            <a:off x="3200398" y="4674349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3</a:t>
            </a:r>
          </a:p>
        </p:txBody>
      </p:sp>
      <p:sp>
        <p:nvSpPr>
          <p:cNvPr id="15" name="Elipse 14"/>
          <p:cNvSpPr/>
          <p:nvPr/>
        </p:nvSpPr>
        <p:spPr>
          <a:xfrm>
            <a:off x="8860540" y="475429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21</a:t>
            </a:r>
            <a:endParaRPr lang="es-EC" sz="1600" dirty="0"/>
          </a:p>
        </p:txBody>
      </p:sp>
      <p:sp>
        <p:nvSpPr>
          <p:cNvPr id="16" name="Elipse 15"/>
          <p:cNvSpPr/>
          <p:nvPr/>
        </p:nvSpPr>
        <p:spPr>
          <a:xfrm>
            <a:off x="7920151" y="396239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17</a:t>
            </a:r>
            <a:endParaRPr lang="es-EC" sz="1600" dirty="0"/>
          </a:p>
        </p:txBody>
      </p:sp>
      <p:sp>
        <p:nvSpPr>
          <p:cNvPr id="18" name="Elipse 17"/>
          <p:cNvSpPr/>
          <p:nvPr/>
        </p:nvSpPr>
        <p:spPr>
          <a:xfrm>
            <a:off x="4481015" y="4674349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7</a:t>
            </a:r>
          </a:p>
        </p:txBody>
      </p:sp>
      <p:cxnSp>
        <p:nvCxnSpPr>
          <p:cNvPr id="22" name="Conector recto 21"/>
          <p:cNvCxnSpPr>
            <a:stCxn id="4" idx="3"/>
            <a:endCxn id="5" idx="7"/>
          </p:cNvCxnSpPr>
          <p:nvPr/>
        </p:nvCxnSpPr>
        <p:spPr>
          <a:xfrm flipH="1">
            <a:off x="5116436" y="2946444"/>
            <a:ext cx="689604" cy="435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5"/>
            <a:endCxn id="11" idx="1"/>
          </p:cNvCxnSpPr>
          <p:nvPr/>
        </p:nvCxnSpPr>
        <p:spPr>
          <a:xfrm>
            <a:off x="6192056" y="2946444"/>
            <a:ext cx="901702" cy="420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5" idx="3"/>
            <a:endCxn id="13" idx="7"/>
          </p:cNvCxnSpPr>
          <p:nvPr/>
        </p:nvCxnSpPr>
        <p:spPr>
          <a:xfrm flipH="1">
            <a:off x="4267144" y="3767585"/>
            <a:ext cx="463276" cy="374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5" idx="5"/>
            <a:endCxn id="6" idx="1"/>
          </p:cNvCxnSpPr>
          <p:nvPr/>
        </p:nvCxnSpPr>
        <p:spPr>
          <a:xfrm>
            <a:off x="5116436" y="3767585"/>
            <a:ext cx="249743" cy="274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3" idx="3"/>
            <a:endCxn id="14" idx="7"/>
          </p:cNvCxnSpPr>
          <p:nvPr/>
        </p:nvCxnSpPr>
        <p:spPr>
          <a:xfrm flipH="1">
            <a:off x="3666361" y="4528442"/>
            <a:ext cx="214767" cy="225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13" idx="5"/>
            <a:endCxn id="18" idx="1"/>
          </p:cNvCxnSpPr>
          <p:nvPr/>
        </p:nvCxnSpPr>
        <p:spPr>
          <a:xfrm>
            <a:off x="4267144" y="4528442"/>
            <a:ext cx="293818" cy="225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8" idx="3"/>
            <a:endCxn id="9" idx="0"/>
          </p:cNvCxnSpPr>
          <p:nvPr/>
        </p:nvCxnSpPr>
        <p:spPr>
          <a:xfrm flipH="1">
            <a:off x="6015566" y="4428360"/>
            <a:ext cx="413717" cy="358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8" idx="5"/>
            <a:endCxn id="10" idx="0"/>
          </p:cNvCxnSpPr>
          <p:nvPr/>
        </p:nvCxnSpPr>
        <p:spPr>
          <a:xfrm>
            <a:off x="6815299" y="4428360"/>
            <a:ext cx="243272" cy="362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11" idx="3"/>
            <a:endCxn id="8" idx="7"/>
          </p:cNvCxnSpPr>
          <p:nvPr/>
        </p:nvCxnSpPr>
        <p:spPr>
          <a:xfrm flipH="1">
            <a:off x="6815299" y="3752800"/>
            <a:ext cx="278459" cy="2895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11" idx="5"/>
            <a:endCxn id="16" idx="1"/>
          </p:cNvCxnSpPr>
          <p:nvPr/>
        </p:nvCxnSpPr>
        <p:spPr>
          <a:xfrm>
            <a:off x="7479774" y="3752800"/>
            <a:ext cx="520324" cy="289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16" idx="5"/>
            <a:endCxn id="15" idx="1"/>
          </p:cNvCxnSpPr>
          <p:nvPr/>
        </p:nvCxnSpPr>
        <p:spPr>
          <a:xfrm>
            <a:off x="8386114" y="4428358"/>
            <a:ext cx="554373" cy="405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16" idx="3"/>
            <a:endCxn id="12" idx="0"/>
          </p:cNvCxnSpPr>
          <p:nvPr/>
        </p:nvCxnSpPr>
        <p:spPr>
          <a:xfrm flipH="1">
            <a:off x="7670744" y="4428358"/>
            <a:ext cx="329354" cy="349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ítulo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1800" dirty="0" smtClean="0"/>
              <a:t>Ejercicio 1. Elaborar un ABB con los siguientes nodos: 10, 8, 14, 12, 9, 17, 5, 7, 11, 16, 13, 3 y 21</a:t>
            </a:r>
            <a:endParaRPr lang="es-EC" sz="1800" dirty="0"/>
          </a:p>
        </p:txBody>
      </p:sp>
    </p:spTree>
    <p:extLst>
      <p:ext uri="{BB962C8B-B14F-4D97-AF65-F5344CB8AC3E}">
        <p14:creationId xmlns:p14="http://schemas.microsoft.com/office/powerpoint/2010/main" val="387254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2</a:t>
            </a:r>
            <a:r>
              <a:rPr lang="es-EC" dirty="0" smtClean="0"/>
              <a:t>.a. Detallar el proceso de ingreso de nodo 4</a:t>
            </a:r>
            <a:endParaRPr lang="es-EC" dirty="0"/>
          </a:p>
        </p:txBody>
      </p:sp>
      <p:sp>
        <p:nvSpPr>
          <p:cNvPr id="28" name="Rectángulo 27"/>
          <p:cNvSpPr/>
          <p:nvPr/>
        </p:nvSpPr>
        <p:spPr>
          <a:xfrm>
            <a:off x="814464" y="2456597"/>
            <a:ext cx="6198919" cy="359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1.- </a:t>
            </a:r>
            <a:r>
              <a:rPr lang="es-EC" sz="1600" dirty="0" smtClean="0"/>
              <a:t>Empezamos a verificar desde el nodo raíz (nodo 10), si el nodo a ingresar (nodo 4) es mayor que el nodo raíz, entonces nos dirigimos a la parte derecha del árbol de lo contrario nos dirigimos a la parte izquierda.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2.- </a:t>
            </a:r>
            <a:r>
              <a:rPr lang="es-EC" sz="1600" dirty="0" smtClean="0"/>
              <a:t>Continuamos buscando un espacio para el nodo a insertar y repetimos el mismo proceso con un nuevo nodo raíz (nodo 8), como el nodo a insertar es menor entonces seguimos por la parte izquierda.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3.- </a:t>
            </a:r>
            <a:r>
              <a:rPr lang="es-EC" sz="1600" dirty="0" smtClean="0"/>
              <a:t>Comparamos con un nuevo nodo raíz (nodo 5), como sigue siendo menor entonces continuamos por la parte izquierda.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4.- </a:t>
            </a:r>
            <a:r>
              <a:rPr lang="es-EC" sz="1600" dirty="0" smtClean="0"/>
              <a:t>Finalmente verificamos con el ultimo nodo (nodo 3), que al parecer es un nodo hoja, ya que no tiene hijos, como el nodo a insertar es mayor que este ultimo, entonces lo insertamos en la parte derecha por ser mayor que su raíz.</a:t>
            </a:r>
            <a:endParaRPr lang="es-EC" sz="1600" dirty="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960" y="3245154"/>
            <a:ext cx="4080681" cy="22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54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2</a:t>
            </a:r>
            <a:r>
              <a:rPr lang="es-EC" dirty="0" smtClean="0"/>
              <a:t>.b. </a:t>
            </a:r>
            <a:r>
              <a:rPr lang="es-EC" dirty="0"/>
              <a:t>Detallar el proceso de ingreso de nodo </a:t>
            </a:r>
            <a:r>
              <a:rPr lang="es-EC" dirty="0" smtClean="0"/>
              <a:t>15</a:t>
            </a:r>
            <a:endParaRPr lang="es-EC" dirty="0"/>
          </a:p>
        </p:txBody>
      </p:sp>
      <p:pic>
        <p:nvPicPr>
          <p:cNvPr id="142" name="Imagen 141"/>
          <p:cNvPicPr>
            <a:picLocks noChangeAspect="1"/>
          </p:cNvPicPr>
          <p:nvPr/>
        </p:nvPicPr>
        <p:blipFill rotWithShape="1">
          <a:blip r:embed="rId2"/>
          <a:srcRect l="2546"/>
          <a:stretch/>
        </p:blipFill>
        <p:spPr>
          <a:xfrm>
            <a:off x="7013383" y="2456597"/>
            <a:ext cx="4399926" cy="2647950"/>
          </a:xfrm>
          <a:prstGeom prst="rect">
            <a:avLst/>
          </a:prstGeom>
        </p:spPr>
      </p:pic>
      <p:sp>
        <p:nvSpPr>
          <p:cNvPr id="172" name="Rectángulo 171"/>
          <p:cNvSpPr/>
          <p:nvPr/>
        </p:nvSpPr>
        <p:spPr>
          <a:xfrm>
            <a:off x="814464" y="2456597"/>
            <a:ext cx="6198919" cy="359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1.- </a:t>
            </a:r>
            <a:r>
              <a:rPr lang="es-EC" sz="1600" dirty="0" smtClean="0"/>
              <a:t>Empezamos a verificar desde el nodo raíz (nodo 10), si el nodo a ingresar (nodo 15) es mayor que el nodo raíz, entonces nos dirigimos a la parte derecha del árbol de lo contrario nos dirigimos a la parte izquierda.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2.- </a:t>
            </a:r>
            <a:r>
              <a:rPr lang="es-EC" sz="1600" dirty="0" smtClean="0"/>
              <a:t>Continuamos buscando un espacio para el nodo a insertar y repetimos el mismo proceso con un nuevo nodo raíz (nodo 14), como el nodo a insertar es mayor entonces seguimos por la parte derecha.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3.- </a:t>
            </a:r>
            <a:r>
              <a:rPr lang="es-EC" sz="1600" dirty="0" smtClean="0"/>
              <a:t>Comparamos con un nuevo nodo raíz (nodo 17), en este caso el nodo a insertar (nodo 15) es menor entonces nos dirigimos a la parte izquierda del árbol.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4.- </a:t>
            </a:r>
            <a:r>
              <a:rPr lang="es-EC" sz="1600" dirty="0" smtClean="0"/>
              <a:t>Finalmente verificamos con el ultimo nodo (nodo 16), que al parecer es un nodo hoja, ya que no tiene hijos, como el nodo a insertar es menor que este ultimo, entonces lo insertamos en la parte izquierda por ser menor.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405161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2</a:t>
            </a:r>
            <a:r>
              <a:rPr lang="es-EC" dirty="0" smtClean="0"/>
              <a:t>.c. </a:t>
            </a:r>
            <a:r>
              <a:rPr lang="es-EC" dirty="0"/>
              <a:t>Detallar el proceso de ingreso de nodo </a:t>
            </a:r>
            <a:r>
              <a:rPr lang="es-EC" dirty="0" smtClean="0"/>
              <a:t>25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78" y="2852383"/>
            <a:ext cx="4252841" cy="28689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14464" y="2456597"/>
            <a:ext cx="6198919" cy="359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1.- </a:t>
            </a:r>
            <a:r>
              <a:rPr lang="es-EC" sz="1600" dirty="0" smtClean="0"/>
              <a:t>Empezamos a verificar desde el nodo raíz (nodo 10), si el nodo a ingresar (nodo 25) es mayor que el nodo raíz, entonces nos dirigimos a la parte derecha del árbol de lo contrario nos dirigimos a la parte izquierda.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2.- </a:t>
            </a:r>
            <a:r>
              <a:rPr lang="es-EC" sz="1600" dirty="0" smtClean="0"/>
              <a:t>Continuamos buscando un espacio para el nodo a insertar y repetimos el mismo proceso con un nuevo nodo raíz (nodo 14), como el nodo a insertar es mayor entonces seguimos por la parte derecha.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3.- </a:t>
            </a:r>
            <a:r>
              <a:rPr lang="es-EC" sz="1600" dirty="0" smtClean="0"/>
              <a:t>Comparamos con un nuevo nodo raíz (nodo 17), en este caso el nodo a insertar (nodo 25) es mayor entonces nos dirigimos a la parte derecha del árbol.</a:t>
            </a:r>
          </a:p>
          <a:p>
            <a:pPr algn="just"/>
            <a:r>
              <a:rPr lang="es-EC" sz="1600" b="1" dirty="0" smtClean="0">
                <a:solidFill>
                  <a:srgbClr val="FF0000"/>
                </a:solidFill>
              </a:rPr>
              <a:t>4.- </a:t>
            </a:r>
            <a:r>
              <a:rPr lang="es-EC" sz="1600" dirty="0" smtClean="0"/>
              <a:t>Finalmente verificamos con el ultimo nodo (nodo 21), que al parecer es un nodo hoja, ya que no tiene hijos, como el nodo a insertar es mayor que este ultimo, entonces lo insertamos en la parte derecha por ser mayor.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77832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ABB CONCLUIDO</a:t>
            </a:r>
            <a:endParaRPr lang="es-EC" dirty="0"/>
          </a:p>
        </p:txBody>
      </p:sp>
      <p:sp>
        <p:nvSpPr>
          <p:cNvPr id="3" name="Elipse 2"/>
          <p:cNvSpPr/>
          <p:nvPr/>
        </p:nvSpPr>
        <p:spPr>
          <a:xfrm>
            <a:off x="5548672" y="2453185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10</a:t>
            </a:r>
            <a:endParaRPr lang="es-EC" sz="1600" dirty="0"/>
          </a:p>
        </p:txBody>
      </p:sp>
      <p:sp>
        <p:nvSpPr>
          <p:cNvPr id="4" name="Elipse 3"/>
          <p:cNvSpPr/>
          <p:nvPr/>
        </p:nvSpPr>
        <p:spPr>
          <a:xfrm>
            <a:off x="4473052" y="327432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8</a:t>
            </a:r>
          </a:p>
        </p:txBody>
      </p:sp>
      <p:sp>
        <p:nvSpPr>
          <p:cNvPr id="5" name="Elipse 4"/>
          <p:cNvSpPr/>
          <p:nvPr/>
        </p:nvSpPr>
        <p:spPr>
          <a:xfrm>
            <a:off x="5108811" y="3935099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9</a:t>
            </a:r>
          </a:p>
        </p:txBody>
      </p:sp>
      <p:sp>
        <p:nvSpPr>
          <p:cNvPr id="6" name="Elipse 5"/>
          <p:cNvSpPr/>
          <p:nvPr/>
        </p:nvSpPr>
        <p:spPr>
          <a:xfrm>
            <a:off x="6171915" y="3935101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12</a:t>
            </a:r>
            <a:endParaRPr lang="es-EC" sz="1600" dirty="0"/>
          </a:p>
        </p:txBody>
      </p:sp>
      <p:sp>
        <p:nvSpPr>
          <p:cNvPr id="7" name="Elipse 6"/>
          <p:cNvSpPr/>
          <p:nvPr/>
        </p:nvSpPr>
        <p:spPr>
          <a:xfrm>
            <a:off x="5565190" y="4759171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11</a:t>
            </a:r>
            <a:endParaRPr lang="es-EC" sz="1600" dirty="0"/>
          </a:p>
        </p:txBody>
      </p:sp>
      <p:sp>
        <p:nvSpPr>
          <p:cNvPr id="8" name="Elipse 7"/>
          <p:cNvSpPr/>
          <p:nvPr/>
        </p:nvSpPr>
        <p:spPr>
          <a:xfrm>
            <a:off x="6608195" y="476404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13</a:t>
            </a:r>
            <a:endParaRPr lang="es-EC" sz="1600" dirty="0"/>
          </a:p>
        </p:txBody>
      </p:sp>
      <p:sp>
        <p:nvSpPr>
          <p:cNvPr id="9" name="Elipse 8"/>
          <p:cNvSpPr/>
          <p:nvPr/>
        </p:nvSpPr>
        <p:spPr>
          <a:xfrm>
            <a:off x="6836390" y="3259541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14</a:t>
            </a:r>
            <a:endParaRPr lang="es-EC" sz="1600" dirty="0"/>
          </a:p>
        </p:txBody>
      </p:sp>
      <p:sp>
        <p:nvSpPr>
          <p:cNvPr id="10" name="Elipse 9"/>
          <p:cNvSpPr/>
          <p:nvPr/>
        </p:nvSpPr>
        <p:spPr>
          <a:xfrm>
            <a:off x="7220368" y="4750398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16</a:t>
            </a:r>
            <a:endParaRPr lang="es-EC" sz="1600" dirty="0"/>
          </a:p>
        </p:txBody>
      </p:sp>
      <p:sp>
        <p:nvSpPr>
          <p:cNvPr id="11" name="Elipse 10"/>
          <p:cNvSpPr/>
          <p:nvPr/>
        </p:nvSpPr>
        <p:spPr>
          <a:xfrm>
            <a:off x="3623760" y="4035183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5</a:t>
            </a:r>
          </a:p>
        </p:txBody>
      </p:sp>
      <p:sp>
        <p:nvSpPr>
          <p:cNvPr id="12" name="Elipse 11"/>
          <p:cNvSpPr/>
          <p:nvPr/>
        </p:nvSpPr>
        <p:spPr>
          <a:xfrm>
            <a:off x="3022977" y="464705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8683119" y="4727001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21</a:t>
            </a:r>
            <a:endParaRPr lang="es-EC" sz="1600" dirty="0"/>
          </a:p>
        </p:txBody>
      </p:sp>
      <p:sp>
        <p:nvSpPr>
          <p:cNvPr id="14" name="Elipse 13"/>
          <p:cNvSpPr/>
          <p:nvPr/>
        </p:nvSpPr>
        <p:spPr>
          <a:xfrm>
            <a:off x="7742730" y="3935099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17</a:t>
            </a:r>
            <a:endParaRPr lang="es-EC" sz="1600" dirty="0"/>
          </a:p>
        </p:txBody>
      </p:sp>
      <p:sp>
        <p:nvSpPr>
          <p:cNvPr id="15" name="Elipse 14"/>
          <p:cNvSpPr/>
          <p:nvPr/>
        </p:nvSpPr>
        <p:spPr>
          <a:xfrm>
            <a:off x="4303594" y="464705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7</a:t>
            </a:r>
          </a:p>
        </p:txBody>
      </p:sp>
      <p:cxnSp>
        <p:nvCxnSpPr>
          <p:cNvPr id="16" name="Conector recto 15"/>
          <p:cNvCxnSpPr>
            <a:stCxn id="3" idx="3"/>
            <a:endCxn id="4" idx="7"/>
          </p:cNvCxnSpPr>
          <p:nvPr/>
        </p:nvCxnSpPr>
        <p:spPr>
          <a:xfrm flipH="1">
            <a:off x="4939015" y="2919149"/>
            <a:ext cx="689604" cy="435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3" idx="5"/>
            <a:endCxn id="9" idx="1"/>
          </p:cNvCxnSpPr>
          <p:nvPr/>
        </p:nvCxnSpPr>
        <p:spPr>
          <a:xfrm>
            <a:off x="6014635" y="2919149"/>
            <a:ext cx="901702" cy="420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4" idx="3"/>
            <a:endCxn id="11" idx="7"/>
          </p:cNvCxnSpPr>
          <p:nvPr/>
        </p:nvCxnSpPr>
        <p:spPr>
          <a:xfrm flipH="1">
            <a:off x="4089723" y="3740290"/>
            <a:ext cx="463276" cy="374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4" idx="5"/>
            <a:endCxn id="5" idx="1"/>
          </p:cNvCxnSpPr>
          <p:nvPr/>
        </p:nvCxnSpPr>
        <p:spPr>
          <a:xfrm>
            <a:off x="4939015" y="3740290"/>
            <a:ext cx="249743" cy="274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1" idx="3"/>
            <a:endCxn id="12" idx="7"/>
          </p:cNvCxnSpPr>
          <p:nvPr/>
        </p:nvCxnSpPr>
        <p:spPr>
          <a:xfrm flipH="1">
            <a:off x="3488940" y="4501147"/>
            <a:ext cx="214767" cy="225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1" idx="5"/>
            <a:endCxn id="15" idx="1"/>
          </p:cNvCxnSpPr>
          <p:nvPr/>
        </p:nvCxnSpPr>
        <p:spPr>
          <a:xfrm>
            <a:off x="4089723" y="4501147"/>
            <a:ext cx="293818" cy="225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6" idx="3"/>
            <a:endCxn id="7" idx="0"/>
          </p:cNvCxnSpPr>
          <p:nvPr/>
        </p:nvCxnSpPr>
        <p:spPr>
          <a:xfrm flipH="1">
            <a:off x="5838145" y="4401065"/>
            <a:ext cx="413717" cy="358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6" idx="5"/>
            <a:endCxn id="8" idx="0"/>
          </p:cNvCxnSpPr>
          <p:nvPr/>
        </p:nvCxnSpPr>
        <p:spPr>
          <a:xfrm>
            <a:off x="6637878" y="4401065"/>
            <a:ext cx="243272" cy="362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9" idx="3"/>
            <a:endCxn id="6" idx="7"/>
          </p:cNvCxnSpPr>
          <p:nvPr/>
        </p:nvCxnSpPr>
        <p:spPr>
          <a:xfrm flipH="1">
            <a:off x="6637878" y="3725505"/>
            <a:ext cx="278459" cy="2895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9" idx="5"/>
            <a:endCxn id="14" idx="1"/>
          </p:cNvCxnSpPr>
          <p:nvPr/>
        </p:nvCxnSpPr>
        <p:spPr>
          <a:xfrm>
            <a:off x="7302353" y="3725505"/>
            <a:ext cx="520324" cy="289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4" idx="5"/>
            <a:endCxn id="13" idx="1"/>
          </p:cNvCxnSpPr>
          <p:nvPr/>
        </p:nvCxnSpPr>
        <p:spPr>
          <a:xfrm>
            <a:off x="8208693" y="4401063"/>
            <a:ext cx="554373" cy="405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4" idx="3"/>
            <a:endCxn id="10" idx="0"/>
          </p:cNvCxnSpPr>
          <p:nvPr/>
        </p:nvCxnSpPr>
        <p:spPr>
          <a:xfrm flipH="1">
            <a:off x="7493323" y="4401063"/>
            <a:ext cx="329354" cy="349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3748174" y="523100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4</a:t>
            </a:r>
            <a:endParaRPr lang="es-EC" sz="1600" dirty="0"/>
          </a:p>
        </p:txBody>
      </p:sp>
      <p:cxnSp>
        <p:nvCxnSpPr>
          <p:cNvPr id="29" name="Conector recto 28"/>
          <p:cNvCxnSpPr>
            <a:stCxn id="12" idx="5"/>
            <a:endCxn id="28" idx="1"/>
          </p:cNvCxnSpPr>
          <p:nvPr/>
        </p:nvCxnSpPr>
        <p:spPr>
          <a:xfrm>
            <a:off x="3488940" y="5113018"/>
            <a:ext cx="339181" cy="197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698378" y="5592991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15</a:t>
            </a:r>
            <a:endParaRPr lang="es-EC" sz="1600" dirty="0"/>
          </a:p>
        </p:txBody>
      </p:sp>
      <p:cxnSp>
        <p:nvCxnSpPr>
          <p:cNvPr id="31" name="Conector recto 30"/>
          <p:cNvCxnSpPr>
            <a:stCxn id="30" idx="0"/>
            <a:endCxn id="10" idx="3"/>
          </p:cNvCxnSpPr>
          <p:nvPr/>
        </p:nvCxnSpPr>
        <p:spPr>
          <a:xfrm flipV="1">
            <a:off x="6971333" y="5216362"/>
            <a:ext cx="328982" cy="376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9595042" y="5484941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2</a:t>
            </a:r>
            <a:r>
              <a:rPr lang="es-EC" sz="1600" dirty="0" smtClean="0"/>
              <a:t>5</a:t>
            </a:r>
            <a:endParaRPr lang="es-EC" sz="1600" dirty="0"/>
          </a:p>
        </p:txBody>
      </p:sp>
      <p:cxnSp>
        <p:nvCxnSpPr>
          <p:cNvPr id="34" name="Conector recto 33"/>
          <p:cNvCxnSpPr>
            <a:stCxn id="13" idx="5"/>
            <a:endCxn id="32" idx="1"/>
          </p:cNvCxnSpPr>
          <p:nvPr/>
        </p:nvCxnSpPr>
        <p:spPr>
          <a:xfrm>
            <a:off x="9149082" y="5192965"/>
            <a:ext cx="525907" cy="371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65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Ejercicio 3</a:t>
            </a:r>
            <a:r>
              <a:rPr lang="es-EC" sz="2800" dirty="0" smtClean="0"/>
              <a:t>. Del siguiente </a:t>
            </a:r>
            <a:r>
              <a:rPr lang="es-EC" sz="2800" dirty="0"/>
              <a:t>ABB </a:t>
            </a:r>
            <a:r>
              <a:rPr lang="es-EC" sz="2800" dirty="0" smtClean="0"/>
              <a:t>eliminar los </a:t>
            </a:r>
            <a:r>
              <a:rPr lang="es-EC" sz="2800" dirty="0"/>
              <a:t>nodos</a:t>
            </a:r>
            <a:r>
              <a:rPr lang="es-EC" sz="2800" dirty="0" smtClean="0"/>
              <a:t>: </a:t>
            </a:r>
            <a:r>
              <a:rPr lang="es-EC" sz="2800" dirty="0"/>
              <a:t>8</a:t>
            </a:r>
            <a:r>
              <a:rPr lang="es-EC" sz="2800" dirty="0" smtClean="0"/>
              <a:t>, 7</a:t>
            </a:r>
            <a:r>
              <a:rPr lang="es-EC" sz="2800" dirty="0"/>
              <a:t>, </a:t>
            </a:r>
            <a:r>
              <a:rPr lang="es-EC" sz="2800" dirty="0" smtClean="0"/>
              <a:t>5, 9, 4</a:t>
            </a:r>
            <a:endParaRPr lang="es-EC" sz="2800" dirty="0"/>
          </a:p>
        </p:txBody>
      </p:sp>
      <p:sp>
        <p:nvSpPr>
          <p:cNvPr id="5" name="Elipse 4"/>
          <p:cNvSpPr/>
          <p:nvPr/>
        </p:nvSpPr>
        <p:spPr>
          <a:xfrm>
            <a:off x="5507729" y="266358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5</a:t>
            </a:r>
          </a:p>
        </p:txBody>
      </p:sp>
      <p:sp>
        <p:nvSpPr>
          <p:cNvPr id="6" name="Elipse 5"/>
          <p:cNvSpPr/>
          <p:nvPr/>
        </p:nvSpPr>
        <p:spPr>
          <a:xfrm>
            <a:off x="5321490" y="480173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6</a:t>
            </a:r>
          </a:p>
        </p:txBody>
      </p:sp>
      <p:sp>
        <p:nvSpPr>
          <p:cNvPr id="7" name="Elipse 6"/>
          <p:cNvSpPr/>
          <p:nvPr/>
        </p:nvSpPr>
        <p:spPr>
          <a:xfrm>
            <a:off x="5868257" y="3988923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7</a:t>
            </a:r>
            <a:endParaRPr lang="es-EC" sz="1600" dirty="0"/>
          </a:p>
        </p:txBody>
      </p:sp>
      <p:sp>
        <p:nvSpPr>
          <p:cNvPr id="8" name="Elipse 7"/>
          <p:cNvSpPr/>
          <p:nvPr/>
        </p:nvSpPr>
        <p:spPr>
          <a:xfrm>
            <a:off x="5287271" y="3979825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6618027" y="4801735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8</a:t>
            </a:r>
          </a:p>
        </p:txBody>
      </p:sp>
      <p:sp>
        <p:nvSpPr>
          <p:cNvPr id="10" name="Elipse 9"/>
          <p:cNvSpPr/>
          <p:nvPr/>
        </p:nvSpPr>
        <p:spPr>
          <a:xfrm>
            <a:off x="7163937" y="3979825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12</a:t>
            </a:r>
            <a:endParaRPr lang="es-EC" sz="1600" dirty="0"/>
          </a:p>
        </p:txBody>
      </p:sp>
      <p:sp>
        <p:nvSpPr>
          <p:cNvPr id="11" name="Elipse 10"/>
          <p:cNvSpPr/>
          <p:nvPr/>
        </p:nvSpPr>
        <p:spPr>
          <a:xfrm>
            <a:off x="6405348" y="334597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9</a:t>
            </a:r>
          </a:p>
        </p:txBody>
      </p:sp>
      <p:sp>
        <p:nvSpPr>
          <p:cNvPr id="12" name="Elipse 11"/>
          <p:cNvSpPr/>
          <p:nvPr/>
        </p:nvSpPr>
        <p:spPr>
          <a:xfrm>
            <a:off x="4716158" y="334597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3</a:t>
            </a:r>
          </a:p>
        </p:txBody>
      </p:sp>
      <p:cxnSp>
        <p:nvCxnSpPr>
          <p:cNvPr id="21" name="Conector recto de flecha 20"/>
          <p:cNvCxnSpPr>
            <a:stCxn id="5" idx="3"/>
            <a:endCxn id="12" idx="7"/>
          </p:cNvCxnSpPr>
          <p:nvPr/>
        </p:nvCxnSpPr>
        <p:spPr>
          <a:xfrm flipH="1">
            <a:off x="5182121" y="3129550"/>
            <a:ext cx="405555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2" idx="5"/>
            <a:endCxn id="8" idx="1"/>
          </p:cNvCxnSpPr>
          <p:nvPr/>
        </p:nvCxnSpPr>
        <p:spPr>
          <a:xfrm>
            <a:off x="5182121" y="3811938"/>
            <a:ext cx="185097" cy="247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5" idx="5"/>
            <a:endCxn id="11" idx="1"/>
          </p:cNvCxnSpPr>
          <p:nvPr/>
        </p:nvCxnSpPr>
        <p:spPr>
          <a:xfrm>
            <a:off x="5973692" y="3129550"/>
            <a:ext cx="511603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1" idx="3"/>
            <a:endCxn id="7" idx="7"/>
          </p:cNvCxnSpPr>
          <p:nvPr/>
        </p:nvCxnSpPr>
        <p:spPr>
          <a:xfrm flipH="1">
            <a:off x="6334220" y="3811938"/>
            <a:ext cx="151075" cy="256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1" idx="5"/>
            <a:endCxn id="10" idx="1"/>
          </p:cNvCxnSpPr>
          <p:nvPr/>
        </p:nvCxnSpPr>
        <p:spPr>
          <a:xfrm>
            <a:off x="6871311" y="3811938"/>
            <a:ext cx="372573" cy="247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7" idx="3"/>
            <a:endCxn id="6" idx="7"/>
          </p:cNvCxnSpPr>
          <p:nvPr/>
        </p:nvCxnSpPr>
        <p:spPr>
          <a:xfrm flipH="1">
            <a:off x="5787453" y="4454887"/>
            <a:ext cx="160751" cy="426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7" idx="5"/>
            <a:endCxn id="9" idx="1"/>
          </p:cNvCxnSpPr>
          <p:nvPr/>
        </p:nvCxnSpPr>
        <p:spPr>
          <a:xfrm>
            <a:off x="6334220" y="4454887"/>
            <a:ext cx="363754" cy="426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79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540111" y="2800062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5</a:t>
            </a:r>
          </a:p>
        </p:txBody>
      </p:sp>
      <p:sp>
        <p:nvSpPr>
          <p:cNvPr id="4" name="Elipse 3"/>
          <p:cNvSpPr/>
          <p:nvPr/>
        </p:nvSpPr>
        <p:spPr>
          <a:xfrm>
            <a:off x="3353872" y="4938212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6</a:t>
            </a:r>
          </a:p>
        </p:txBody>
      </p:sp>
      <p:sp>
        <p:nvSpPr>
          <p:cNvPr id="5" name="Elipse 4"/>
          <p:cNvSpPr/>
          <p:nvPr/>
        </p:nvSpPr>
        <p:spPr>
          <a:xfrm>
            <a:off x="3900639" y="4125399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7</a:t>
            </a:r>
            <a:endParaRPr lang="es-EC" sz="1600" dirty="0"/>
          </a:p>
        </p:txBody>
      </p:sp>
      <p:sp>
        <p:nvSpPr>
          <p:cNvPr id="6" name="Elipse 5"/>
          <p:cNvSpPr/>
          <p:nvPr/>
        </p:nvSpPr>
        <p:spPr>
          <a:xfrm>
            <a:off x="3319653" y="4116301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5196319" y="4116301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12</a:t>
            </a:r>
            <a:endParaRPr lang="es-EC" sz="1600" dirty="0"/>
          </a:p>
        </p:txBody>
      </p:sp>
      <p:sp>
        <p:nvSpPr>
          <p:cNvPr id="9" name="Elipse 8"/>
          <p:cNvSpPr/>
          <p:nvPr/>
        </p:nvSpPr>
        <p:spPr>
          <a:xfrm>
            <a:off x="4437730" y="3482450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9</a:t>
            </a:r>
          </a:p>
        </p:txBody>
      </p:sp>
      <p:sp>
        <p:nvSpPr>
          <p:cNvPr id="10" name="Elipse 9"/>
          <p:cNvSpPr/>
          <p:nvPr/>
        </p:nvSpPr>
        <p:spPr>
          <a:xfrm>
            <a:off x="2748540" y="3482450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3</a:t>
            </a:r>
          </a:p>
        </p:txBody>
      </p:sp>
      <p:cxnSp>
        <p:nvCxnSpPr>
          <p:cNvPr id="11" name="Conector recto de flecha 10"/>
          <p:cNvCxnSpPr>
            <a:stCxn id="3" idx="3"/>
            <a:endCxn id="10" idx="7"/>
          </p:cNvCxnSpPr>
          <p:nvPr/>
        </p:nvCxnSpPr>
        <p:spPr>
          <a:xfrm flipH="1">
            <a:off x="3214503" y="3266026"/>
            <a:ext cx="405555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10" idx="5"/>
            <a:endCxn id="6" idx="1"/>
          </p:cNvCxnSpPr>
          <p:nvPr/>
        </p:nvCxnSpPr>
        <p:spPr>
          <a:xfrm>
            <a:off x="3214503" y="3948414"/>
            <a:ext cx="185097" cy="247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3" idx="5"/>
            <a:endCxn id="9" idx="1"/>
          </p:cNvCxnSpPr>
          <p:nvPr/>
        </p:nvCxnSpPr>
        <p:spPr>
          <a:xfrm>
            <a:off x="4006074" y="3266026"/>
            <a:ext cx="511603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9" idx="3"/>
            <a:endCxn id="5" idx="7"/>
          </p:cNvCxnSpPr>
          <p:nvPr/>
        </p:nvCxnSpPr>
        <p:spPr>
          <a:xfrm flipH="1">
            <a:off x="4366602" y="3948414"/>
            <a:ext cx="151075" cy="256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5"/>
            <a:endCxn id="8" idx="1"/>
          </p:cNvCxnSpPr>
          <p:nvPr/>
        </p:nvCxnSpPr>
        <p:spPr>
          <a:xfrm>
            <a:off x="4903693" y="3948414"/>
            <a:ext cx="372573" cy="247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3"/>
            <a:endCxn id="4" idx="7"/>
          </p:cNvCxnSpPr>
          <p:nvPr/>
        </p:nvCxnSpPr>
        <p:spPr>
          <a:xfrm flipH="1">
            <a:off x="3819835" y="4591363"/>
            <a:ext cx="160751" cy="426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538678" y="3073018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5</a:t>
            </a:r>
          </a:p>
        </p:txBody>
      </p:sp>
      <p:sp>
        <p:nvSpPr>
          <p:cNvPr id="19" name="Elipse 18"/>
          <p:cNvSpPr/>
          <p:nvPr/>
        </p:nvSpPr>
        <p:spPr>
          <a:xfrm>
            <a:off x="7937082" y="444570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smtClean="0"/>
              <a:t>6</a:t>
            </a:r>
            <a:endParaRPr lang="es-EC" sz="1600" dirty="0"/>
          </a:p>
        </p:txBody>
      </p:sp>
      <p:sp>
        <p:nvSpPr>
          <p:cNvPr id="21" name="Elipse 20"/>
          <p:cNvSpPr/>
          <p:nvPr/>
        </p:nvSpPr>
        <p:spPr>
          <a:xfrm>
            <a:off x="7318220" y="4389257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4</a:t>
            </a:r>
          </a:p>
        </p:txBody>
      </p:sp>
      <p:sp>
        <p:nvSpPr>
          <p:cNvPr id="22" name="Elipse 21"/>
          <p:cNvSpPr/>
          <p:nvPr/>
        </p:nvSpPr>
        <p:spPr>
          <a:xfrm>
            <a:off x="9194886" y="4389257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12</a:t>
            </a:r>
            <a:endParaRPr lang="es-EC" sz="1600" dirty="0"/>
          </a:p>
        </p:txBody>
      </p:sp>
      <p:sp>
        <p:nvSpPr>
          <p:cNvPr id="23" name="Elipse 22"/>
          <p:cNvSpPr/>
          <p:nvPr/>
        </p:nvSpPr>
        <p:spPr>
          <a:xfrm>
            <a:off x="8436297" y="375540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9</a:t>
            </a:r>
          </a:p>
        </p:txBody>
      </p:sp>
      <p:sp>
        <p:nvSpPr>
          <p:cNvPr id="24" name="Elipse 23"/>
          <p:cNvSpPr/>
          <p:nvPr/>
        </p:nvSpPr>
        <p:spPr>
          <a:xfrm>
            <a:off x="6747107" y="3755406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3</a:t>
            </a:r>
          </a:p>
        </p:txBody>
      </p:sp>
      <p:cxnSp>
        <p:nvCxnSpPr>
          <p:cNvPr id="25" name="Conector recto de flecha 24"/>
          <p:cNvCxnSpPr>
            <a:stCxn id="18" idx="3"/>
            <a:endCxn id="24" idx="7"/>
          </p:cNvCxnSpPr>
          <p:nvPr/>
        </p:nvCxnSpPr>
        <p:spPr>
          <a:xfrm flipH="1">
            <a:off x="7213070" y="3538982"/>
            <a:ext cx="405555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24" idx="5"/>
            <a:endCxn id="21" idx="1"/>
          </p:cNvCxnSpPr>
          <p:nvPr/>
        </p:nvCxnSpPr>
        <p:spPr>
          <a:xfrm>
            <a:off x="7213070" y="4221370"/>
            <a:ext cx="185097" cy="247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8" idx="5"/>
            <a:endCxn id="23" idx="1"/>
          </p:cNvCxnSpPr>
          <p:nvPr/>
        </p:nvCxnSpPr>
        <p:spPr>
          <a:xfrm>
            <a:off x="8004641" y="3538982"/>
            <a:ext cx="511603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23" idx="3"/>
            <a:endCxn id="19" idx="7"/>
          </p:cNvCxnSpPr>
          <p:nvPr/>
        </p:nvCxnSpPr>
        <p:spPr>
          <a:xfrm flipH="1">
            <a:off x="8403045" y="4221370"/>
            <a:ext cx="113199" cy="304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3" idx="5"/>
            <a:endCxn id="22" idx="1"/>
          </p:cNvCxnSpPr>
          <p:nvPr/>
        </p:nvCxnSpPr>
        <p:spPr>
          <a:xfrm>
            <a:off x="8902260" y="4221370"/>
            <a:ext cx="372573" cy="247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2580095" y="1644886"/>
            <a:ext cx="2634018" cy="64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NODO 8 ELIMINADO</a:t>
            </a:r>
            <a:endParaRPr lang="es-EC" dirty="0"/>
          </a:p>
        </p:txBody>
      </p:sp>
      <p:sp>
        <p:nvSpPr>
          <p:cNvPr id="34" name="Rectángulo 33"/>
          <p:cNvSpPr/>
          <p:nvPr/>
        </p:nvSpPr>
        <p:spPr>
          <a:xfrm>
            <a:off x="6494624" y="1661245"/>
            <a:ext cx="2634018" cy="64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NODO 7 ELIMINADO</a:t>
            </a:r>
            <a:endParaRPr lang="es-EC" dirty="0"/>
          </a:p>
        </p:txBody>
      </p:sp>
      <p:cxnSp>
        <p:nvCxnSpPr>
          <p:cNvPr id="36" name="Conector recto 35"/>
          <p:cNvCxnSpPr/>
          <p:nvPr/>
        </p:nvCxnSpPr>
        <p:spPr>
          <a:xfrm>
            <a:off x="6093131" y="2413000"/>
            <a:ext cx="5738" cy="385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3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/>
          <p:cNvSpPr/>
          <p:nvPr/>
        </p:nvSpPr>
        <p:spPr>
          <a:xfrm>
            <a:off x="3371666" y="297748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6</a:t>
            </a:r>
            <a:endParaRPr lang="es-EC" sz="1600" dirty="0"/>
          </a:p>
        </p:txBody>
      </p:sp>
      <p:sp>
        <p:nvSpPr>
          <p:cNvPr id="21" name="Elipse 20"/>
          <p:cNvSpPr/>
          <p:nvPr/>
        </p:nvSpPr>
        <p:spPr>
          <a:xfrm>
            <a:off x="3151208" y="4293723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4</a:t>
            </a:r>
          </a:p>
        </p:txBody>
      </p:sp>
      <p:sp>
        <p:nvSpPr>
          <p:cNvPr id="22" name="Elipse 21"/>
          <p:cNvSpPr/>
          <p:nvPr/>
        </p:nvSpPr>
        <p:spPr>
          <a:xfrm>
            <a:off x="5027874" y="4293723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12</a:t>
            </a:r>
            <a:endParaRPr lang="es-EC" sz="1600" dirty="0"/>
          </a:p>
        </p:txBody>
      </p:sp>
      <p:sp>
        <p:nvSpPr>
          <p:cNvPr id="23" name="Elipse 22"/>
          <p:cNvSpPr/>
          <p:nvPr/>
        </p:nvSpPr>
        <p:spPr>
          <a:xfrm>
            <a:off x="4269285" y="3659872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9</a:t>
            </a:r>
          </a:p>
        </p:txBody>
      </p:sp>
      <p:sp>
        <p:nvSpPr>
          <p:cNvPr id="24" name="Elipse 23"/>
          <p:cNvSpPr/>
          <p:nvPr/>
        </p:nvSpPr>
        <p:spPr>
          <a:xfrm>
            <a:off x="2580095" y="3659872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3</a:t>
            </a:r>
          </a:p>
        </p:txBody>
      </p:sp>
      <p:cxnSp>
        <p:nvCxnSpPr>
          <p:cNvPr id="25" name="Conector recto de flecha 24"/>
          <p:cNvCxnSpPr>
            <a:stCxn id="18" idx="3"/>
            <a:endCxn id="24" idx="7"/>
          </p:cNvCxnSpPr>
          <p:nvPr/>
        </p:nvCxnSpPr>
        <p:spPr>
          <a:xfrm flipH="1">
            <a:off x="3046058" y="3443448"/>
            <a:ext cx="405555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24" idx="5"/>
            <a:endCxn id="21" idx="1"/>
          </p:cNvCxnSpPr>
          <p:nvPr/>
        </p:nvCxnSpPr>
        <p:spPr>
          <a:xfrm>
            <a:off x="3046058" y="4125836"/>
            <a:ext cx="185097" cy="247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8" idx="5"/>
            <a:endCxn id="23" idx="1"/>
          </p:cNvCxnSpPr>
          <p:nvPr/>
        </p:nvCxnSpPr>
        <p:spPr>
          <a:xfrm>
            <a:off x="3837629" y="3443448"/>
            <a:ext cx="511603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3" idx="5"/>
            <a:endCxn id="22" idx="1"/>
          </p:cNvCxnSpPr>
          <p:nvPr/>
        </p:nvCxnSpPr>
        <p:spPr>
          <a:xfrm>
            <a:off x="4735248" y="4125836"/>
            <a:ext cx="372573" cy="247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2580095" y="1644886"/>
            <a:ext cx="2634018" cy="64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NODO 5 ELIMINADO</a:t>
            </a:r>
            <a:endParaRPr lang="es-EC" dirty="0"/>
          </a:p>
        </p:txBody>
      </p:sp>
      <p:sp>
        <p:nvSpPr>
          <p:cNvPr id="34" name="Rectángulo 33"/>
          <p:cNvSpPr/>
          <p:nvPr/>
        </p:nvSpPr>
        <p:spPr>
          <a:xfrm>
            <a:off x="6494624" y="1661245"/>
            <a:ext cx="2634018" cy="64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NODO 9 ELIMINADO</a:t>
            </a:r>
            <a:endParaRPr lang="es-EC" dirty="0"/>
          </a:p>
        </p:txBody>
      </p:sp>
      <p:cxnSp>
        <p:nvCxnSpPr>
          <p:cNvPr id="36" name="Conector recto 35"/>
          <p:cNvCxnSpPr/>
          <p:nvPr/>
        </p:nvCxnSpPr>
        <p:spPr>
          <a:xfrm>
            <a:off x="6093131" y="2413000"/>
            <a:ext cx="5738" cy="385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7671424" y="2977484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6</a:t>
            </a:r>
            <a:endParaRPr lang="es-EC" sz="1600" dirty="0"/>
          </a:p>
        </p:txBody>
      </p:sp>
      <p:sp>
        <p:nvSpPr>
          <p:cNvPr id="45" name="Elipse 44"/>
          <p:cNvSpPr/>
          <p:nvPr/>
        </p:nvSpPr>
        <p:spPr>
          <a:xfrm>
            <a:off x="7450966" y="4293723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4</a:t>
            </a:r>
          </a:p>
        </p:txBody>
      </p:sp>
      <p:sp>
        <p:nvSpPr>
          <p:cNvPr id="47" name="Elipse 46"/>
          <p:cNvSpPr/>
          <p:nvPr/>
        </p:nvSpPr>
        <p:spPr>
          <a:xfrm>
            <a:off x="8569043" y="3659872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 smtClean="0"/>
              <a:t>12</a:t>
            </a:r>
            <a:endParaRPr lang="es-EC" sz="1600" dirty="0"/>
          </a:p>
        </p:txBody>
      </p:sp>
      <p:sp>
        <p:nvSpPr>
          <p:cNvPr id="48" name="Elipse 47"/>
          <p:cNvSpPr/>
          <p:nvPr/>
        </p:nvSpPr>
        <p:spPr>
          <a:xfrm>
            <a:off x="6879853" y="3659872"/>
            <a:ext cx="545910" cy="5459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3</a:t>
            </a:r>
          </a:p>
        </p:txBody>
      </p:sp>
      <p:cxnSp>
        <p:nvCxnSpPr>
          <p:cNvPr id="49" name="Conector recto de flecha 48"/>
          <p:cNvCxnSpPr>
            <a:stCxn id="44" idx="3"/>
            <a:endCxn id="48" idx="7"/>
          </p:cNvCxnSpPr>
          <p:nvPr/>
        </p:nvCxnSpPr>
        <p:spPr>
          <a:xfrm flipH="1">
            <a:off x="7345816" y="3443448"/>
            <a:ext cx="405555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48" idx="5"/>
            <a:endCxn id="45" idx="1"/>
          </p:cNvCxnSpPr>
          <p:nvPr/>
        </p:nvCxnSpPr>
        <p:spPr>
          <a:xfrm>
            <a:off x="7345816" y="4125836"/>
            <a:ext cx="185097" cy="247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44" idx="5"/>
            <a:endCxn id="47" idx="1"/>
          </p:cNvCxnSpPr>
          <p:nvPr/>
        </p:nvCxnSpPr>
        <p:spPr>
          <a:xfrm>
            <a:off x="8137387" y="3443448"/>
            <a:ext cx="511603" cy="2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14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</TotalTime>
  <Words>867</Words>
  <Application>Microsoft Office PowerPoint</Application>
  <PresentationFormat>Panorámica</PresentationFormat>
  <Paragraphs>96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Orgánico</vt:lpstr>
      <vt:lpstr>ESCUELA SUPERIOR POLITECNICA DE CHIMBORAZO FACULTAD DE INFORMATICA Y ELECTRONICA ESCUELA DE INGENIERIA EN SISTEMAS</vt:lpstr>
      <vt:lpstr>Ejercicio 1. Elaborar un ABB con los siguientes nodos: 10, 8, 14, 12, 9, 17, 5, 7, 11, 16, 13, 3 y 21</vt:lpstr>
      <vt:lpstr>2.a. Detallar el proceso de ingreso de nodo 4</vt:lpstr>
      <vt:lpstr>2.b. Detallar el proceso de ingreso de nodo 15</vt:lpstr>
      <vt:lpstr>2.c. Detallar el proceso de ingreso de nodo 25</vt:lpstr>
      <vt:lpstr>ABB CONCLUIDO</vt:lpstr>
      <vt:lpstr>Ejercicio 3. Del siguiente ABB eliminar los nodos: 8, 7, 5, 9, 4</vt:lpstr>
      <vt:lpstr>Presentación de PowerPoint</vt:lpstr>
      <vt:lpstr>Presentación de PowerPoint</vt:lpstr>
      <vt:lpstr>Presentación de PowerPoint</vt:lpstr>
      <vt:lpstr>Ejercicio 4. Del siguiente ABB, detallar el proceso para buscar el nodo 13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SUPERIOR POLITECNICA DE CHIMBORAZO FACULTAD DE INFORMATICA Y ELECTRONICA ESCUELA DE INGENIERIA EN SISTEMAS</dc:title>
  <dc:creator>Claudio</dc:creator>
  <cp:lastModifiedBy>Claudio</cp:lastModifiedBy>
  <cp:revision>22</cp:revision>
  <dcterms:created xsi:type="dcterms:W3CDTF">2016-06-26T20:31:10Z</dcterms:created>
  <dcterms:modified xsi:type="dcterms:W3CDTF">2016-06-26T22:23:21Z</dcterms:modified>
</cp:coreProperties>
</file>