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4" r:id="rId7"/>
    <p:sldId id="260" r:id="rId8"/>
    <p:sldId id="265" r:id="rId9"/>
    <p:sldId id="261" r:id="rId10"/>
    <p:sldId id="262" r:id="rId11"/>
    <p:sldId id="266" r:id="rId12"/>
    <p:sldId id="270" r:id="rId13"/>
    <p:sldId id="267" r:id="rId14"/>
    <p:sldId id="268" r:id="rId15"/>
    <p:sldId id="271" r:id="rId16"/>
    <p:sldId id="269"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5.xml"/><Relationship Id="rId7"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6.xml"/><Relationship Id="rId9" Type="http://schemas.openxmlformats.org/officeDocument/2006/relationships/slide" Target="slide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2C988-EE81-4BE4-B7DB-82F3760EA5E2}"/>
              </a:ext>
            </a:extLst>
          </p:cNvPr>
          <p:cNvSpPr>
            <a:spLocks noGrp="1"/>
          </p:cNvSpPr>
          <p:nvPr>
            <p:ph type="ctrTitle"/>
          </p:nvPr>
        </p:nvSpPr>
        <p:spPr>
          <a:xfrm>
            <a:off x="1701708" y="1721223"/>
            <a:ext cx="8915399" cy="702920"/>
          </a:xfrm>
        </p:spPr>
        <p:txBody>
          <a:bodyPr>
            <a:normAutofit/>
          </a:bodyPr>
          <a:lstStyle/>
          <a:p>
            <a:pPr algn="ctr"/>
            <a:r>
              <a:rPr lang="pt-BR" sz="1200" dirty="0">
                <a:latin typeface="Arial" panose="020B0604020202020204" pitchFamily="34" charset="0"/>
                <a:cs typeface="Arial" panose="020B0604020202020204" pitchFamily="34" charset="0"/>
              </a:rPr>
              <a:t>FACULDADE MULTIVIX SERRA</a:t>
            </a:r>
            <a:br>
              <a:rPr lang="pt-BR" sz="1200" dirty="0">
                <a:latin typeface="Arial" panose="020B0604020202020204" pitchFamily="34" charset="0"/>
                <a:cs typeface="Arial" panose="020B0604020202020204" pitchFamily="34" charset="0"/>
              </a:rPr>
            </a:br>
            <a:r>
              <a:rPr lang="pt-BR" sz="1200" dirty="0">
                <a:latin typeface="Arial" panose="020B0604020202020204" pitchFamily="34" charset="0"/>
                <a:cs typeface="Arial" panose="020B0604020202020204" pitchFamily="34" charset="0"/>
              </a:rPr>
              <a:t>ANÁLISE E DESENVOLVIMENTO DE SISTEMAS</a:t>
            </a:r>
            <a:br>
              <a:rPr lang="pt-BR" sz="1200" dirty="0">
                <a:latin typeface="Arial" panose="020B0604020202020204" pitchFamily="34" charset="0"/>
                <a:cs typeface="Arial" panose="020B0604020202020204" pitchFamily="34" charset="0"/>
              </a:rPr>
            </a:br>
            <a:endParaRPr lang="en-US" sz="1200"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C46CB785-BC8B-41F2-8B15-430E7772B82F}"/>
              </a:ext>
            </a:extLst>
          </p:cNvPr>
          <p:cNvSpPr>
            <a:spLocks noGrp="1"/>
          </p:cNvSpPr>
          <p:nvPr>
            <p:ph type="subTitle" idx="1"/>
          </p:nvPr>
        </p:nvSpPr>
        <p:spPr>
          <a:xfrm>
            <a:off x="4409838" y="5637467"/>
            <a:ext cx="3506787" cy="372845"/>
          </a:xfrm>
        </p:spPr>
        <p:txBody>
          <a:bodyPr/>
          <a:lstStyle/>
          <a:p>
            <a:r>
              <a:rPr lang="pt-BR" sz="1200" dirty="0">
                <a:latin typeface="Arial" panose="020B0604020202020204" pitchFamily="34" charset="0"/>
                <a:cs typeface="Arial" panose="020B0604020202020204" pitchFamily="34" charset="0"/>
              </a:rPr>
              <a:t>Projeto de Extensão e Inovação Interdisciplinar II</a:t>
            </a:r>
            <a:endParaRPr lang="en-US" sz="1200" dirty="0">
              <a:latin typeface="Arial" panose="020B0604020202020204" pitchFamily="34" charset="0"/>
              <a:cs typeface="Arial" panose="020B0604020202020204" pitchFamily="34" charset="0"/>
            </a:endParaRPr>
          </a:p>
          <a:p>
            <a:endParaRPr lang="en-US" dirty="0"/>
          </a:p>
        </p:txBody>
      </p:sp>
      <p:pic>
        <p:nvPicPr>
          <p:cNvPr id="4" name="Imagem 3" descr="Inscrições abertas para o Vestibular Multivix 2022/2 - sejabixo!">
            <a:extLst>
              <a:ext uri="{FF2B5EF4-FFF2-40B4-BE49-F238E27FC236}">
                <a16:creationId xmlns:a16="http://schemas.microsoft.com/office/drawing/2014/main" id="{035702DB-5FA2-4E90-9F1F-CDE88298869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92313" y="474843"/>
            <a:ext cx="5436534" cy="1273275"/>
          </a:xfrm>
          <a:prstGeom prst="rect">
            <a:avLst/>
          </a:prstGeom>
          <a:noFill/>
          <a:ln>
            <a:noFill/>
          </a:ln>
        </p:spPr>
      </p:pic>
      <p:sp>
        <p:nvSpPr>
          <p:cNvPr id="5" name="Subtítulo 2">
            <a:extLst>
              <a:ext uri="{FF2B5EF4-FFF2-40B4-BE49-F238E27FC236}">
                <a16:creationId xmlns:a16="http://schemas.microsoft.com/office/drawing/2014/main" id="{4B97EBC9-DBDB-4132-AAAD-A18DE5C2CC8A}"/>
              </a:ext>
            </a:extLst>
          </p:cNvPr>
          <p:cNvSpPr txBox="1">
            <a:spLocks/>
          </p:cNvSpPr>
          <p:nvPr/>
        </p:nvSpPr>
        <p:spPr>
          <a:xfrm>
            <a:off x="4342604" y="5923142"/>
            <a:ext cx="3506787" cy="652470"/>
          </a:xfrm>
          <a:prstGeom prst="rect">
            <a:avLst/>
          </a:prstGeom>
        </p:spPr>
        <p:txBody>
          <a:bodyPr vert="horz" lIns="91440" tIns="45720" rIns="91440" bIns="45720" rtlCol="0" anchor="t">
            <a:normAutofit fontScale="6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pt-BR" sz="2500" dirty="0">
                <a:latin typeface="Arial" panose="020B0604020202020204" pitchFamily="34" charset="0"/>
                <a:cs typeface="Arial" panose="020B0604020202020204" pitchFamily="34" charset="0"/>
              </a:rPr>
              <a:t>Serra/ES</a:t>
            </a:r>
          </a:p>
          <a:p>
            <a:pPr algn="ctr"/>
            <a:r>
              <a:rPr lang="pt-BR" sz="2500" dirty="0">
                <a:latin typeface="Arial" panose="020B0604020202020204" pitchFamily="34" charset="0"/>
                <a:cs typeface="Arial" panose="020B0604020202020204" pitchFamily="34" charset="0"/>
              </a:rPr>
              <a:t>2024</a:t>
            </a:r>
            <a:endParaRPr lang="en-US" sz="2500" dirty="0">
              <a:latin typeface="Arial" panose="020B0604020202020204" pitchFamily="34" charset="0"/>
              <a:cs typeface="Arial" panose="020B0604020202020204" pitchFamily="34" charset="0"/>
            </a:endParaRPr>
          </a:p>
          <a:p>
            <a:endParaRPr lang="en-US" dirty="0"/>
          </a:p>
        </p:txBody>
      </p:sp>
      <p:sp>
        <p:nvSpPr>
          <p:cNvPr id="6" name="Subtítulo 2">
            <a:extLst>
              <a:ext uri="{FF2B5EF4-FFF2-40B4-BE49-F238E27FC236}">
                <a16:creationId xmlns:a16="http://schemas.microsoft.com/office/drawing/2014/main" id="{3AC6E348-6248-4C50-8018-3CE8BD587975}"/>
              </a:ext>
            </a:extLst>
          </p:cNvPr>
          <p:cNvSpPr txBox="1">
            <a:spLocks/>
          </p:cNvSpPr>
          <p:nvPr/>
        </p:nvSpPr>
        <p:spPr>
          <a:xfrm>
            <a:off x="4342603" y="2336973"/>
            <a:ext cx="3506787" cy="37284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pt-BR" sz="1200" dirty="0">
                <a:latin typeface="Arial" panose="020B0604020202020204" pitchFamily="34" charset="0"/>
                <a:cs typeface="Arial" panose="020B0604020202020204" pitchFamily="34" charset="0"/>
              </a:rPr>
              <a:t>4° Período</a:t>
            </a:r>
            <a:endParaRPr lang="en-US" sz="1200" dirty="0">
              <a:latin typeface="Arial" panose="020B0604020202020204" pitchFamily="34" charset="0"/>
              <a:cs typeface="Arial" panose="020B0604020202020204" pitchFamily="34" charset="0"/>
            </a:endParaRPr>
          </a:p>
          <a:p>
            <a:endParaRPr lang="en-US" dirty="0"/>
          </a:p>
        </p:txBody>
      </p:sp>
      <p:sp>
        <p:nvSpPr>
          <p:cNvPr id="10" name="Seta: para a Direita 9">
            <a:hlinkClick r:id="rId3" action="ppaction://hlinksldjump"/>
            <a:extLst>
              <a:ext uri="{FF2B5EF4-FFF2-40B4-BE49-F238E27FC236}">
                <a16:creationId xmlns:a16="http://schemas.microsoft.com/office/drawing/2014/main" id="{05B84D59-79FD-4DCE-A688-88E126925737}"/>
              </a:ext>
            </a:extLst>
          </p:cNvPr>
          <p:cNvSpPr/>
          <p:nvPr/>
        </p:nvSpPr>
        <p:spPr>
          <a:xfrm>
            <a:off x="101508" y="4347545"/>
            <a:ext cx="1600200" cy="70292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a:t>Sumário</a:t>
            </a:r>
            <a:endParaRPr lang="en-US" dirty="0"/>
          </a:p>
        </p:txBody>
      </p:sp>
      <p:sp>
        <p:nvSpPr>
          <p:cNvPr id="11" name="Subtítulo 2">
            <a:extLst>
              <a:ext uri="{FF2B5EF4-FFF2-40B4-BE49-F238E27FC236}">
                <a16:creationId xmlns:a16="http://schemas.microsoft.com/office/drawing/2014/main" id="{3F3C0124-25E6-48A7-B7E3-D0F011793FBA}"/>
              </a:ext>
            </a:extLst>
          </p:cNvPr>
          <p:cNvSpPr txBox="1">
            <a:spLocks/>
          </p:cNvSpPr>
          <p:nvPr/>
        </p:nvSpPr>
        <p:spPr>
          <a:xfrm>
            <a:off x="4396390" y="2789907"/>
            <a:ext cx="3506787" cy="284756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US" sz="1000" dirty="0">
                <a:latin typeface="Arial" panose="020B0604020202020204" pitchFamily="34" charset="0"/>
                <a:cs typeface="Arial" panose="020B0604020202020204" pitchFamily="34" charset="0"/>
              </a:rPr>
              <a:t>Amanda Silva Santos</a:t>
            </a:r>
          </a:p>
          <a:p>
            <a:pPr algn="ctr"/>
            <a:r>
              <a:rPr lang="en-US" sz="1000" dirty="0">
                <a:latin typeface="Arial" panose="020B0604020202020204" pitchFamily="34" charset="0"/>
                <a:cs typeface="Arial" panose="020B0604020202020204" pitchFamily="34" charset="0"/>
              </a:rPr>
              <a:t>Claudio Marcio Raimundo Bastos</a:t>
            </a:r>
          </a:p>
          <a:p>
            <a:pPr algn="ctr"/>
            <a:r>
              <a:rPr lang="en-US" sz="1000" dirty="0">
                <a:latin typeface="Arial" panose="020B0604020202020204" pitchFamily="34" charset="0"/>
                <a:cs typeface="Arial" panose="020B0604020202020204" pitchFamily="34" charset="0"/>
              </a:rPr>
              <a:t>Daniel Mendes</a:t>
            </a:r>
          </a:p>
          <a:p>
            <a:pPr algn="ctr"/>
            <a:r>
              <a:rPr lang="en-US" sz="1000" dirty="0">
                <a:latin typeface="Arial" panose="020B0604020202020204" pitchFamily="34" charset="0"/>
                <a:cs typeface="Arial" panose="020B0604020202020204" pitchFamily="34" charset="0"/>
              </a:rPr>
              <a:t>Hanna </a:t>
            </a:r>
            <a:r>
              <a:rPr lang="en-US" sz="1000" dirty="0" err="1">
                <a:latin typeface="Arial" panose="020B0604020202020204" pitchFamily="34" charset="0"/>
                <a:cs typeface="Arial" panose="020B0604020202020204" pitchFamily="34" charset="0"/>
              </a:rPr>
              <a:t>Damásio</a:t>
            </a:r>
            <a:r>
              <a:rPr lang="en-US" sz="1000" dirty="0">
                <a:latin typeface="Arial" panose="020B0604020202020204" pitchFamily="34" charset="0"/>
                <a:cs typeface="Arial" panose="020B0604020202020204" pitchFamily="34" charset="0"/>
              </a:rPr>
              <a:t> de Andrade Britto</a:t>
            </a:r>
          </a:p>
          <a:p>
            <a:pPr algn="ctr"/>
            <a:r>
              <a:rPr lang="en-US" sz="1000" dirty="0">
                <a:latin typeface="Arial" panose="020B0604020202020204" pitchFamily="34" charset="0"/>
                <a:cs typeface="Arial" panose="020B0604020202020204" pitchFamily="34" charset="0"/>
              </a:rPr>
              <a:t>Jefferson Cordeiro Vieira</a:t>
            </a:r>
          </a:p>
          <a:p>
            <a:pPr algn="ctr"/>
            <a:r>
              <a:rPr lang="en-US" sz="1000" dirty="0">
                <a:latin typeface="Arial" panose="020B0604020202020204" pitchFamily="34" charset="0"/>
                <a:cs typeface="Arial" panose="020B0604020202020204" pitchFamily="34" charset="0"/>
              </a:rPr>
              <a:t>Lucas </a:t>
            </a:r>
            <a:r>
              <a:rPr lang="en-US" sz="1000" dirty="0" err="1">
                <a:latin typeface="Arial" panose="020B0604020202020204" pitchFamily="34" charset="0"/>
                <a:cs typeface="Arial" panose="020B0604020202020204" pitchFamily="34" charset="0"/>
              </a:rPr>
              <a:t>Torezani</a:t>
            </a:r>
            <a:r>
              <a:rPr lang="en-US" sz="1000" dirty="0">
                <a:latin typeface="Arial" panose="020B0604020202020204" pitchFamily="34" charset="0"/>
                <a:cs typeface="Arial" panose="020B0604020202020204" pitchFamily="34" charset="0"/>
              </a:rPr>
              <a:t> Siqueira</a:t>
            </a:r>
          </a:p>
          <a:p>
            <a:pPr algn="ctr"/>
            <a:r>
              <a:rPr lang="en-US" sz="1000" dirty="0">
                <a:latin typeface="Arial" panose="020B0604020202020204" pitchFamily="34" charset="0"/>
                <a:cs typeface="Arial" panose="020B0604020202020204" pitchFamily="34" charset="0"/>
              </a:rPr>
              <a:t>Robson Carvalho Garcia</a:t>
            </a:r>
          </a:p>
          <a:p>
            <a:pPr algn="ctr"/>
            <a:r>
              <a:rPr lang="en-US" sz="1000" dirty="0" err="1">
                <a:latin typeface="Arial" panose="020B0604020202020204" pitchFamily="34" charset="0"/>
                <a:cs typeface="Arial" panose="020B0604020202020204" pitchFamily="34" charset="0"/>
              </a:rPr>
              <a:t>Sheyla</a:t>
            </a:r>
            <a:r>
              <a:rPr lang="en-US" sz="1000" dirty="0">
                <a:latin typeface="Arial" panose="020B0604020202020204" pitchFamily="34" charset="0"/>
                <a:cs typeface="Arial" panose="020B0604020202020204" pitchFamily="34" charset="0"/>
              </a:rPr>
              <a:t> Madeira </a:t>
            </a:r>
            <a:r>
              <a:rPr lang="en-US" sz="1000" dirty="0" err="1">
                <a:latin typeface="Arial" panose="020B0604020202020204" pitchFamily="34" charset="0"/>
                <a:cs typeface="Arial" panose="020B0604020202020204" pitchFamily="34" charset="0"/>
              </a:rPr>
              <a:t>Leite</a:t>
            </a:r>
            <a:endParaRPr lang="en-US" sz="1000" dirty="0">
              <a:latin typeface="Arial" panose="020B0604020202020204" pitchFamily="34" charset="0"/>
              <a:cs typeface="Arial" panose="020B0604020202020204" pitchFamily="34" charset="0"/>
            </a:endParaRPr>
          </a:p>
          <a:p>
            <a:pPr algn="ctr"/>
            <a:r>
              <a:rPr lang="en-US" sz="1000" dirty="0">
                <a:latin typeface="Arial" panose="020B0604020202020204" pitchFamily="34" charset="0"/>
                <a:cs typeface="Arial" panose="020B0604020202020204" pitchFamily="34" charset="0"/>
              </a:rPr>
              <a:t>Tiago Gonçalves Cesar</a:t>
            </a:r>
          </a:p>
          <a:p>
            <a:pPr algn="ctr"/>
            <a:r>
              <a:rPr lang="en-US" sz="1000" dirty="0">
                <a:latin typeface="Arial" panose="020B0604020202020204" pitchFamily="34" charset="0"/>
                <a:cs typeface="Arial" panose="020B0604020202020204" pitchFamily="34" charset="0"/>
              </a:rPr>
              <a:t>Willian César </a:t>
            </a:r>
            <a:r>
              <a:rPr lang="en-US" sz="1000" dirty="0" err="1">
                <a:latin typeface="Arial" panose="020B0604020202020204" pitchFamily="34" charset="0"/>
                <a:cs typeface="Arial" panose="020B0604020202020204" pitchFamily="34" charset="0"/>
              </a:rPr>
              <a:t>Ciurlleti</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7366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BD391B4-ED29-4597-A39F-7CB8758CB1DC}"/>
              </a:ext>
            </a:extLst>
          </p:cNvPr>
          <p:cNvSpPr>
            <a:spLocks noGrp="1"/>
          </p:cNvSpPr>
          <p:nvPr>
            <p:ph idx="1"/>
          </p:nvPr>
        </p:nvSpPr>
        <p:spPr>
          <a:xfrm>
            <a:off x="1748118" y="268941"/>
            <a:ext cx="9756494" cy="6427694"/>
          </a:xfrm>
        </p:spPr>
        <p:txBody>
          <a:bodyPr>
            <a:normAutofit fontScale="92500" lnSpcReduction="10000"/>
          </a:bodyPr>
          <a:lstStyle/>
          <a:p>
            <a:pPr lvl="0"/>
            <a:r>
              <a:rPr lang="pt-BR" sz="1500" b="1" dirty="0">
                <a:latin typeface="Arial" panose="020B0604020202020204" pitchFamily="34" charset="0"/>
                <a:cs typeface="Arial" panose="020B0604020202020204" pitchFamily="34" charset="0"/>
              </a:rPr>
              <a:t>Impacto Real:</a:t>
            </a:r>
            <a:r>
              <a:rPr lang="pt-BR" sz="1500" dirty="0">
                <a:latin typeface="Arial" panose="020B0604020202020204" pitchFamily="34" charset="0"/>
                <a:cs typeface="Arial" panose="020B0604020202020204" pitchFamily="34" charset="0"/>
              </a:rPr>
              <a:t> A implementação do sistema trouxe benefícios tangíveis para o salão de beleza, melhorando a eficiência e a satisfação dos clientes.</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Pontos Negativos: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Dificuldades Técnicas:</a:t>
            </a:r>
            <a:r>
              <a:rPr lang="pt-BR" sz="1500" dirty="0">
                <a:latin typeface="Arial" panose="020B0604020202020204" pitchFamily="34" charset="0"/>
                <a:cs typeface="Arial" panose="020B0604020202020204" pitchFamily="34" charset="0"/>
              </a:rPr>
              <a:t> Enfrentamos desafios técnicos, especialmente na integração do banco de dados e na criação de uma interface intuitiva. Esses obstáculos atrasaram o cronograma inicialmente planejado.</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Curva de Aprendizado:</a:t>
            </a:r>
            <a:r>
              <a:rPr lang="pt-BR" sz="1500" dirty="0">
                <a:latin typeface="Arial" panose="020B0604020202020204" pitchFamily="34" charset="0"/>
                <a:cs typeface="Arial" panose="020B0604020202020204" pitchFamily="34" charset="0"/>
              </a:rPr>
              <a:t> Alguns membros do grupo tiveram dificuldades em se adaptar rapidamente às ferramentas e tecnologias utilizadas, o que exigiu tempo adicional para treinamentos e ajustes.</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Recomendações para Trabalhos Futuros: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Aprimoramento Contínuo:</a:t>
            </a:r>
            <a:r>
              <a:rPr lang="pt-BR" sz="1500" dirty="0">
                <a:latin typeface="Arial" panose="020B0604020202020204" pitchFamily="34" charset="0"/>
                <a:cs typeface="Arial" panose="020B0604020202020204" pitchFamily="34" charset="0"/>
              </a:rPr>
              <a:t> Sugerimos a implementação de melhorias contínuas no sistema, com base no feedback dos usuários e na evolução das necessidades do salão de beleza.</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Segurança de Dados:</a:t>
            </a:r>
            <a:r>
              <a:rPr lang="pt-BR" sz="1500" dirty="0">
                <a:latin typeface="Arial" panose="020B0604020202020204" pitchFamily="34" charset="0"/>
                <a:cs typeface="Arial" panose="020B0604020202020204" pitchFamily="34" charset="0"/>
              </a:rPr>
              <a:t> Recomenda-se um foco maior na segurança dos dados dos clientes, implementando técnicas avançadas de criptografia e proteção de informações.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Capacitação Técnica:</a:t>
            </a:r>
            <a:r>
              <a:rPr lang="pt-BR" sz="1500" dirty="0">
                <a:latin typeface="Arial" panose="020B0604020202020204" pitchFamily="34" charset="0"/>
                <a:cs typeface="Arial" panose="020B0604020202020204" pitchFamily="34" charset="0"/>
              </a:rPr>
              <a:t> Futuras equipes devem receber treinamentos mais intensivos e específicos nas tecnologias a serem utilizadas, para reduzir a curva de aprendizado e aumentar a eficiência do desenvolvimento.</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Testes e Feedback:</a:t>
            </a:r>
            <a:r>
              <a:rPr lang="pt-BR" sz="1500" dirty="0">
                <a:latin typeface="Arial" panose="020B0604020202020204" pitchFamily="34" charset="0"/>
                <a:cs typeface="Arial" panose="020B0604020202020204" pitchFamily="34" charset="0"/>
              </a:rPr>
              <a:t> Incluir mais fases de testes e coleta de feedback dos usuários finais durante o desenvolvimento pode ajudar a identificar e corrigir problemas antecipadamente.</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Documentação Completa:</a:t>
            </a:r>
            <a:r>
              <a:rPr lang="pt-BR" sz="1500" dirty="0">
                <a:latin typeface="Arial" panose="020B0604020202020204" pitchFamily="34" charset="0"/>
                <a:cs typeface="Arial" panose="020B0604020202020204" pitchFamily="34" charset="0"/>
              </a:rPr>
              <a:t> A criação de uma documentação detalhada do sistema, incluindo manuais de usuário e guias técnicos, será útil para futuros desenvolvedores e para a continuidade do projeto.</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Conclusão:</a:t>
            </a:r>
            <a:r>
              <a:rPr lang="pt-BR" sz="1500" dirty="0">
                <a:latin typeface="Arial" panose="020B0604020202020204" pitchFamily="34" charset="0"/>
                <a:cs typeface="Arial" panose="020B0604020202020204" pitchFamily="34" charset="0"/>
              </a:rPr>
              <a:t> O projeto de desenvolvimento do sistema de cadastro de contatos foi uma experiência enriquecedora e de grande aprendizado. Apesar dos desafios enfrentados, conseguimos atingir os objetivos principais e proporcionar uma solução tecnológica que beneficiou o salão de beleza e a comunidade local. Os pontos negativos foram importantes para nosso crescimento, mostrando áreas onde precisamos melhorar e aprender mais. Recomendamos a continuidade desse tipo de projeto prático no curso, pois ele oferece uma oportunidade única de aplicar conhecimentos teóricos em situações reais e contribuir positivamente para a comunidade.</a:t>
            </a:r>
            <a:endParaRPr lang="en-US" sz="1500" dirty="0">
              <a:latin typeface="Arial" panose="020B0604020202020204" pitchFamily="34" charset="0"/>
              <a:cs typeface="Arial" panose="020B0604020202020204" pitchFamily="34" charset="0"/>
            </a:endParaRPr>
          </a:p>
          <a:p>
            <a:endParaRPr lang="en-US" dirty="0"/>
          </a:p>
        </p:txBody>
      </p:sp>
      <p:sp>
        <p:nvSpPr>
          <p:cNvPr id="6" name="Seta: para a Direita 5">
            <a:hlinkClick r:id="" action="ppaction://hlinkshowjump?jump=nextslide"/>
            <a:extLst>
              <a:ext uri="{FF2B5EF4-FFF2-40B4-BE49-F238E27FC236}">
                <a16:creationId xmlns:a16="http://schemas.microsoft.com/office/drawing/2014/main" id="{337724D8-9726-4769-8E37-6242A9280E10}"/>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CA8C2D3E-FC58-4EC4-A3BA-3CC3C08748EE}"/>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2" action="ppaction://hlinksldjump"/>
            <a:extLst>
              <a:ext uri="{FF2B5EF4-FFF2-40B4-BE49-F238E27FC236}">
                <a16:creationId xmlns:a16="http://schemas.microsoft.com/office/drawing/2014/main" id="{E3127FB2-C692-4D26-8172-40F21528FBD3}"/>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6008454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ED5A3F-BDD0-49D5-A6B7-A35A262DE0AD}"/>
              </a:ext>
            </a:extLst>
          </p:cNvPr>
          <p:cNvSpPr>
            <a:spLocks noGrp="1"/>
          </p:cNvSpPr>
          <p:nvPr>
            <p:ph type="title"/>
          </p:nvPr>
        </p:nvSpPr>
        <p:spPr>
          <a:xfrm>
            <a:off x="1559474" y="691345"/>
            <a:ext cx="10551844" cy="451655"/>
          </a:xfrm>
        </p:spPr>
        <p:txBody>
          <a:bodyPr>
            <a:noAutofit/>
          </a:bodyPr>
          <a:lstStyle/>
          <a:p>
            <a:r>
              <a:rPr lang="en-US" sz="3200" b="1" dirty="0">
                <a:latin typeface="Arial" panose="020B0604020202020204" pitchFamily="34" charset="0"/>
                <a:cs typeface="Arial" panose="020B0604020202020204" pitchFamily="34" charset="0"/>
              </a:rPr>
              <a:t>Fig.1 - </a:t>
            </a:r>
            <a:r>
              <a:rPr lang="en-US" sz="3200" b="1" dirty="0" err="1">
                <a:latin typeface="Arial" panose="020B0604020202020204" pitchFamily="34" charset="0"/>
                <a:cs typeface="Arial" panose="020B0604020202020204" pitchFamily="34" charset="0"/>
              </a:rPr>
              <a:t>Tela</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inicial</a:t>
            </a:r>
            <a:r>
              <a:rPr lang="en-US" sz="3200" b="1" dirty="0">
                <a:latin typeface="Arial" panose="020B0604020202020204" pitchFamily="34" charset="0"/>
                <a:cs typeface="Arial" panose="020B0604020202020204" pitchFamily="34" charset="0"/>
              </a:rPr>
              <a:t> para entrada de dados dos clientes.</a:t>
            </a:r>
          </a:p>
        </p:txBody>
      </p:sp>
      <p:pic>
        <p:nvPicPr>
          <p:cNvPr id="5" name="Imagem 4">
            <a:extLst>
              <a:ext uri="{FF2B5EF4-FFF2-40B4-BE49-F238E27FC236}">
                <a16:creationId xmlns:a16="http://schemas.microsoft.com/office/drawing/2014/main" id="{BB8E72E8-D1A5-4EAC-8802-8B4DDB2F518E}"/>
              </a:ext>
            </a:extLst>
          </p:cNvPr>
          <p:cNvPicPr>
            <a:picLocks noChangeAspect="1"/>
          </p:cNvPicPr>
          <p:nvPr/>
        </p:nvPicPr>
        <p:blipFill>
          <a:blip r:embed="rId2"/>
          <a:stretch>
            <a:fillRect/>
          </a:stretch>
        </p:blipFill>
        <p:spPr>
          <a:xfrm>
            <a:off x="1122446" y="1446669"/>
            <a:ext cx="8229984" cy="4569779"/>
          </a:xfrm>
          <a:prstGeom prst="rect">
            <a:avLst/>
          </a:prstGeom>
        </p:spPr>
      </p:pic>
      <p:sp>
        <p:nvSpPr>
          <p:cNvPr id="6" name="Seta: para a Direita 5">
            <a:hlinkClick r:id="" action="ppaction://hlinkshowjump?jump=nextslide"/>
            <a:extLst>
              <a:ext uri="{FF2B5EF4-FFF2-40B4-BE49-F238E27FC236}">
                <a16:creationId xmlns:a16="http://schemas.microsoft.com/office/drawing/2014/main" id="{76965490-20E2-4188-AC9B-39DE4F1916E1}"/>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3" action="ppaction://hlinksldjump"/>
            <a:extLst>
              <a:ext uri="{FF2B5EF4-FFF2-40B4-BE49-F238E27FC236}">
                <a16:creationId xmlns:a16="http://schemas.microsoft.com/office/drawing/2014/main" id="{34138424-643D-484C-9CEB-4A123F9CAC72}"/>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
        <p:nvSpPr>
          <p:cNvPr id="12" name="Espaço Reservado para Conteúdo 2">
            <a:extLst>
              <a:ext uri="{FF2B5EF4-FFF2-40B4-BE49-F238E27FC236}">
                <a16:creationId xmlns:a16="http://schemas.microsoft.com/office/drawing/2014/main" id="{476F2998-B813-401E-99DD-14D531241EA6}"/>
              </a:ext>
            </a:extLst>
          </p:cNvPr>
          <p:cNvSpPr>
            <a:spLocks noGrp="1"/>
          </p:cNvSpPr>
          <p:nvPr>
            <p:ph idx="1"/>
          </p:nvPr>
        </p:nvSpPr>
        <p:spPr>
          <a:xfrm>
            <a:off x="9504830" y="1636606"/>
            <a:ext cx="2415987" cy="451656"/>
          </a:xfrm>
        </p:spPr>
        <p:txBody>
          <a:bodyPr>
            <a:normAutofit lnSpcReduction="10000"/>
          </a:bodyPr>
          <a:lstStyle/>
          <a:p>
            <a:r>
              <a:rPr lang="en-US" sz="1200" dirty="0" err="1">
                <a:latin typeface="Arial" panose="020B0604020202020204" pitchFamily="34" charset="0"/>
                <a:cs typeface="Arial" panose="020B0604020202020204" pitchFamily="34" charset="0"/>
              </a:rPr>
              <a:t>Clicando</a:t>
            </a:r>
            <a:r>
              <a:rPr lang="en-US" sz="1200" dirty="0">
                <a:latin typeface="Arial" panose="020B0604020202020204" pitchFamily="34" charset="0"/>
                <a:cs typeface="Arial" panose="020B0604020202020204" pitchFamily="34" charset="0"/>
              </a:rPr>
              <a:t> no </a:t>
            </a:r>
            <a:r>
              <a:rPr lang="en-US" sz="1200" dirty="0" err="1">
                <a:latin typeface="Arial" panose="020B0604020202020204" pitchFamily="34" charset="0"/>
                <a:cs typeface="Arial" panose="020B0604020202020204" pitchFamily="34" charset="0"/>
              </a:rPr>
              <a:t>botão</a:t>
            </a:r>
            <a:r>
              <a:rPr lang="en-US" sz="1200" dirty="0">
                <a:latin typeface="Arial" panose="020B0604020202020204" pitchFamily="34" charset="0"/>
                <a:cs typeface="Arial" panose="020B0604020202020204" pitchFamily="34" charset="0"/>
              </a:rPr>
              <a:t> sair a aplicação será </a:t>
            </a:r>
            <a:r>
              <a:rPr lang="en-US" sz="1200" dirty="0" err="1">
                <a:latin typeface="Arial" panose="020B0604020202020204" pitchFamily="34" charset="0"/>
                <a:cs typeface="Arial" panose="020B0604020202020204" pitchFamily="34" charset="0"/>
              </a:rPr>
              <a:t>fechada</a:t>
            </a:r>
            <a:r>
              <a:rPr lang="en-US" sz="1200" dirty="0">
                <a:latin typeface="Arial" panose="020B0604020202020204" pitchFamily="34" charset="0"/>
                <a:cs typeface="Arial" panose="020B0604020202020204" pitchFamily="34" charset="0"/>
              </a:rPr>
              <a:t>.</a:t>
            </a:r>
          </a:p>
        </p:txBody>
      </p:sp>
      <p:sp>
        <p:nvSpPr>
          <p:cNvPr id="13" name="Espaço Reservado para Conteúdo 2">
            <a:extLst>
              <a:ext uri="{FF2B5EF4-FFF2-40B4-BE49-F238E27FC236}">
                <a16:creationId xmlns:a16="http://schemas.microsoft.com/office/drawing/2014/main" id="{E4480D62-7BFE-4C3A-8148-E6DA00A4A0B3}"/>
              </a:ext>
            </a:extLst>
          </p:cNvPr>
          <p:cNvSpPr txBox="1">
            <a:spLocks/>
          </p:cNvSpPr>
          <p:nvPr/>
        </p:nvSpPr>
        <p:spPr>
          <a:xfrm>
            <a:off x="9504829" y="2243723"/>
            <a:ext cx="2415987" cy="6762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200" dirty="0" err="1">
                <a:latin typeface="Arial" panose="020B0604020202020204" pitchFamily="34" charset="0"/>
                <a:cs typeface="Arial" panose="020B0604020202020204" pitchFamily="34" charset="0"/>
              </a:rPr>
              <a:t>Clicando</a:t>
            </a:r>
            <a:r>
              <a:rPr lang="en-US" sz="1200" dirty="0">
                <a:latin typeface="Arial" panose="020B0604020202020204" pitchFamily="34" charset="0"/>
                <a:cs typeface="Arial" panose="020B0604020202020204" pitchFamily="34" charset="0"/>
              </a:rPr>
              <a:t> no </a:t>
            </a:r>
            <a:r>
              <a:rPr lang="en-US" sz="1200" dirty="0" err="1">
                <a:latin typeface="Arial" panose="020B0604020202020204" pitchFamily="34" charset="0"/>
                <a:cs typeface="Arial" panose="020B0604020202020204" pitchFamily="34" charset="0"/>
              </a:rPr>
              <a:t>botão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salvar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os</a:t>
            </a:r>
            <a:r>
              <a:rPr lang="en-US" sz="1200" dirty="0">
                <a:latin typeface="Arial" panose="020B0604020202020204" pitchFamily="34" charset="0"/>
                <a:cs typeface="Arial" panose="020B0604020202020204" pitchFamily="34" charset="0"/>
              </a:rPr>
              <a:t> dados </a:t>
            </a:r>
            <a:r>
              <a:rPr lang="en-US" sz="1200" dirty="0" err="1">
                <a:latin typeface="Arial" panose="020B0604020202020204" pitchFamily="34" charset="0"/>
                <a:cs typeface="Arial" panose="020B0604020202020204" pitchFamily="34" charset="0"/>
              </a:rPr>
              <a:t>serão</a:t>
            </a:r>
            <a:r>
              <a:rPr lang="en-US" sz="1200" dirty="0">
                <a:latin typeface="Arial" panose="020B0604020202020204" pitchFamily="34" charset="0"/>
                <a:cs typeface="Arial" panose="020B0604020202020204" pitchFamily="34" charset="0"/>
              </a:rPr>
              <a:t> salvos no banco de dados.</a:t>
            </a:r>
          </a:p>
        </p:txBody>
      </p:sp>
      <p:sp>
        <p:nvSpPr>
          <p:cNvPr id="14" name="Espaço Reservado para Conteúdo 2">
            <a:extLst>
              <a:ext uri="{FF2B5EF4-FFF2-40B4-BE49-F238E27FC236}">
                <a16:creationId xmlns:a16="http://schemas.microsoft.com/office/drawing/2014/main" id="{40BAD00F-E183-4CB1-A4B8-D2611A6A8238}"/>
              </a:ext>
            </a:extLst>
          </p:cNvPr>
          <p:cNvSpPr txBox="1">
            <a:spLocks/>
          </p:cNvSpPr>
          <p:nvPr/>
        </p:nvSpPr>
        <p:spPr>
          <a:xfrm>
            <a:off x="9504829" y="2946048"/>
            <a:ext cx="2415987" cy="676289"/>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200" dirty="0" err="1">
                <a:latin typeface="Arial" panose="020B0604020202020204" pitchFamily="34" charset="0"/>
                <a:cs typeface="Arial" panose="020B0604020202020204" pitchFamily="34" charset="0"/>
              </a:rPr>
              <a:t>Clicando</a:t>
            </a:r>
            <a:r>
              <a:rPr lang="en-US" sz="1200" dirty="0">
                <a:latin typeface="Arial" panose="020B0604020202020204" pitchFamily="34" charset="0"/>
                <a:cs typeface="Arial" panose="020B0604020202020204" pitchFamily="34" charset="0"/>
              </a:rPr>
              <a:t> no </a:t>
            </a:r>
            <a:r>
              <a:rPr lang="en-US" sz="1200" dirty="0" err="1">
                <a:latin typeface="Arial" panose="020B0604020202020204" pitchFamily="34" charset="0"/>
                <a:cs typeface="Arial" panose="020B0604020202020204" pitchFamily="34" charset="0"/>
              </a:rPr>
              <a:t>botão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exibir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lista</a:t>
            </a:r>
            <a:r>
              <a:rPr lang="en-US" sz="1200" dirty="0">
                <a:latin typeface="Arial" panose="020B0604020202020204" pitchFamily="34" charset="0"/>
                <a:cs typeface="Arial" panose="020B0604020202020204" pitchFamily="34" charset="0"/>
              </a:rPr>
              <a:t> de </a:t>
            </a:r>
            <a:r>
              <a:rPr lang="en-US" sz="1200" dirty="0" err="1">
                <a:latin typeface="Arial" panose="020B0604020202020204" pitchFamily="34" charset="0"/>
                <a:cs typeface="Arial" panose="020B0604020202020204" pitchFamily="34" charset="0"/>
              </a:rPr>
              <a:t>contatos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irá</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aparecer</a:t>
            </a:r>
            <a:r>
              <a:rPr lang="en-US" sz="1200" dirty="0">
                <a:latin typeface="Arial" panose="020B0604020202020204" pitchFamily="34" charset="0"/>
                <a:cs typeface="Arial" panose="020B0604020202020204" pitchFamily="34" charset="0"/>
              </a:rPr>
              <a:t> a </a:t>
            </a:r>
            <a:r>
              <a:rPr lang="en-US" sz="1200" dirty="0" err="1">
                <a:latin typeface="Arial" panose="020B0604020202020204" pitchFamily="34" charset="0"/>
                <a:cs typeface="Arial" panose="020B0604020202020204" pitchFamily="34" charset="0"/>
              </a:rPr>
              <a:t>lista</a:t>
            </a:r>
            <a:r>
              <a:rPr lang="en-US" sz="1200" dirty="0">
                <a:latin typeface="Arial" panose="020B0604020202020204" pitchFamily="34" charset="0"/>
                <a:cs typeface="Arial" panose="020B0604020202020204" pitchFamily="34" charset="0"/>
              </a:rPr>
              <a:t> de </a:t>
            </a:r>
            <a:r>
              <a:rPr lang="en-US" sz="1200" dirty="0" err="1">
                <a:latin typeface="Arial" panose="020B0604020202020204" pitchFamily="34" charset="0"/>
                <a:cs typeface="Arial" panose="020B0604020202020204" pitchFamily="34" charset="0"/>
              </a:rPr>
              <a:t>contatos</a:t>
            </a:r>
            <a:r>
              <a:rPr lang="en-US" sz="1200" dirty="0">
                <a:latin typeface="Arial" panose="020B0604020202020204" pitchFamily="34" charset="0"/>
                <a:cs typeface="Arial" panose="020B0604020202020204" pitchFamily="34" charset="0"/>
              </a:rPr>
              <a:t> salvos.</a:t>
            </a:r>
          </a:p>
        </p:txBody>
      </p:sp>
    </p:spTree>
    <p:extLst>
      <p:ext uri="{BB962C8B-B14F-4D97-AF65-F5344CB8AC3E}">
        <p14:creationId xmlns:p14="http://schemas.microsoft.com/office/powerpoint/2010/main" val="2262000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39506-D8EC-41C2-BD91-4CBCA779BF46}"/>
              </a:ext>
            </a:extLst>
          </p:cNvPr>
          <p:cNvSpPr>
            <a:spLocks noGrp="1"/>
          </p:cNvSpPr>
          <p:nvPr>
            <p:ph type="title"/>
          </p:nvPr>
        </p:nvSpPr>
        <p:spPr>
          <a:xfrm>
            <a:off x="1530607" y="624110"/>
            <a:ext cx="8911687" cy="653361"/>
          </a:xfrm>
        </p:spPr>
        <p:txBody>
          <a:bodyPr>
            <a:normAutofit/>
          </a:bodyPr>
          <a:lstStyle/>
          <a:p>
            <a:r>
              <a:rPr lang="en-US" sz="3200" b="1" dirty="0">
                <a:latin typeface="Arial" panose="020B0604020202020204" pitchFamily="34" charset="0"/>
                <a:cs typeface="Arial" panose="020B0604020202020204" pitchFamily="34" charset="0"/>
              </a:rPr>
              <a:t>Fig.2 – </a:t>
            </a:r>
            <a:r>
              <a:rPr lang="en-US" sz="3200" b="1" dirty="0" err="1">
                <a:latin typeface="Arial" panose="020B0604020202020204" pitchFamily="34" charset="0"/>
                <a:cs typeface="Arial" panose="020B0604020202020204" pitchFamily="34" charset="0"/>
              </a:rPr>
              <a:t>Exibindo</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lista</a:t>
            </a:r>
            <a:r>
              <a:rPr lang="en-US" sz="3200" b="1" dirty="0">
                <a:latin typeface="Arial" panose="020B0604020202020204" pitchFamily="34" charset="0"/>
                <a:cs typeface="Arial" panose="020B0604020202020204" pitchFamily="34" charset="0"/>
              </a:rPr>
              <a:t> de </a:t>
            </a:r>
            <a:r>
              <a:rPr lang="en-US" sz="3200" b="1" dirty="0" err="1">
                <a:latin typeface="Arial" panose="020B0604020202020204" pitchFamily="34" charset="0"/>
                <a:cs typeface="Arial" panose="020B0604020202020204" pitchFamily="34" charset="0"/>
              </a:rPr>
              <a:t>contatos</a:t>
            </a:r>
            <a:r>
              <a:rPr lang="en-US" sz="3200" b="1" dirty="0">
                <a:latin typeface="Arial" panose="020B0604020202020204" pitchFamily="34" charset="0"/>
                <a:cs typeface="Arial" panose="020B0604020202020204" pitchFamily="34" charset="0"/>
              </a:rPr>
              <a:t>:</a:t>
            </a:r>
          </a:p>
        </p:txBody>
      </p:sp>
      <p:pic>
        <p:nvPicPr>
          <p:cNvPr id="4" name="Imagem 3">
            <a:extLst>
              <a:ext uri="{FF2B5EF4-FFF2-40B4-BE49-F238E27FC236}">
                <a16:creationId xmlns:a16="http://schemas.microsoft.com/office/drawing/2014/main" id="{6AD1A700-6D36-4EAF-97D8-293EE198796B}"/>
              </a:ext>
            </a:extLst>
          </p:cNvPr>
          <p:cNvPicPr>
            <a:picLocks noChangeAspect="1"/>
          </p:cNvPicPr>
          <p:nvPr/>
        </p:nvPicPr>
        <p:blipFill>
          <a:blip r:embed="rId2"/>
          <a:stretch>
            <a:fillRect/>
          </a:stretch>
        </p:blipFill>
        <p:spPr>
          <a:xfrm>
            <a:off x="1530607" y="1501307"/>
            <a:ext cx="7648575" cy="4581525"/>
          </a:xfrm>
          <a:prstGeom prst="rect">
            <a:avLst/>
          </a:prstGeom>
        </p:spPr>
      </p:pic>
      <p:sp>
        <p:nvSpPr>
          <p:cNvPr id="5" name="Seta: para a Direita 4">
            <a:hlinkClick r:id="" action="ppaction://hlinkshowjump?jump=nextslide"/>
            <a:extLst>
              <a:ext uri="{FF2B5EF4-FFF2-40B4-BE49-F238E27FC236}">
                <a16:creationId xmlns:a16="http://schemas.microsoft.com/office/drawing/2014/main" id="{39B5E4E1-CE68-4638-8FD2-9E98DAB29C09}"/>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Seta: para a Esquerda 5">
            <a:hlinkClick r:id="" action="ppaction://hlinkshowjump?jump=previousslide"/>
            <a:extLst>
              <a:ext uri="{FF2B5EF4-FFF2-40B4-BE49-F238E27FC236}">
                <a16:creationId xmlns:a16="http://schemas.microsoft.com/office/drawing/2014/main" id="{1EBEC311-6F82-41FA-A314-892C8FA0FF89}"/>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tângulo 6">
            <a:hlinkClick r:id="rId3" action="ppaction://hlinksldjump"/>
            <a:extLst>
              <a:ext uri="{FF2B5EF4-FFF2-40B4-BE49-F238E27FC236}">
                <a16:creationId xmlns:a16="http://schemas.microsoft.com/office/drawing/2014/main" id="{162FB933-4FE2-4FAF-8090-6B877AD9D998}"/>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2189179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0DA381-C0BA-46BB-9621-6C6F40C1DC89}"/>
              </a:ext>
            </a:extLst>
          </p:cNvPr>
          <p:cNvSpPr>
            <a:spLocks noGrp="1"/>
          </p:cNvSpPr>
          <p:nvPr>
            <p:ph type="title"/>
          </p:nvPr>
        </p:nvSpPr>
        <p:spPr>
          <a:xfrm>
            <a:off x="1640157" y="677898"/>
            <a:ext cx="5177502" cy="626466"/>
          </a:xfrm>
        </p:spPr>
        <p:txBody>
          <a:bodyPr>
            <a:noAutofit/>
          </a:bodyPr>
          <a:lstStyle/>
          <a:p>
            <a:r>
              <a:rPr lang="en-US" sz="3200" b="1" dirty="0">
                <a:latin typeface="Arial" panose="020B0604020202020204" pitchFamily="34" charset="0"/>
                <a:cs typeface="Arial" panose="020B0604020202020204" pitchFamily="34" charset="0"/>
              </a:rPr>
              <a:t>Fig.3 – </a:t>
            </a:r>
            <a:r>
              <a:rPr lang="en-US" sz="3200" b="1" dirty="0" err="1">
                <a:latin typeface="Arial" panose="020B0604020202020204" pitchFamily="34" charset="0"/>
                <a:cs typeface="Arial" panose="020B0604020202020204" pitchFamily="34" charset="0"/>
              </a:rPr>
              <a:t>ListaContato.cs</a:t>
            </a:r>
            <a:endParaRPr lang="en-US" sz="3200" b="1" dirty="0">
              <a:latin typeface="Arial" panose="020B0604020202020204" pitchFamily="34" charset="0"/>
              <a:cs typeface="Arial" panose="020B0604020202020204" pitchFamily="34" charset="0"/>
            </a:endParaRPr>
          </a:p>
        </p:txBody>
      </p:sp>
      <p:pic>
        <p:nvPicPr>
          <p:cNvPr id="4" name="Imagem 3">
            <a:extLst>
              <a:ext uri="{FF2B5EF4-FFF2-40B4-BE49-F238E27FC236}">
                <a16:creationId xmlns:a16="http://schemas.microsoft.com/office/drawing/2014/main" id="{B6137FA9-1B30-45D7-94AA-111F0E6829DB}"/>
              </a:ext>
            </a:extLst>
          </p:cNvPr>
          <p:cNvPicPr>
            <a:picLocks noChangeAspect="1"/>
          </p:cNvPicPr>
          <p:nvPr/>
        </p:nvPicPr>
        <p:blipFill>
          <a:blip r:embed="rId2"/>
          <a:stretch>
            <a:fillRect/>
          </a:stretch>
        </p:blipFill>
        <p:spPr>
          <a:xfrm>
            <a:off x="2132229" y="1470255"/>
            <a:ext cx="7630336" cy="4830946"/>
          </a:xfrm>
          <a:prstGeom prst="rect">
            <a:avLst/>
          </a:prstGeom>
        </p:spPr>
      </p:pic>
      <p:sp>
        <p:nvSpPr>
          <p:cNvPr id="5" name="Seta: para a Direita 4">
            <a:hlinkClick r:id="" action="ppaction://hlinkshowjump?jump=nextslide"/>
            <a:extLst>
              <a:ext uri="{FF2B5EF4-FFF2-40B4-BE49-F238E27FC236}">
                <a16:creationId xmlns:a16="http://schemas.microsoft.com/office/drawing/2014/main" id="{1CABC5FD-3A38-4CA4-9BEE-4731C9FD98FA}"/>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Seta: para a Esquerda 5">
            <a:hlinkClick r:id="" action="ppaction://hlinkshowjump?jump=previousslide"/>
            <a:extLst>
              <a:ext uri="{FF2B5EF4-FFF2-40B4-BE49-F238E27FC236}">
                <a16:creationId xmlns:a16="http://schemas.microsoft.com/office/drawing/2014/main" id="{F1652655-A76C-441E-BCB4-8FE37D1556AA}"/>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tângulo 6">
            <a:hlinkClick r:id="rId3" action="ppaction://hlinksldjump"/>
            <a:extLst>
              <a:ext uri="{FF2B5EF4-FFF2-40B4-BE49-F238E27FC236}">
                <a16:creationId xmlns:a16="http://schemas.microsoft.com/office/drawing/2014/main" id="{5F70CA45-D4F6-4C9C-B663-C3D6B7879CF1}"/>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3429945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206AE5-BF57-4A1A-983B-76011FAA9D1D}"/>
              </a:ext>
            </a:extLst>
          </p:cNvPr>
          <p:cNvSpPr>
            <a:spLocks noGrp="1"/>
          </p:cNvSpPr>
          <p:nvPr>
            <p:ph type="title"/>
          </p:nvPr>
        </p:nvSpPr>
        <p:spPr>
          <a:xfrm>
            <a:off x="1640156" y="620097"/>
            <a:ext cx="6737361" cy="653361"/>
          </a:xfrm>
        </p:spPr>
        <p:txBody>
          <a:bodyPr>
            <a:noAutofit/>
          </a:bodyPr>
          <a:lstStyle/>
          <a:p>
            <a:r>
              <a:rPr lang="en-US" sz="3200" b="1" dirty="0">
                <a:latin typeface="Arial" panose="020B0604020202020204" pitchFamily="34" charset="0"/>
                <a:cs typeface="Arial" panose="020B0604020202020204" pitchFamily="34" charset="0"/>
              </a:rPr>
              <a:t>Fig.4 – </a:t>
            </a:r>
            <a:r>
              <a:rPr lang="en-US" sz="3200" b="1" dirty="0" err="1">
                <a:latin typeface="Arial" panose="020B0604020202020204" pitchFamily="34" charset="0"/>
                <a:cs typeface="Arial" panose="020B0604020202020204" pitchFamily="34" charset="0"/>
              </a:rPr>
              <a:t>ListaContatos.cs</a:t>
            </a:r>
            <a:r>
              <a:rPr lang="en-US" sz="3200" b="1" dirty="0">
                <a:latin typeface="Arial" panose="020B0604020202020204" pitchFamily="34" charset="0"/>
                <a:cs typeface="Arial" panose="020B0604020202020204" pitchFamily="34" charset="0"/>
              </a:rPr>
              <a:t> (Design)</a:t>
            </a:r>
          </a:p>
        </p:txBody>
      </p:sp>
      <p:pic>
        <p:nvPicPr>
          <p:cNvPr id="4" name="Imagem 3">
            <a:extLst>
              <a:ext uri="{FF2B5EF4-FFF2-40B4-BE49-F238E27FC236}">
                <a16:creationId xmlns:a16="http://schemas.microsoft.com/office/drawing/2014/main" id="{B8889455-3119-40EC-B402-43C664AE25D8}"/>
              </a:ext>
            </a:extLst>
          </p:cNvPr>
          <p:cNvPicPr>
            <a:picLocks noChangeAspect="1"/>
          </p:cNvPicPr>
          <p:nvPr/>
        </p:nvPicPr>
        <p:blipFill>
          <a:blip r:embed="rId2"/>
          <a:stretch>
            <a:fillRect/>
          </a:stretch>
        </p:blipFill>
        <p:spPr>
          <a:xfrm>
            <a:off x="2326341" y="1438494"/>
            <a:ext cx="7611035" cy="4832530"/>
          </a:xfrm>
          <a:prstGeom prst="rect">
            <a:avLst/>
          </a:prstGeom>
        </p:spPr>
      </p:pic>
      <p:sp>
        <p:nvSpPr>
          <p:cNvPr id="5" name="Seta: para a Direita 4">
            <a:hlinkClick r:id="" action="ppaction://hlinkshowjump?jump=nextslide"/>
            <a:extLst>
              <a:ext uri="{FF2B5EF4-FFF2-40B4-BE49-F238E27FC236}">
                <a16:creationId xmlns:a16="http://schemas.microsoft.com/office/drawing/2014/main" id="{35F29749-611C-4492-824F-EDD3DB818A2A}"/>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Seta: para a Esquerda 5">
            <a:hlinkClick r:id="" action="ppaction://hlinkshowjump?jump=previousslide"/>
            <a:extLst>
              <a:ext uri="{FF2B5EF4-FFF2-40B4-BE49-F238E27FC236}">
                <a16:creationId xmlns:a16="http://schemas.microsoft.com/office/drawing/2014/main" id="{2CB0BA0A-3B68-4C93-862B-FC6C203CB627}"/>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tângulo 6">
            <a:hlinkClick r:id="rId3" action="ppaction://hlinksldjump"/>
            <a:extLst>
              <a:ext uri="{FF2B5EF4-FFF2-40B4-BE49-F238E27FC236}">
                <a16:creationId xmlns:a16="http://schemas.microsoft.com/office/drawing/2014/main" id="{1C1EF1AB-2375-4AAB-900E-5BA4451C45C0}"/>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1775074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64A0A80-9C04-4E82-B331-DD891380F1F6}"/>
              </a:ext>
            </a:extLst>
          </p:cNvPr>
          <p:cNvSpPr>
            <a:spLocks noGrp="1"/>
          </p:cNvSpPr>
          <p:nvPr>
            <p:ph type="title"/>
          </p:nvPr>
        </p:nvSpPr>
        <p:spPr>
          <a:xfrm>
            <a:off x="1640156" y="653715"/>
            <a:ext cx="5311973" cy="586125"/>
          </a:xfrm>
        </p:spPr>
        <p:txBody>
          <a:bodyPr>
            <a:noAutofit/>
          </a:bodyPr>
          <a:lstStyle/>
          <a:p>
            <a:r>
              <a:rPr lang="en-US" sz="3200" b="1" dirty="0">
                <a:latin typeface="Arial" panose="020B0604020202020204" pitchFamily="34" charset="0"/>
                <a:cs typeface="Arial" panose="020B0604020202020204" pitchFamily="34" charset="0"/>
              </a:rPr>
              <a:t>Fig.5 – Form1.cs</a:t>
            </a:r>
          </a:p>
        </p:txBody>
      </p:sp>
      <p:pic>
        <p:nvPicPr>
          <p:cNvPr id="5" name="Imagem 4">
            <a:extLst>
              <a:ext uri="{FF2B5EF4-FFF2-40B4-BE49-F238E27FC236}">
                <a16:creationId xmlns:a16="http://schemas.microsoft.com/office/drawing/2014/main" id="{51CE332B-CA16-4229-8E26-C1B2D8F6FEA6}"/>
              </a:ext>
            </a:extLst>
          </p:cNvPr>
          <p:cNvPicPr>
            <a:picLocks noChangeAspect="1"/>
          </p:cNvPicPr>
          <p:nvPr/>
        </p:nvPicPr>
        <p:blipFill>
          <a:blip r:embed="rId2"/>
          <a:stretch>
            <a:fillRect/>
          </a:stretch>
        </p:blipFill>
        <p:spPr>
          <a:xfrm>
            <a:off x="1640156" y="1235466"/>
            <a:ext cx="7957857" cy="5084652"/>
          </a:xfrm>
          <a:prstGeom prst="rect">
            <a:avLst/>
          </a:prstGeom>
        </p:spPr>
      </p:pic>
      <p:sp>
        <p:nvSpPr>
          <p:cNvPr id="6" name="Seta: para a Direita 5">
            <a:hlinkClick r:id="" action="ppaction://hlinkshowjump?jump=nextslide"/>
            <a:extLst>
              <a:ext uri="{FF2B5EF4-FFF2-40B4-BE49-F238E27FC236}">
                <a16:creationId xmlns:a16="http://schemas.microsoft.com/office/drawing/2014/main" id="{5044E107-FD7C-4BC2-A56F-F2B377B85969}"/>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A5F4F539-66D9-42E4-9918-345A5FC407E1}"/>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3" action="ppaction://hlinksldjump"/>
            <a:extLst>
              <a:ext uri="{FF2B5EF4-FFF2-40B4-BE49-F238E27FC236}">
                <a16:creationId xmlns:a16="http://schemas.microsoft.com/office/drawing/2014/main" id="{47E91C36-64D9-4EDE-AE74-1E33E06E5EAB}"/>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2714736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90C8F-4129-4ED4-AC00-318BE1D76B74}"/>
              </a:ext>
            </a:extLst>
          </p:cNvPr>
          <p:cNvSpPr>
            <a:spLocks noGrp="1"/>
          </p:cNvSpPr>
          <p:nvPr>
            <p:ph type="title"/>
          </p:nvPr>
        </p:nvSpPr>
        <p:spPr>
          <a:xfrm>
            <a:off x="1640156" y="653715"/>
            <a:ext cx="5311973" cy="586125"/>
          </a:xfrm>
        </p:spPr>
        <p:txBody>
          <a:bodyPr>
            <a:noAutofit/>
          </a:bodyPr>
          <a:lstStyle/>
          <a:p>
            <a:r>
              <a:rPr lang="en-US" sz="3200" b="1" dirty="0">
                <a:latin typeface="Arial" panose="020B0604020202020204" pitchFamily="34" charset="0"/>
                <a:cs typeface="Arial" panose="020B0604020202020204" pitchFamily="34" charset="0"/>
              </a:rPr>
              <a:t>Fig.6 – Form1.cs (Design)</a:t>
            </a:r>
          </a:p>
        </p:txBody>
      </p:sp>
      <p:pic>
        <p:nvPicPr>
          <p:cNvPr id="4" name="Imagem 3">
            <a:extLst>
              <a:ext uri="{FF2B5EF4-FFF2-40B4-BE49-F238E27FC236}">
                <a16:creationId xmlns:a16="http://schemas.microsoft.com/office/drawing/2014/main" id="{90EA2DBB-5C3C-4D0E-A380-5DFE07ED7383}"/>
              </a:ext>
            </a:extLst>
          </p:cNvPr>
          <p:cNvPicPr>
            <a:picLocks noChangeAspect="1"/>
          </p:cNvPicPr>
          <p:nvPr/>
        </p:nvPicPr>
        <p:blipFill>
          <a:blip r:embed="rId2"/>
          <a:stretch>
            <a:fillRect/>
          </a:stretch>
        </p:blipFill>
        <p:spPr>
          <a:xfrm>
            <a:off x="1922930" y="1340502"/>
            <a:ext cx="7570694" cy="4965298"/>
          </a:xfrm>
          <a:prstGeom prst="rect">
            <a:avLst/>
          </a:prstGeom>
        </p:spPr>
      </p:pic>
      <p:sp>
        <p:nvSpPr>
          <p:cNvPr id="5" name="Seta: para a Direita 4">
            <a:hlinkClick r:id="" action="ppaction://hlinkshowjump?jump=nextslide"/>
            <a:extLst>
              <a:ext uri="{FF2B5EF4-FFF2-40B4-BE49-F238E27FC236}">
                <a16:creationId xmlns:a16="http://schemas.microsoft.com/office/drawing/2014/main" id="{41801535-3477-40A4-B126-CDE5746F5EB5}"/>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Seta: para a Esquerda 5">
            <a:hlinkClick r:id="" action="ppaction://hlinkshowjump?jump=previousslide"/>
            <a:extLst>
              <a:ext uri="{FF2B5EF4-FFF2-40B4-BE49-F238E27FC236}">
                <a16:creationId xmlns:a16="http://schemas.microsoft.com/office/drawing/2014/main" id="{9100F908-4244-4AFD-BA50-C0A4F6AEF5C5}"/>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tângulo 6">
            <a:hlinkClick r:id="rId3" action="ppaction://hlinksldjump"/>
            <a:extLst>
              <a:ext uri="{FF2B5EF4-FFF2-40B4-BE49-F238E27FC236}">
                <a16:creationId xmlns:a16="http://schemas.microsoft.com/office/drawing/2014/main" id="{67CBDEE0-9823-4441-B153-F31B8DA6633C}"/>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6264526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2428D83-1F03-46D9-9A7B-7B49FEFC8818}"/>
              </a:ext>
            </a:extLst>
          </p:cNvPr>
          <p:cNvSpPr>
            <a:spLocks noGrp="1"/>
          </p:cNvSpPr>
          <p:nvPr>
            <p:ph type="title"/>
          </p:nvPr>
        </p:nvSpPr>
        <p:spPr>
          <a:xfrm>
            <a:off x="1640156" y="653715"/>
            <a:ext cx="5311973" cy="586125"/>
          </a:xfrm>
        </p:spPr>
        <p:txBody>
          <a:bodyPr>
            <a:noAutofit/>
          </a:bodyPr>
          <a:lstStyle/>
          <a:p>
            <a:r>
              <a:rPr lang="en-US" sz="3200" b="1" dirty="0">
                <a:latin typeface="Arial" panose="020B0604020202020204" pitchFamily="34" charset="0"/>
                <a:cs typeface="Arial" panose="020B0604020202020204" pitchFamily="34" charset="0"/>
              </a:rPr>
              <a:t>Fig.7 – </a:t>
            </a:r>
            <a:r>
              <a:rPr lang="en-US" sz="3200" b="1" dirty="0" err="1">
                <a:latin typeface="Arial" panose="020B0604020202020204" pitchFamily="34" charset="0"/>
                <a:cs typeface="Arial" panose="020B0604020202020204" pitchFamily="34" charset="0"/>
              </a:rPr>
              <a:t>Contato.cs</a:t>
            </a:r>
            <a:br>
              <a:rPr lang="en-US" sz="3200" b="1" dirty="0">
                <a:latin typeface="Arial" panose="020B0604020202020204" pitchFamily="34" charset="0"/>
                <a:cs typeface="Arial" panose="020B0604020202020204" pitchFamily="34" charset="0"/>
              </a:rPr>
            </a:br>
            <a:endParaRPr lang="en-US" sz="3200" b="1" dirty="0">
              <a:latin typeface="Arial" panose="020B0604020202020204" pitchFamily="34" charset="0"/>
              <a:cs typeface="Arial" panose="020B0604020202020204" pitchFamily="34" charset="0"/>
            </a:endParaRPr>
          </a:p>
        </p:txBody>
      </p:sp>
      <p:pic>
        <p:nvPicPr>
          <p:cNvPr id="5" name="Imagem 4">
            <a:extLst>
              <a:ext uri="{FF2B5EF4-FFF2-40B4-BE49-F238E27FC236}">
                <a16:creationId xmlns:a16="http://schemas.microsoft.com/office/drawing/2014/main" id="{652028B1-F54A-4E7E-9431-13EB61CD253B}"/>
              </a:ext>
            </a:extLst>
          </p:cNvPr>
          <p:cNvPicPr>
            <a:picLocks noChangeAspect="1"/>
          </p:cNvPicPr>
          <p:nvPr/>
        </p:nvPicPr>
        <p:blipFill>
          <a:blip r:embed="rId2"/>
          <a:stretch>
            <a:fillRect/>
          </a:stretch>
        </p:blipFill>
        <p:spPr>
          <a:xfrm>
            <a:off x="1640156" y="1380027"/>
            <a:ext cx="7712274" cy="4935855"/>
          </a:xfrm>
          <a:prstGeom prst="rect">
            <a:avLst/>
          </a:prstGeom>
        </p:spPr>
      </p:pic>
      <p:sp>
        <p:nvSpPr>
          <p:cNvPr id="6" name="Seta: para a Direita 5">
            <a:hlinkClick r:id="" action="ppaction://hlinkshowjump?jump=nextslide"/>
            <a:extLst>
              <a:ext uri="{FF2B5EF4-FFF2-40B4-BE49-F238E27FC236}">
                <a16:creationId xmlns:a16="http://schemas.microsoft.com/office/drawing/2014/main" id="{10656479-5ED3-4785-8A42-0FDD260CFB0A}"/>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FE4CBFA1-C531-429D-A440-C02F7A42117E}"/>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3" action="ppaction://hlinksldjump"/>
            <a:extLst>
              <a:ext uri="{FF2B5EF4-FFF2-40B4-BE49-F238E27FC236}">
                <a16:creationId xmlns:a16="http://schemas.microsoft.com/office/drawing/2014/main" id="{8A2E38D4-6983-4C9B-A47B-7C53C00EFF4C}"/>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17431668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D189423-E48C-49D1-BB8E-330E39316FA5}"/>
              </a:ext>
            </a:extLst>
          </p:cNvPr>
          <p:cNvSpPr>
            <a:spLocks noGrp="1"/>
          </p:cNvSpPr>
          <p:nvPr>
            <p:ph type="title"/>
          </p:nvPr>
        </p:nvSpPr>
        <p:spPr>
          <a:xfrm>
            <a:off x="1640156" y="653715"/>
            <a:ext cx="5311973" cy="586125"/>
          </a:xfrm>
        </p:spPr>
        <p:txBody>
          <a:bodyPr>
            <a:noAutofit/>
          </a:bodyPr>
          <a:lstStyle/>
          <a:p>
            <a:r>
              <a:rPr lang="en-US" sz="3200" b="1" dirty="0">
                <a:latin typeface="Arial" panose="020B0604020202020204" pitchFamily="34" charset="0"/>
                <a:cs typeface="Arial" panose="020B0604020202020204" pitchFamily="34" charset="0"/>
              </a:rPr>
              <a:t>Fig.8 – </a:t>
            </a:r>
            <a:r>
              <a:rPr lang="en-US" sz="3200" b="1" dirty="0" err="1">
                <a:latin typeface="Arial" panose="020B0604020202020204" pitchFamily="34" charset="0"/>
                <a:cs typeface="Arial" panose="020B0604020202020204" pitchFamily="34" charset="0"/>
              </a:rPr>
              <a:t>Contato.DAO</a:t>
            </a:r>
            <a:br>
              <a:rPr lang="en-US" sz="3200" b="1" dirty="0">
                <a:latin typeface="Arial" panose="020B0604020202020204" pitchFamily="34" charset="0"/>
                <a:cs typeface="Arial" panose="020B0604020202020204" pitchFamily="34" charset="0"/>
              </a:rPr>
            </a:br>
            <a:endParaRPr lang="en-US" sz="3200" b="1" dirty="0">
              <a:latin typeface="Arial" panose="020B0604020202020204" pitchFamily="34" charset="0"/>
              <a:cs typeface="Arial" panose="020B0604020202020204" pitchFamily="34" charset="0"/>
            </a:endParaRPr>
          </a:p>
        </p:txBody>
      </p:sp>
      <p:pic>
        <p:nvPicPr>
          <p:cNvPr id="5" name="Imagem 4">
            <a:extLst>
              <a:ext uri="{FF2B5EF4-FFF2-40B4-BE49-F238E27FC236}">
                <a16:creationId xmlns:a16="http://schemas.microsoft.com/office/drawing/2014/main" id="{BD31DFCB-89FA-4CBA-9553-86BCCEEA3C7C}"/>
              </a:ext>
            </a:extLst>
          </p:cNvPr>
          <p:cNvPicPr>
            <a:picLocks noChangeAspect="1"/>
          </p:cNvPicPr>
          <p:nvPr/>
        </p:nvPicPr>
        <p:blipFill>
          <a:blip r:embed="rId2"/>
          <a:stretch>
            <a:fillRect/>
          </a:stretch>
        </p:blipFill>
        <p:spPr>
          <a:xfrm>
            <a:off x="1640157" y="1383461"/>
            <a:ext cx="7712274" cy="4943973"/>
          </a:xfrm>
          <a:prstGeom prst="rect">
            <a:avLst/>
          </a:prstGeom>
        </p:spPr>
      </p:pic>
      <p:sp>
        <p:nvSpPr>
          <p:cNvPr id="6" name="Seta: para a Direita 5">
            <a:hlinkClick r:id="" action="ppaction://hlinkshowjump?jump=nextslide"/>
            <a:extLst>
              <a:ext uri="{FF2B5EF4-FFF2-40B4-BE49-F238E27FC236}">
                <a16:creationId xmlns:a16="http://schemas.microsoft.com/office/drawing/2014/main" id="{F04DD4CF-EF8D-4509-B5A0-4761D9E7A9B7}"/>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C5D0FE2E-0B21-40B4-B9B8-7A2E9398428E}"/>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3" action="ppaction://hlinksldjump"/>
            <a:extLst>
              <a:ext uri="{FF2B5EF4-FFF2-40B4-BE49-F238E27FC236}">
                <a16:creationId xmlns:a16="http://schemas.microsoft.com/office/drawing/2014/main" id="{347D8385-08B5-448D-9169-D4E1C9D03E76}"/>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84962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4C6AE1-4443-492D-9762-D668B16D831A}"/>
              </a:ext>
            </a:extLst>
          </p:cNvPr>
          <p:cNvSpPr>
            <a:spLocks noGrp="1"/>
          </p:cNvSpPr>
          <p:nvPr>
            <p:ph type="title"/>
          </p:nvPr>
        </p:nvSpPr>
        <p:spPr>
          <a:xfrm>
            <a:off x="1524000" y="665198"/>
            <a:ext cx="8911687" cy="586125"/>
          </a:xfrm>
        </p:spPr>
        <p:txBody>
          <a:bodyPr>
            <a:normAutofit fontScale="90000"/>
          </a:bodyPr>
          <a:lstStyle/>
          <a:p>
            <a:r>
              <a:rPr lang="en-US" b="1" dirty="0">
                <a:latin typeface="Arial" panose="020B0604020202020204" pitchFamily="34" charset="0"/>
                <a:cs typeface="Arial" panose="020B0604020202020204" pitchFamily="34" charset="0"/>
              </a:rPr>
              <a:t>Carta </a:t>
            </a:r>
            <a:r>
              <a:rPr lang="en-US" b="1" dirty="0" err="1">
                <a:latin typeface="Arial" panose="020B0604020202020204" pitchFamily="34" charset="0"/>
                <a:cs typeface="Arial" panose="020B0604020202020204" pitchFamily="34" charset="0"/>
              </a:rPr>
              <a:t>Contrato</a:t>
            </a:r>
            <a:r>
              <a:rPr lang="en-US" b="1" dirty="0">
                <a:latin typeface="Arial" panose="020B0604020202020204" pitchFamily="34" charset="0"/>
                <a:cs typeface="Arial" panose="020B0604020202020204" pitchFamily="34" charset="0"/>
              </a:rPr>
              <a:t>:</a:t>
            </a:r>
          </a:p>
        </p:txBody>
      </p:sp>
      <p:pic>
        <p:nvPicPr>
          <p:cNvPr id="5" name="Imagem 4">
            <a:extLst>
              <a:ext uri="{FF2B5EF4-FFF2-40B4-BE49-F238E27FC236}">
                <a16:creationId xmlns:a16="http://schemas.microsoft.com/office/drawing/2014/main" id="{25298AB5-6706-4C54-8589-B885DA1B99DE}"/>
              </a:ext>
            </a:extLst>
          </p:cNvPr>
          <p:cNvPicPr>
            <a:picLocks noChangeAspect="1"/>
          </p:cNvPicPr>
          <p:nvPr/>
        </p:nvPicPr>
        <p:blipFill>
          <a:blip r:embed="rId2"/>
          <a:stretch>
            <a:fillRect/>
          </a:stretch>
        </p:blipFill>
        <p:spPr>
          <a:xfrm>
            <a:off x="5979843" y="134937"/>
            <a:ext cx="4962525" cy="6334125"/>
          </a:xfrm>
          <a:prstGeom prst="rect">
            <a:avLst/>
          </a:prstGeom>
        </p:spPr>
      </p:pic>
    </p:spTree>
    <p:extLst>
      <p:ext uri="{BB962C8B-B14F-4D97-AF65-F5344CB8AC3E}">
        <p14:creationId xmlns:p14="http://schemas.microsoft.com/office/powerpoint/2010/main" val="127099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Cantos Arredondados 10">
            <a:hlinkClick r:id="rId2" action="ppaction://hlinksldjump"/>
            <a:extLst>
              <a:ext uri="{FF2B5EF4-FFF2-40B4-BE49-F238E27FC236}">
                <a16:creationId xmlns:a16="http://schemas.microsoft.com/office/drawing/2014/main" id="{5F01EBC7-F28F-475B-A57D-423AC0252048}"/>
              </a:ext>
            </a:extLst>
          </p:cNvPr>
          <p:cNvSpPr/>
          <p:nvPr/>
        </p:nvSpPr>
        <p:spPr>
          <a:xfrm>
            <a:off x="3704986" y="2216519"/>
            <a:ext cx="4782025" cy="2734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Problema</a:t>
            </a:r>
            <a:endParaRPr lang="en-US" dirty="0"/>
          </a:p>
        </p:txBody>
      </p:sp>
      <p:sp>
        <p:nvSpPr>
          <p:cNvPr id="30" name="Retângulo: Cantos Arredondados 29">
            <a:hlinkClick r:id="rId3" action="ppaction://hlinksldjump"/>
            <a:extLst>
              <a:ext uri="{FF2B5EF4-FFF2-40B4-BE49-F238E27FC236}">
                <a16:creationId xmlns:a16="http://schemas.microsoft.com/office/drawing/2014/main" id="{63FAD400-A79B-4510-A733-F039F64B902B}"/>
              </a:ext>
            </a:extLst>
          </p:cNvPr>
          <p:cNvSpPr/>
          <p:nvPr/>
        </p:nvSpPr>
        <p:spPr>
          <a:xfrm>
            <a:off x="3704987" y="2677087"/>
            <a:ext cx="4782024" cy="27453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Objetivo</a:t>
            </a:r>
            <a:endParaRPr lang="en-US" dirty="0"/>
          </a:p>
        </p:txBody>
      </p:sp>
      <p:sp>
        <p:nvSpPr>
          <p:cNvPr id="31" name="Retângulo: Cantos Arredondados 30">
            <a:hlinkClick r:id="rId4" action="ppaction://hlinksldjump"/>
            <a:extLst>
              <a:ext uri="{FF2B5EF4-FFF2-40B4-BE49-F238E27FC236}">
                <a16:creationId xmlns:a16="http://schemas.microsoft.com/office/drawing/2014/main" id="{5D0F600B-FF64-4178-AFBA-6D8FD26C6C7D}"/>
              </a:ext>
            </a:extLst>
          </p:cNvPr>
          <p:cNvSpPr/>
          <p:nvPr/>
        </p:nvSpPr>
        <p:spPr>
          <a:xfrm>
            <a:off x="3704986" y="3134282"/>
            <a:ext cx="4782027" cy="28911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Metodologia</a:t>
            </a:r>
            <a:endParaRPr lang="en-US" dirty="0"/>
          </a:p>
        </p:txBody>
      </p:sp>
      <p:sp>
        <p:nvSpPr>
          <p:cNvPr id="32" name="Retângulo: Cantos Arredondados 31">
            <a:hlinkClick r:id="rId5" action="ppaction://hlinksldjump"/>
            <a:extLst>
              <a:ext uri="{FF2B5EF4-FFF2-40B4-BE49-F238E27FC236}">
                <a16:creationId xmlns:a16="http://schemas.microsoft.com/office/drawing/2014/main" id="{70CBC730-8F56-4D21-AAB2-2D82827469DB}"/>
              </a:ext>
            </a:extLst>
          </p:cNvPr>
          <p:cNvSpPr/>
          <p:nvPr/>
        </p:nvSpPr>
        <p:spPr>
          <a:xfrm>
            <a:off x="3704986" y="3606049"/>
            <a:ext cx="4782024" cy="28911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Relato</a:t>
            </a:r>
            <a:r>
              <a:rPr lang="en-US" dirty="0"/>
              <a:t> da </a:t>
            </a:r>
            <a:r>
              <a:rPr lang="en-US" dirty="0" err="1"/>
              <a:t>Experiencia</a:t>
            </a:r>
            <a:endParaRPr lang="en-US" dirty="0"/>
          </a:p>
        </p:txBody>
      </p:sp>
      <p:sp>
        <p:nvSpPr>
          <p:cNvPr id="33" name="Retângulo: Cantos Arredondados 32">
            <a:hlinkClick r:id="rId6" action="ppaction://hlinksldjump"/>
            <a:extLst>
              <a:ext uri="{FF2B5EF4-FFF2-40B4-BE49-F238E27FC236}">
                <a16:creationId xmlns:a16="http://schemas.microsoft.com/office/drawing/2014/main" id="{45D718A9-5848-4534-A287-7C76BE3840BE}"/>
              </a:ext>
            </a:extLst>
          </p:cNvPr>
          <p:cNvSpPr/>
          <p:nvPr/>
        </p:nvSpPr>
        <p:spPr>
          <a:xfrm>
            <a:off x="3704986" y="4094636"/>
            <a:ext cx="4782028" cy="2734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Considerações</a:t>
            </a:r>
            <a:r>
              <a:rPr lang="en-US" dirty="0"/>
              <a:t> </a:t>
            </a:r>
            <a:r>
              <a:rPr lang="en-US" dirty="0" err="1"/>
              <a:t>Finais</a:t>
            </a:r>
            <a:endParaRPr lang="en-US" dirty="0"/>
          </a:p>
        </p:txBody>
      </p:sp>
      <p:sp>
        <p:nvSpPr>
          <p:cNvPr id="38" name="Retângulo: Cantos Arredondados 37">
            <a:hlinkClick r:id="rId7" action="ppaction://hlinksldjump"/>
            <a:extLst>
              <a:ext uri="{FF2B5EF4-FFF2-40B4-BE49-F238E27FC236}">
                <a16:creationId xmlns:a16="http://schemas.microsoft.com/office/drawing/2014/main" id="{E8FF304B-1477-4E9F-B184-7A517E9F46FA}"/>
              </a:ext>
            </a:extLst>
          </p:cNvPr>
          <p:cNvSpPr/>
          <p:nvPr/>
        </p:nvSpPr>
        <p:spPr>
          <a:xfrm>
            <a:off x="3704987" y="1746990"/>
            <a:ext cx="4782024" cy="2879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Introdução</a:t>
            </a:r>
            <a:endParaRPr lang="en-US" dirty="0"/>
          </a:p>
        </p:txBody>
      </p:sp>
      <p:sp>
        <p:nvSpPr>
          <p:cNvPr id="41" name="Título 1">
            <a:extLst>
              <a:ext uri="{FF2B5EF4-FFF2-40B4-BE49-F238E27FC236}">
                <a16:creationId xmlns:a16="http://schemas.microsoft.com/office/drawing/2014/main" id="{E67C4469-9EB2-4208-ACE6-6DFBCC7AF024}"/>
              </a:ext>
            </a:extLst>
          </p:cNvPr>
          <p:cNvSpPr>
            <a:spLocks noGrp="1"/>
          </p:cNvSpPr>
          <p:nvPr>
            <p:ph type="title"/>
          </p:nvPr>
        </p:nvSpPr>
        <p:spPr>
          <a:xfrm>
            <a:off x="1640542" y="624110"/>
            <a:ext cx="7436224" cy="787831"/>
          </a:xfrm>
        </p:spPr>
        <p:txBody>
          <a:bodyPr/>
          <a:lstStyle/>
          <a:p>
            <a:r>
              <a:rPr lang="en-US" dirty="0" err="1"/>
              <a:t>Sumário</a:t>
            </a:r>
            <a:r>
              <a:rPr lang="en-US" dirty="0"/>
              <a:t>:</a:t>
            </a:r>
          </a:p>
        </p:txBody>
      </p:sp>
      <p:sp>
        <p:nvSpPr>
          <p:cNvPr id="45" name="Seta: para a Esquerda 44">
            <a:hlinkClick r:id="" action="ppaction://hlinkshowjump?jump=previousslide"/>
            <a:extLst>
              <a:ext uri="{FF2B5EF4-FFF2-40B4-BE49-F238E27FC236}">
                <a16:creationId xmlns:a16="http://schemas.microsoft.com/office/drawing/2014/main" id="{B138D905-60C0-434C-A9AB-0EF4FEE1223E}"/>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tângulo: Cantos Arredondados 9">
            <a:hlinkClick r:id="rId8" action="ppaction://hlinksldjump"/>
            <a:extLst>
              <a:ext uri="{FF2B5EF4-FFF2-40B4-BE49-F238E27FC236}">
                <a16:creationId xmlns:a16="http://schemas.microsoft.com/office/drawing/2014/main" id="{72698867-8D6C-41CA-B8C5-9545AFDF029B}"/>
              </a:ext>
            </a:extLst>
          </p:cNvPr>
          <p:cNvSpPr/>
          <p:nvPr/>
        </p:nvSpPr>
        <p:spPr>
          <a:xfrm>
            <a:off x="3704986" y="4556320"/>
            <a:ext cx="4782028" cy="2734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t>Figuras</a:t>
            </a:r>
            <a:endParaRPr lang="en-US" dirty="0"/>
          </a:p>
        </p:txBody>
      </p:sp>
      <p:sp>
        <p:nvSpPr>
          <p:cNvPr id="12" name="Retângulo: Cantos Arredondados 11">
            <a:hlinkClick r:id="rId9" action="ppaction://hlinksldjump"/>
            <a:extLst>
              <a:ext uri="{FF2B5EF4-FFF2-40B4-BE49-F238E27FC236}">
                <a16:creationId xmlns:a16="http://schemas.microsoft.com/office/drawing/2014/main" id="{310BC0EA-D70E-4285-8017-9AF4288BA18E}"/>
              </a:ext>
            </a:extLst>
          </p:cNvPr>
          <p:cNvSpPr/>
          <p:nvPr/>
        </p:nvSpPr>
        <p:spPr>
          <a:xfrm>
            <a:off x="3704986" y="5038170"/>
            <a:ext cx="4782028" cy="2734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Carta </a:t>
            </a:r>
            <a:r>
              <a:rPr lang="en-US" dirty="0" err="1"/>
              <a:t>Contrato</a:t>
            </a:r>
            <a:endParaRPr lang="en-US" dirty="0"/>
          </a:p>
        </p:txBody>
      </p:sp>
      <p:sp>
        <p:nvSpPr>
          <p:cNvPr id="13" name="Retângulo: Cantos Arredondados 12">
            <a:extLst>
              <a:ext uri="{FF2B5EF4-FFF2-40B4-BE49-F238E27FC236}">
                <a16:creationId xmlns:a16="http://schemas.microsoft.com/office/drawing/2014/main" id="{2780F3B5-F4A0-412E-B22F-14446D9AD763}"/>
              </a:ext>
            </a:extLst>
          </p:cNvPr>
          <p:cNvSpPr/>
          <p:nvPr/>
        </p:nvSpPr>
        <p:spPr>
          <a:xfrm>
            <a:off x="3704986" y="5483044"/>
            <a:ext cx="4782028" cy="2734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Links dos </a:t>
            </a:r>
            <a:r>
              <a:rPr lang="en-US" dirty="0" err="1"/>
              <a:t>repositórios</a:t>
            </a:r>
            <a:endParaRPr lang="en-US" dirty="0"/>
          </a:p>
        </p:txBody>
      </p:sp>
    </p:spTree>
    <p:extLst>
      <p:ext uri="{BB962C8B-B14F-4D97-AF65-F5344CB8AC3E}">
        <p14:creationId xmlns:p14="http://schemas.microsoft.com/office/powerpoint/2010/main" val="13714093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FA1A91-11AE-4D80-B9F3-96F2FB443B32}"/>
              </a:ext>
            </a:extLst>
          </p:cNvPr>
          <p:cNvSpPr>
            <a:spLocks noGrp="1"/>
          </p:cNvSpPr>
          <p:nvPr>
            <p:ph type="title"/>
          </p:nvPr>
        </p:nvSpPr>
        <p:spPr>
          <a:xfrm>
            <a:off x="1576925" y="668283"/>
            <a:ext cx="5623975" cy="556990"/>
          </a:xfrm>
        </p:spPr>
        <p:txBody>
          <a:bodyPr>
            <a:normAutofit fontScale="90000"/>
          </a:bodyPr>
          <a:lstStyle/>
          <a:p>
            <a:r>
              <a:rPr lang="en-US" sz="3200" b="1">
                <a:latin typeface="Arial" panose="020B0604020202020204" pitchFamily="34" charset="0"/>
                <a:cs typeface="Arial" panose="020B0604020202020204" pitchFamily="34" charset="0"/>
              </a:rPr>
              <a:t>Repositório </a:t>
            </a:r>
            <a:r>
              <a:rPr lang="en-US" sz="3200" b="1" dirty="0">
                <a:latin typeface="Arial" panose="020B0604020202020204" pitchFamily="34" charset="0"/>
                <a:cs typeface="Arial" panose="020B0604020202020204" pitchFamily="34" charset="0"/>
              </a:rPr>
              <a:t>do trabalho PEI II</a:t>
            </a:r>
          </a:p>
        </p:txBody>
      </p:sp>
      <p:sp>
        <p:nvSpPr>
          <p:cNvPr id="3" name="Espaço Reservado para Conteúdo 2">
            <a:extLst>
              <a:ext uri="{FF2B5EF4-FFF2-40B4-BE49-F238E27FC236}">
                <a16:creationId xmlns:a16="http://schemas.microsoft.com/office/drawing/2014/main" id="{A217B58E-364E-4EA8-A60F-2B0551094B1B}"/>
              </a:ext>
            </a:extLst>
          </p:cNvPr>
          <p:cNvSpPr>
            <a:spLocks noGrp="1"/>
          </p:cNvSpPr>
          <p:nvPr>
            <p:ph idx="1"/>
          </p:nvPr>
        </p:nvSpPr>
        <p:spPr>
          <a:xfrm>
            <a:off x="909428" y="3069111"/>
            <a:ext cx="10196606" cy="388374"/>
          </a:xfrm>
        </p:spPr>
        <p:txBody>
          <a:bodyPr>
            <a:normAutofit/>
          </a:bodyPr>
          <a:lstStyle/>
          <a:p>
            <a:r>
              <a:rPr lang="en-US" dirty="0"/>
              <a:t>https://github.com/ClaudioMRB/Projeto-de-Extens-o-e-Inova-o-Interdisciplinar-II.git</a:t>
            </a:r>
          </a:p>
        </p:txBody>
      </p:sp>
    </p:spTree>
    <p:extLst>
      <p:ext uri="{BB962C8B-B14F-4D97-AF65-F5344CB8AC3E}">
        <p14:creationId xmlns:p14="http://schemas.microsoft.com/office/powerpoint/2010/main" val="810180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7CC3940-3B76-4980-B095-2869B93A0C1D}"/>
              </a:ext>
            </a:extLst>
          </p:cNvPr>
          <p:cNvSpPr>
            <a:spLocks noGrp="1"/>
          </p:cNvSpPr>
          <p:nvPr>
            <p:ph idx="1"/>
          </p:nvPr>
        </p:nvSpPr>
        <p:spPr>
          <a:xfrm>
            <a:off x="806824" y="1411941"/>
            <a:ext cx="11147611" cy="5136777"/>
          </a:xfrm>
        </p:spPr>
        <p:txBody>
          <a:bodyPr>
            <a:normAutofit fontScale="77500" lnSpcReduction="20000"/>
          </a:bodyPr>
          <a:lstStyle/>
          <a:p>
            <a:pPr marL="0" indent="0">
              <a:buNone/>
            </a:pPr>
            <a:r>
              <a:rPr lang="pt-BR" b="1" dirty="0"/>
              <a:t>         </a:t>
            </a:r>
            <a:r>
              <a:rPr lang="pt-BR" b="1" dirty="0">
                <a:latin typeface="Arial" panose="020B0604020202020204" pitchFamily="34" charset="0"/>
                <a:cs typeface="Arial" panose="020B0604020202020204" pitchFamily="34" charset="0"/>
              </a:rPr>
              <a:t>Cadastro de Contatos para um Salão de Beleza: Integração Regional e Valorização da Comunidade</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Descrição do Tema:</a:t>
            </a:r>
            <a:r>
              <a:rPr lang="pt-BR" dirty="0">
                <a:latin typeface="Arial" panose="020B0604020202020204" pitchFamily="34" charset="0"/>
                <a:cs typeface="Arial" panose="020B0604020202020204" pitchFamily="34" charset="0"/>
              </a:rPr>
              <a:t> O tema central escolhido para este projeto é o desenvolvimento de um sistema de cadastro de contatos para um salão de beleza local. Este projeto visa abordar um cenário real dentro da comunidade, onde a digitalização e organização eficiente dos contatos de clientes são fundamentais para a melhoria do atendimento e gestão do salão.</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Contextualização Regional:</a:t>
            </a:r>
            <a:r>
              <a:rPr lang="pt-BR" dirty="0">
                <a:latin typeface="Arial" panose="020B0604020202020204" pitchFamily="34" charset="0"/>
                <a:cs typeface="Arial" panose="020B0604020202020204" pitchFamily="34" charset="0"/>
              </a:rPr>
              <a:t> A escolha deste tema está diretamente ligada às particularidades regionais dos estudantes, uma vez que o salão de beleza é um serviço essencial e amplamente utilizado na comunidade local. A implementação deste sistema proporcionará aos alunos uma experiência prática e relevante, permitindo-lhes aplicar seus conhecimentos em uma situação real e contribuir para o desenvolvimento tecnológico do comércio local.</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Áreas Temáticas:</a:t>
            </a:r>
            <a:r>
              <a:rPr lang="pt-BR" dirty="0">
                <a:latin typeface="Arial" panose="020B0604020202020204" pitchFamily="34" charset="0"/>
                <a:cs typeface="Arial" panose="020B0604020202020204" pitchFamily="34" charset="0"/>
              </a:rPr>
              <a:t> O projeto será vinculado a mais de uma área temática, conforme a Política Nacional de Extensão, destacando-se nas seguintes áreas:</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Tecnologia e Produção:</a:t>
            </a:r>
            <a:r>
              <a:rPr lang="pt-BR" dirty="0">
                <a:latin typeface="Arial" panose="020B0604020202020204" pitchFamily="34" charset="0"/>
                <a:cs typeface="Arial" panose="020B0604020202020204" pitchFamily="34" charset="0"/>
              </a:rPr>
              <a:t> O desenvolvimento do sistema de cadastro de contatos utiliza ferramentas de programação e design de software, promovendo a inovação tecnológica no gerenciamento de pequenos negócios.</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Saúde:</a:t>
            </a:r>
            <a:r>
              <a:rPr lang="pt-BR" dirty="0">
                <a:latin typeface="Arial" panose="020B0604020202020204" pitchFamily="34" charset="0"/>
                <a:cs typeface="Arial" panose="020B0604020202020204" pitchFamily="34" charset="0"/>
              </a:rPr>
              <a:t> Indiretamente, o projeto contribui para a área de saúde, pois a organização eficiente dos serviços do salão de beleza pode melhorar a higiene e o bem-estar dos clientes.</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Educação:</a:t>
            </a:r>
            <a:r>
              <a:rPr lang="pt-BR" dirty="0">
                <a:latin typeface="Arial" panose="020B0604020202020204" pitchFamily="34" charset="0"/>
                <a:cs typeface="Arial" panose="020B0604020202020204" pitchFamily="34" charset="0"/>
              </a:rPr>
              <a:t> Os estudantes estarão aplicando e expandindo seus conhecimentos adquiridos em sala de aula, além de desenvolverem habilidades práticas em programação e gerenciamento de projetos.</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Comunicação:</a:t>
            </a:r>
            <a:r>
              <a:rPr lang="pt-BR" dirty="0">
                <a:latin typeface="Arial" panose="020B0604020202020204" pitchFamily="34" charset="0"/>
                <a:cs typeface="Arial" panose="020B0604020202020204" pitchFamily="34" charset="0"/>
              </a:rPr>
              <a:t> O sistema facilita a comunicação entre o salão e seus clientes, permitindo um contato mais eficaz e organizado.</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Justificativa:</a:t>
            </a:r>
            <a:r>
              <a:rPr lang="pt-BR" dirty="0">
                <a:latin typeface="Arial" panose="020B0604020202020204" pitchFamily="34" charset="0"/>
                <a:cs typeface="Arial" panose="020B0604020202020204" pitchFamily="34" charset="0"/>
              </a:rPr>
              <a:t> A escolha deste tema é justificada pela necessidade de modernização e melhoria dos processos administrativos de pequenos negócios locais. A implementação do sistema de cadastro de contatos não apenas beneficiará o salão de beleza, mas também proporcionará aos alunos uma oportunidade valiosa de aprendizado e aplicação prática de seus conhecimentos, alinhando-se às diretrizes da Política Nacional de Extensão.</a:t>
            </a:r>
            <a:endParaRPr lang="en-US" dirty="0">
              <a:latin typeface="Arial" panose="020B0604020202020204" pitchFamily="34" charset="0"/>
              <a:cs typeface="Arial" panose="020B0604020202020204" pitchFamily="34" charset="0"/>
            </a:endParaRPr>
          </a:p>
          <a:p>
            <a:endParaRPr lang="en-US" dirty="0"/>
          </a:p>
        </p:txBody>
      </p:sp>
      <p:sp>
        <p:nvSpPr>
          <p:cNvPr id="4" name="Título 1">
            <a:extLst>
              <a:ext uri="{FF2B5EF4-FFF2-40B4-BE49-F238E27FC236}">
                <a16:creationId xmlns:a16="http://schemas.microsoft.com/office/drawing/2014/main" id="{98584149-E782-49E3-BBF4-A2355A481389}"/>
              </a:ext>
            </a:extLst>
          </p:cNvPr>
          <p:cNvSpPr>
            <a:spLocks noGrp="1"/>
          </p:cNvSpPr>
          <p:nvPr>
            <p:ph type="title"/>
          </p:nvPr>
        </p:nvSpPr>
        <p:spPr>
          <a:xfrm>
            <a:off x="1640542" y="624110"/>
            <a:ext cx="7436224" cy="787831"/>
          </a:xfrm>
        </p:spPr>
        <p:txBody>
          <a:bodyPr>
            <a:normAutofit/>
          </a:bodyPr>
          <a:lstStyle/>
          <a:p>
            <a:r>
              <a:rPr lang="en-US" sz="3200" b="1" dirty="0" err="1">
                <a:latin typeface="Arial" panose="020B0604020202020204" pitchFamily="34" charset="0"/>
                <a:cs typeface="Arial" panose="020B0604020202020204" pitchFamily="34" charset="0"/>
              </a:rPr>
              <a:t>Tema</a:t>
            </a:r>
            <a:r>
              <a:rPr lang="en-US" sz="3200" b="1" dirty="0">
                <a:latin typeface="Arial" panose="020B0604020202020204" pitchFamily="34" charset="0"/>
                <a:cs typeface="Arial" panose="020B0604020202020204" pitchFamily="34" charset="0"/>
              </a:rPr>
              <a:t> do Projeto:</a:t>
            </a:r>
          </a:p>
        </p:txBody>
      </p:sp>
      <p:sp>
        <p:nvSpPr>
          <p:cNvPr id="5" name="Seta: para a Direita 4">
            <a:hlinkClick r:id="" action="ppaction://hlinkshowjump?jump=nextslide"/>
            <a:extLst>
              <a:ext uri="{FF2B5EF4-FFF2-40B4-BE49-F238E27FC236}">
                <a16:creationId xmlns:a16="http://schemas.microsoft.com/office/drawing/2014/main" id="{6EE5CFA2-D2D3-46C3-BEC6-78A5BE7E203D}"/>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tângulo 6">
            <a:hlinkClick r:id="rId2" action="ppaction://hlinksldjump"/>
            <a:extLst>
              <a:ext uri="{FF2B5EF4-FFF2-40B4-BE49-F238E27FC236}">
                <a16:creationId xmlns:a16="http://schemas.microsoft.com/office/drawing/2014/main" id="{FC25B441-557A-42BF-9A93-306711456B3F}"/>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11821323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FA1FC-1A5D-4DD3-9A46-ADE43F9EA0D0}"/>
              </a:ext>
            </a:extLst>
          </p:cNvPr>
          <p:cNvSpPr>
            <a:spLocks noGrp="1"/>
          </p:cNvSpPr>
          <p:nvPr>
            <p:ph type="title"/>
          </p:nvPr>
        </p:nvSpPr>
        <p:spPr>
          <a:xfrm>
            <a:off x="1694330" y="624110"/>
            <a:ext cx="2333384" cy="639914"/>
          </a:xfrm>
        </p:spPr>
        <p:txBody>
          <a:bodyPr>
            <a:normAutofit fontScale="90000"/>
          </a:bodyPr>
          <a:lstStyle/>
          <a:p>
            <a:r>
              <a:rPr lang="pt-BR" b="1" dirty="0">
                <a:latin typeface="Arial" panose="020B0604020202020204" pitchFamily="34" charset="0"/>
                <a:cs typeface="Arial" panose="020B0604020202020204" pitchFamily="34" charset="0"/>
              </a:rPr>
              <a:t>Problema</a:t>
            </a:r>
            <a:r>
              <a:rPr lang="en-US" b="1" dirty="0">
                <a:latin typeface="Arial" panose="020B0604020202020204" pitchFamily="34" charset="0"/>
                <a:cs typeface="Arial" panose="020B0604020202020204" pitchFamily="34" charset="0"/>
              </a:rPr>
              <a:t>:</a:t>
            </a:r>
          </a:p>
        </p:txBody>
      </p:sp>
      <p:sp>
        <p:nvSpPr>
          <p:cNvPr id="3" name="Espaço Reservado para Conteúdo 2">
            <a:extLst>
              <a:ext uri="{FF2B5EF4-FFF2-40B4-BE49-F238E27FC236}">
                <a16:creationId xmlns:a16="http://schemas.microsoft.com/office/drawing/2014/main" id="{53C0B5CF-E425-4DCD-9291-E1E3DDC56640}"/>
              </a:ext>
            </a:extLst>
          </p:cNvPr>
          <p:cNvSpPr>
            <a:spLocks noGrp="1"/>
          </p:cNvSpPr>
          <p:nvPr>
            <p:ph idx="1"/>
          </p:nvPr>
        </p:nvSpPr>
        <p:spPr>
          <a:xfrm>
            <a:off x="995082" y="1264024"/>
            <a:ext cx="10509530" cy="5230905"/>
          </a:xfrm>
        </p:spPr>
        <p:txBody>
          <a:bodyPr>
            <a:normAutofit fontScale="77500" lnSpcReduction="20000"/>
          </a:bodyPr>
          <a:lstStyle/>
          <a:p>
            <a:r>
              <a:rPr lang="pt-BR" b="1" dirty="0">
                <a:latin typeface="Arial" panose="020B0604020202020204" pitchFamily="34" charset="0"/>
                <a:cs typeface="Arial" panose="020B0604020202020204" pitchFamily="34" charset="0"/>
              </a:rPr>
              <a:t>Questão Principal:</a:t>
            </a:r>
            <a:r>
              <a:rPr lang="pt-BR" dirty="0">
                <a:latin typeface="Arial" panose="020B0604020202020204" pitchFamily="34" charset="0"/>
                <a:cs typeface="Arial" panose="020B0604020202020204" pitchFamily="34" charset="0"/>
              </a:rPr>
              <a:t> </a:t>
            </a:r>
            <a:r>
              <a:rPr lang="pt-BR" b="1" dirty="0">
                <a:latin typeface="Arial" panose="020B0604020202020204" pitchFamily="34" charset="0"/>
                <a:cs typeface="Arial" panose="020B0604020202020204" pitchFamily="34" charset="0"/>
              </a:rPr>
              <a:t>Como podemos melhorar a gestão de contatos e a comunicação com os clientes de um salão de beleza, utilizando uma solução tecnológica eficiente, acessível e adaptada às necessidades específicas da comunidade local?</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Descrição do Problema:</a:t>
            </a:r>
            <a:r>
              <a:rPr lang="pt-BR" dirty="0">
                <a:latin typeface="Arial" panose="020B0604020202020204" pitchFamily="34" charset="0"/>
                <a:cs typeface="Arial" panose="020B0604020202020204" pitchFamily="34" charset="0"/>
              </a:rPr>
              <a:t> O salão de beleza enfrenta desafios significativos na gestão e organização dos contatos de seus clientes. Atualmente, o registro e a comunicação com os clientes são feitos de maneira manual, o que resulta em dificuldades na administração das informações, atrasos na comunicação e, muitas vezes, perda de dados. Esses problemas afetam diretamente a qualidade do atendimento, a satisfação dos clientes e a eficiência operacional do salão.</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Delimitação do Problema:</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Clareza e Precisão:</a:t>
            </a:r>
            <a:r>
              <a:rPr lang="pt-BR" dirty="0">
                <a:latin typeface="Arial" panose="020B0604020202020204" pitchFamily="34" charset="0"/>
                <a:cs typeface="Arial" panose="020B0604020202020204" pitchFamily="34" charset="0"/>
              </a:rPr>
              <a:t> O problema é a falta de um sistema eficiente para a gestão de contatos no salão de beleza.</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Delimitação:</a:t>
            </a:r>
            <a:r>
              <a:rPr lang="pt-BR" dirty="0">
                <a:latin typeface="Arial" panose="020B0604020202020204" pitchFamily="34" charset="0"/>
                <a:cs typeface="Arial" panose="020B0604020202020204" pitchFamily="34" charset="0"/>
              </a:rPr>
              <a:t> O foco está em um salão de beleza específico dentro da comunidade local dos estudantes.</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Empiricidade:</a:t>
            </a:r>
            <a:r>
              <a:rPr lang="pt-BR" dirty="0">
                <a:latin typeface="Arial" panose="020B0604020202020204" pitchFamily="34" charset="0"/>
                <a:cs typeface="Arial" panose="020B0604020202020204" pitchFamily="34" charset="0"/>
              </a:rPr>
              <a:t> O problema é observável e mensurável, baseado em práticas e processos reais do salão de beleza.</a:t>
            </a:r>
            <a:endParaRPr lang="en-US" dirty="0">
              <a:latin typeface="Arial" panose="020B0604020202020204" pitchFamily="34" charset="0"/>
              <a:cs typeface="Arial" panose="020B0604020202020204" pitchFamily="34" charset="0"/>
            </a:endParaRPr>
          </a:p>
          <a:p>
            <a:pPr lvl="0"/>
            <a:r>
              <a:rPr lang="pt-BR" b="1" dirty="0">
                <a:latin typeface="Arial" panose="020B0604020202020204" pitchFamily="34" charset="0"/>
                <a:cs typeface="Arial" panose="020B0604020202020204" pitchFamily="34" charset="0"/>
              </a:rPr>
              <a:t>Solução Metodológica:</a:t>
            </a:r>
            <a:r>
              <a:rPr lang="pt-BR" dirty="0">
                <a:latin typeface="Arial" panose="020B0604020202020204" pitchFamily="34" charset="0"/>
                <a:cs typeface="Arial" panose="020B0604020202020204" pitchFamily="34" charset="0"/>
              </a:rPr>
              <a:t> A solução proposta é a criação de um sistema de cadastro de contatos utilizando C# e Windows Forms, que será desenvolvido de acordo com critérios metodológicos estabelecidos.</a:t>
            </a:r>
            <a:endParaRPr lang="en-US" dirty="0">
              <a:latin typeface="Arial" panose="020B0604020202020204" pitchFamily="34" charset="0"/>
              <a:cs typeface="Arial" panose="020B0604020202020204" pitchFamily="34" charset="0"/>
            </a:endParaRPr>
          </a:p>
          <a:p>
            <a:r>
              <a:rPr lang="pt-BR" b="1" dirty="0">
                <a:latin typeface="Arial" panose="020B0604020202020204" pitchFamily="34" charset="0"/>
                <a:cs typeface="Arial" panose="020B0604020202020204" pitchFamily="34" charset="0"/>
              </a:rPr>
              <a:t>Questões Chave para a Formulação do Problema:</a:t>
            </a:r>
            <a:endParaRPr lang="en-US" dirty="0">
              <a:latin typeface="Arial" panose="020B0604020202020204" pitchFamily="34" charset="0"/>
              <a:cs typeface="Arial" panose="020B0604020202020204" pitchFamily="34" charset="0"/>
            </a:endParaRPr>
          </a:p>
          <a:p>
            <a:pPr lvl="0"/>
            <a:r>
              <a:rPr lang="pt-BR" dirty="0">
                <a:latin typeface="Arial" panose="020B0604020202020204" pitchFamily="34" charset="0"/>
                <a:cs typeface="Arial" panose="020B0604020202020204" pitchFamily="34" charset="0"/>
              </a:rPr>
              <a:t>Quais são os principais desafios enfrentados pelo salão de beleza na gestão manual de contatos de clientes?</a:t>
            </a:r>
            <a:endParaRPr lang="en-US" dirty="0">
              <a:latin typeface="Arial" panose="020B0604020202020204" pitchFamily="34" charset="0"/>
              <a:cs typeface="Arial" panose="020B0604020202020204" pitchFamily="34" charset="0"/>
            </a:endParaRPr>
          </a:p>
          <a:p>
            <a:pPr lvl="0"/>
            <a:r>
              <a:rPr lang="pt-BR" dirty="0">
                <a:latin typeface="Arial" panose="020B0604020202020204" pitchFamily="34" charset="0"/>
                <a:cs typeface="Arial" panose="020B0604020202020204" pitchFamily="34" charset="0"/>
              </a:rPr>
              <a:t>De que maneira a digitalização e a organização dos contatos podem melhorar a eficiência e a qualidade do atendimento no salão?</a:t>
            </a:r>
            <a:endParaRPr lang="en-US" dirty="0">
              <a:latin typeface="Arial" panose="020B0604020202020204" pitchFamily="34" charset="0"/>
              <a:cs typeface="Arial" panose="020B0604020202020204" pitchFamily="34" charset="0"/>
            </a:endParaRPr>
          </a:p>
          <a:p>
            <a:pPr lvl="0"/>
            <a:r>
              <a:rPr lang="pt-BR" dirty="0">
                <a:latin typeface="Arial" panose="020B0604020202020204" pitchFamily="34" charset="0"/>
                <a:cs typeface="Arial" panose="020B0604020202020204" pitchFamily="34" charset="0"/>
              </a:rPr>
              <a:t>Quais são as funcionalidades essenciais que um sistema de cadastro de contatos deve ter para atender às necessidades específicas do salão de beleza?</a:t>
            </a:r>
            <a:endParaRPr lang="en-US" dirty="0">
              <a:latin typeface="Arial" panose="020B0604020202020204" pitchFamily="34" charset="0"/>
              <a:cs typeface="Arial" panose="020B0604020202020204" pitchFamily="34" charset="0"/>
            </a:endParaRPr>
          </a:p>
          <a:p>
            <a:pPr lvl="0"/>
            <a:r>
              <a:rPr lang="pt-BR" dirty="0">
                <a:latin typeface="Arial" panose="020B0604020202020204" pitchFamily="34" charset="0"/>
                <a:cs typeface="Arial" panose="020B0604020202020204" pitchFamily="34" charset="0"/>
              </a:rPr>
              <a:t>Como a implementação de um sistema de cadastro de contatos pode impactar positivamente a comunicação e a satisfação dos clientes do salão?</a:t>
            </a:r>
            <a:endParaRPr lang="en-US" dirty="0">
              <a:latin typeface="Arial" panose="020B0604020202020204" pitchFamily="34" charset="0"/>
              <a:cs typeface="Arial" panose="020B0604020202020204" pitchFamily="34" charset="0"/>
            </a:endParaRPr>
          </a:p>
        </p:txBody>
      </p:sp>
      <p:sp>
        <p:nvSpPr>
          <p:cNvPr id="6" name="Seta: para a Direita 5">
            <a:hlinkClick r:id="" action="ppaction://hlinkshowjump?jump=nextslide"/>
            <a:extLst>
              <a:ext uri="{FF2B5EF4-FFF2-40B4-BE49-F238E27FC236}">
                <a16:creationId xmlns:a16="http://schemas.microsoft.com/office/drawing/2014/main" id="{2C1DAE70-C48E-4689-8B30-315ACBB95915}"/>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 name="Seta: para a Esquerda 6">
            <a:hlinkClick r:id="" action="ppaction://hlinkshowjump?jump=previousslide"/>
            <a:extLst>
              <a:ext uri="{FF2B5EF4-FFF2-40B4-BE49-F238E27FC236}">
                <a16:creationId xmlns:a16="http://schemas.microsoft.com/office/drawing/2014/main" id="{4A557469-68A7-4BDF-96EF-F286256028A4}"/>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Retângulo 7">
            <a:hlinkClick r:id="rId2" action="ppaction://hlinksldjump"/>
            <a:extLst>
              <a:ext uri="{FF2B5EF4-FFF2-40B4-BE49-F238E27FC236}">
                <a16:creationId xmlns:a16="http://schemas.microsoft.com/office/drawing/2014/main" id="{7220560E-1F7F-4D74-9F57-51C2DCB3049C}"/>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9692015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1DC9C5-FD02-4BEF-AB30-72A968CF8D6C}"/>
              </a:ext>
            </a:extLst>
          </p:cNvPr>
          <p:cNvSpPr>
            <a:spLocks noGrp="1"/>
          </p:cNvSpPr>
          <p:nvPr>
            <p:ph type="title"/>
          </p:nvPr>
        </p:nvSpPr>
        <p:spPr>
          <a:xfrm>
            <a:off x="1640156" y="640268"/>
            <a:ext cx="4343785" cy="613019"/>
          </a:xfrm>
        </p:spPr>
        <p:txBody>
          <a:bodyPr>
            <a:normAutofit fontScale="90000"/>
          </a:bodyPr>
          <a:lstStyle/>
          <a:p>
            <a:r>
              <a:rPr lang="pt-BR" b="1" dirty="0">
                <a:latin typeface="Arial" panose="020B0604020202020204" pitchFamily="34" charset="0"/>
                <a:cs typeface="Arial" panose="020B0604020202020204" pitchFamily="34" charset="0"/>
              </a:rPr>
              <a:t>Objetivos do Projeto:</a:t>
            </a:r>
            <a:br>
              <a:rPr lang="en-US" dirty="0"/>
            </a:br>
            <a:endParaRPr lang="en-US" dirty="0"/>
          </a:p>
        </p:txBody>
      </p:sp>
      <p:sp>
        <p:nvSpPr>
          <p:cNvPr id="3" name="Espaço Reservado para Conteúdo 2">
            <a:extLst>
              <a:ext uri="{FF2B5EF4-FFF2-40B4-BE49-F238E27FC236}">
                <a16:creationId xmlns:a16="http://schemas.microsoft.com/office/drawing/2014/main" id="{09CEC63B-BE3E-464C-9EA1-4B6E9F65E784}"/>
              </a:ext>
            </a:extLst>
          </p:cNvPr>
          <p:cNvSpPr>
            <a:spLocks noGrp="1"/>
          </p:cNvSpPr>
          <p:nvPr>
            <p:ph idx="1"/>
          </p:nvPr>
        </p:nvSpPr>
        <p:spPr>
          <a:xfrm>
            <a:off x="1008529" y="1371600"/>
            <a:ext cx="10496083" cy="5338482"/>
          </a:xfrm>
        </p:spPr>
        <p:txBody>
          <a:bodyPr/>
          <a:lstStyle/>
          <a:p>
            <a:pPr lvl="0"/>
            <a:r>
              <a:rPr lang="pt-BR" sz="1400" dirty="0">
                <a:latin typeface="Arial" panose="020B0604020202020204" pitchFamily="34" charset="0"/>
                <a:cs typeface="Arial" panose="020B0604020202020204" pitchFamily="34" charset="0"/>
              </a:rPr>
              <a:t>Desenvolver um sistema de cadastro de contatos para um salão de beleza, utilizando C# e Windows Forms.</a:t>
            </a:r>
            <a:endParaRPr lang="en-US" sz="1400" dirty="0">
              <a:latin typeface="Arial" panose="020B0604020202020204" pitchFamily="34" charset="0"/>
              <a:cs typeface="Arial" panose="020B0604020202020204" pitchFamily="34" charset="0"/>
            </a:endParaRPr>
          </a:p>
          <a:p>
            <a:pPr lvl="0"/>
            <a:r>
              <a:rPr lang="pt-BR" sz="1400" dirty="0">
                <a:latin typeface="Arial" panose="020B0604020202020204" pitchFamily="34" charset="0"/>
                <a:cs typeface="Arial" panose="020B0604020202020204" pitchFamily="34" charset="0"/>
              </a:rPr>
              <a:t>Proporcionar aos alunos uma experiência prática em um cenário real, aplicando conceitos teóricos aprendidos em sala de aula.</a:t>
            </a:r>
            <a:endParaRPr lang="en-US" sz="1400" dirty="0">
              <a:latin typeface="Arial" panose="020B0604020202020204" pitchFamily="34" charset="0"/>
              <a:cs typeface="Arial" panose="020B0604020202020204" pitchFamily="34" charset="0"/>
            </a:endParaRPr>
          </a:p>
          <a:p>
            <a:pPr lvl="0"/>
            <a:r>
              <a:rPr lang="pt-BR" sz="1400" dirty="0">
                <a:latin typeface="Arial" panose="020B0604020202020204" pitchFamily="34" charset="0"/>
                <a:cs typeface="Arial" panose="020B0604020202020204" pitchFamily="34" charset="0"/>
              </a:rPr>
              <a:t>Melhorar a gestão de clientes do salão de beleza, promovendo a digitalização e organização das informações de contato.</a:t>
            </a:r>
            <a:endParaRPr lang="en-US" sz="1400" dirty="0">
              <a:latin typeface="Arial" panose="020B0604020202020204" pitchFamily="34" charset="0"/>
              <a:cs typeface="Arial" panose="020B0604020202020204" pitchFamily="34" charset="0"/>
            </a:endParaRPr>
          </a:p>
          <a:p>
            <a:pPr lvl="0"/>
            <a:r>
              <a:rPr lang="pt-BR" sz="1400" dirty="0">
                <a:latin typeface="Arial" panose="020B0604020202020204" pitchFamily="34" charset="0"/>
                <a:cs typeface="Arial" panose="020B0604020202020204" pitchFamily="34" charset="0"/>
              </a:rPr>
              <a:t>Contribuir para o desenvolvimento tecnológico e econômico da comunidade local.</a:t>
            </a:r>
          </a:p>
          <a:p>
            <a:r>
              <a:rPr lang="pt-BR" sz="1400" b="1" dirty="0">
                <a:latin typeface="Arial" panose="020B0604020202020204" pitchFamily="34" charset="0"/>
                <a:cs typeface="Arial" panose="020B0604020202020204" pitchFamily="34" charset="0"/>
              </a:rPr>
              <a:t>Objetivo:</a:t>
            </a:r>
            <a:r>
              <a:rPr lang="pt-BR" sz="1400" dirty="0">
                <a:latin typeface="Arial" panose="020B0604020202020204" pitchFamily="34" charset="0"/>
                <a:cs typeface="Arial" panose="020B0604020202020204" pitchFamily="34" charset="0"/>
              </a:rPr>
              <a:t> O objetivo do projeto é desenvolver um sistema de cadastro de contatos que resolva os problemas atuais de gestão no salão de beleza, proporcionando uma solução tecnológica que facilite a organização, o armazenamento e a recuperação de informações de contato dos clientes, além de melhorar a comunicação e o atendimento.</a:t>
            </a:r>
            <a:endParaRPr lang="en-US" sz="1400" dirty="0">
              <a:latin typeface="Arial" panose="020B0604020202020204" pitchFamily="34" charset="0"/>
              <a:cs typeface="Arial" panose="020B0604020202020204" pitchFamily="34" charset="0"/>
            </a:endParaRPr>
          </a:p>
          <a:p>
            <a:pPr lvl="0"/>
            <a:endParaRPr lang="en-US" sz="1400" dirty="0">
              <a:latin typeface="Arial" panose="020B0604020202020204" pitchFamily="34" charset="0"/>
              <a:cs typeface="Arial" panose="020B0604020202020204" pitchFamily="34" charset="0"/>
            </a:endParaRPr>
          </a:p>
          <a:p>
            <a:endParaRPr lang="en-US" dirty="0"/>
          </a:p>
        </p:txBody>
      </p:sp>
      <p:sp>
        <p:nvSpPr>
          <p:cNvPr id="6" name="Seta: para a Direita 5">
            <a:hlinkClick r:id="" action="ppaction://hlinkshowjump?jump=nextslide"/>
            <a:extLst>
              <a:ext uri="{FF2B5EF4-FFF2-40B4-BE49-F238E27FC236}">
                <a16:creationId xmlns:a16="http://schemas.microsoft.com/office/drawing/2014/main" id="{2001A233-3334-40B3-B2CE-546A8D5F9096}"/>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9BB51BF7-9028-402F-B0D8-9EE2BD54FB89}"/>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2" action="ppaction://hlinksldjump"/>
            <a:extLst>
              <a:ext uri="{FF2B5EF4-FFF2-40B4-BE49-F238E27FC236}">
                <a16:creationId xmlns:a16="http://schemas.microsoft.com/office/drawing/2014/main" id="{4C62DD84-B11C-4C5C-84BF-90DE3212A6CC}"/>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4921082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82D1E-629B-4BAB-80D9-C671E428803E}"/>
              </a:ext>
            </a:extLst>
          </p:cNvPr>
          <p:cNvSpPr>
            <a:spLocks noGrp="1"/>
          </p:cNvSpPr>
          <p:nvPr>
            <p:ph type="title"/>
          </p:nvPr>
        </p:nvSpPr>
        <p:spPr>
          <a:xfrm>
            <a:off x="1611289" y="637557"/>
            <a:ext cx="3269993" cy="707149"/>
          </a:xfrm>
        </p:spPr>
        <p:txBody>
          <a:bodyPr>
            <a:normAutofit/>
          </a:bodyPr>
          <a:lstStyle/>
          <a:p>
            <a:r>
              <a:rPr lang="pt-BR" sz="3200" b="1" dirty="0">
                <a:latin typeface="Arial" panose="020B0604020202020204" pitchFamily="34" charset="0"/>
                <a:cs typeface="Arial" panose="020B0604020202020204" pitchFamily="34" charset="0"/>
              </a:rPr>
              <a:t>Metodologia:</a:t>
            </a:r>
            <a:endParaRPr lang="en-US" sz="3200"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07F7E5A8-0CFF-4EEE-AF1D-88D6AB2260F9}"/>
              </a:ext>
            </a:extLst>
          </p:cNvPr>
          <p:cNvSpPr>
            <a:spLocks noGrp="1"/>
          </p:cNvSpPr>
          <p:nvPr>
            <p:ph idx="1"/>
          </p:nvPr>
        </p:nvSpPr>
        <p:spPr>
          <a:xfrm>
            <a:off x="1069694" y="1344706"/>
            <a:ext cx="8915400" cy="1900518"/>
          </a:xfrm>
        </p:spPr>
        <p:txBody>
          <a:bodyPr/>
          <a:lstStyle/>
          <a:p>
            <a:r>
              <a:rPr lang="pt-BR" sz="1400" dirty="0">
                <a:latin typeface="Arial" panose="020B0604020202020204" pitchFamily="34" charset="0"/>
                <a:cs typeface="Arial" panose="020B0604020202020204" pitchFamily="34" charset="0"/>
              </a:rPr>
              <a:t>A metodologia adotada envolverá a análise das necessidades do salão, o desenvolvimento do sistema utilizando ferramentas de programação (C# e Windows Forms), testes de usabilidade, e a implementação e treinamento dos funcionários para o uso eficiente do sistema. A eficácia da solução será avaliada através de métricas de melhoria na gestão de contatos e na satisfação dos clientes.</a:t>
            </a:r>
            <a:endParaRPr lang="en-US" sz="1400" dirty="0">
              <a:latin typeface="Arial" panose="020B0604020202020204" pitchFamily="34" charset="0"/>
              <a:cs typeface="Arial" panose="020B0604020202020204" pitchFamily="34" charset="0"/>
            </a:endParaRPr>
          </a:p>
          <a:p>
            <a:endParaRPr lang="en-US" dirty="0"/>
          </a:p>
        </p:txBody>
      </p:sp>
      <p:sp>
        <p:nvSpPr>
          <p:cNvPr id="6" name="Seta: para a Direita 5">
            <a:hlinkClick r:id="" action="ppaction://hlinkshowjump?jump=nextslide"/>
            <a:extLst>
              <a:ext uri="{FF2B5EF4-FFF2-40B4-BE49-F238E27FC236}">
                <a16:creationId xmlns:a16="http://schemas.microsoft.com/office/drawing/2014/main" id="{8EEF74ED-7F5C-4B81-835E-9C43E87896BC}"/>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6A426328-0633-4AA7-A617-C59B858E302C}"/>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2" action="ppaction://hlinksldjump"/>
            <a:extLst>
              <a:ext uri="{FF2B5EF4-FFF2-40B4-BE49-F238E27FC236}">
                <a16:creationId xmlns:a16="http://schemas.microsoft.com/office/drawing/2014/main" id="{40163A74-DE4D-4BD5-B046-B46D5766BEB5}"/>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6564225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ABC07E-D7F5-4780-ABA6-56807F0D92D3}"/>
              </a:ext>
            </a:extLst>
          </p:cNvPr>
          <p:cNvSpPr>
            <a:spLocks noGrp="1"/>
          </p:cNvSpPr>
          <p:nvPr>
            <p:ph type="title"/>
          </p:nvPr>
        </p:nvSpPr>
        <p:spPr>
          <a:xfrm>
            <a:off x="1667435" y="624110"/>
            <a:ext cx="9837177" cy="666808"/>
          </a:xfrm>
        </p:spPr>
        <p:txBody>
          <a:bodyPr>
            <a:normAutofit/>
          </a:bodyPr>
          <a:lstStyle/>
          <a:p>
            <a:r>
              <a:rPr lang="en-US" sz="3200" b="1" dirty="0" err="1">
                <a:latin typeface="Arial" panose="020B0604020202020204" pitchFamily="34" charset="0"/>
                <a:cs typeface="Arial" panose="020B0604020202020204" pitchFamily="34" charset="0"/>
              </a:rPr>
              <a:t>Relato</a:t>
            </a:r>
            <a:r>
              <a:rPr lang="en-US" sz="3200" b="1" dirty="0">
                <a:latin typeface="Arial" panose="020B0604020202020204" pitchFamily="34" charset="0"/>
                <a:cs typeface="Arial" panose="020B0604020202020204" pitchFamily="34" charset="0"/>
              </a:rPr>
              <a:t> da </a:t>
            </a:r>
            <a:r>
              <a:rPr lang="en-US" sz="3200" b="1" dirty="0" err="1">
                <a:latin typeface="Arial" panose="020B0604020202020204" pitchFamily="34" charset="0"/>
                <a:cs typeface="Arial" panose="020B0604020202020204" pitchFamily="34" charset="0"/>
              </a:rPr>
              <a:t>Experiencia</a:t>
            </a:r>
            <a:r>
              <a:rPr lang="en-US" sz="3200" b="1" dirty="0">
                <a:latin typeface="Arial" panose="020B0604020202020204" pitchFamily="34" charset="0"/>
                <a:cs typeface="Arial" panose="020B0604020202020204" pitchFamily="34" charset="0"/>
              </a:rPr>
              <a:t>:</a:t>
            </a:r>
          </a:p>
        </p:txBody>
      </p:sp>
      <p:sp>
        <p:nvSpPr>
          <p:cNvPr id="3" name="Espaço Reservado para Conteúdo 2">
            <a:extLst>
              <a:ext uri="{FF2B5EF4-FFF2-40B4-BE49-F238E27FC236}">
                <a16:creationId xmlns:a16="http://schemas.microsoft.com/office/drawing/2014/main" id="{1C8B987E-EA4A-4675-BBC1-1EB78D2FCF95}"/>
              </a:ext>
            </a:extLst>
          </p:cNvPr>
          <p:cNvSpPr>
            <a:spLocks noGrp="1"/>
          </p:cNvSpPr>
          <p:nvPr>
            <p:ph idx="1"/>
          </p:nvPr>
        </p:nvSpPr>
        <p:spPr>
          <a:xfrm>
            <a:off x="687388" y="1290918"/>
            <a:ext cx="10817224" cy="5419164"/>
          </a:xfrm>
        </p:spPr>
        <p:txBody>
          <a:bodyPr>
            <a:normAutofit fontScale="92500" lnSpcReduction="10000"/>
          </a:bodyPr>
          <a:lstStyle/>
          <a:p>
            <a:r>
              <a:rPr lang="pt-BR" sz="1500" b="1" dirty="0">
                <a:latin typeface="Arial" panose="020B0604020202020204" pitchFamily="34" charset="0"/>
                <a:cs typeface="Arial" panose="020B0604020202020204" pitchFamily="34" charset="0"/>
              </a:rPr>
              <a:t>O que fizemos?</a:t>
            </a:r>
            <a:r>
              <a:rPr lang="pt-BR" sz="1500" dirty="0">
                <a:latin typeface="Arial" panose="020B0604020202020204" pitchFamily="34" charset="0"/>
                <a:cs typeface="Arial" panose="020B0604020202020204" pitchFamily="34" charset="0"/>
              </a:rPr>
              <a:t> Desenvolvemos um sistema de cadastro de contatos para um salão de beleza utilizando a linguagem de programação C# e a plataforma Windows Forms. Este projeto foi parte de um projeto de extensão que visava melhorar a gestão de clientes e a eficiência operacional do salão.</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O que aprendemos?</a:t>
            </a:r>
            <a:r>
              <a:rPr lang="pt-BR" sz="1500" dirty="0">
                <a:latin typeface="Arial" panose="020B0604020202020204" pitchFamily="34" charset="0"/>
                <a:cs typeface="Arial" panose="020B0604020202020204" pitchFamily="34" charset="0"/>
              </a:rPr>
              <a:t> Aprendemos a aplicar conceitos teóricos de programação em um cenário real, desenvolver interfaces de usuário amigáveis e funcionais, e a importância da organização e estruturação do código para facilitar a manutenção e futuras atualizações do sistema. Além disso, entendemos melhor as necessidades práticas de um pequeno negócio e como a tecnologia pode ser usada para resolver problemas do dia a dia.</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Em que conteúdos tivemos dúvidas, dificuldades ou erros?</a:t>
            </a:r>
            <a:r>
              <a:rPr lang="pt-BR" sz="1500" dirty="0">
                <a:latin typeface="Arial" panose="020B0604020202020204" pitchFamily="34" charset="0"/>
                <a:cs typeface="Arial" panose="020B0604020202020204" pitchFamily="34" charset="0"/>
              </a:rPr>
              <a:t> Tivemos dificuldades na integração do banco de dados com o sistema, especialmente na parte de CRUD (Create, Read, Update, Delete). Houve também desafios na criação de uma interface intuitiva que fosse de fácil uso para os funcionários do salão. Erros comuns incluíam bugs no código que resultaram em falhas durante os testes iniciais do sistema.</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O que precisamos nos aprofundar?</a:t>
            </a:r>
            <a:r>
              <a:rPr lang="pt-BR" sz="1500" dirty="0">
                <a:latin typeface="Arial" panose="020B0604020202020204" pitchFamily="34" charset="0"/>
                <a:cs typeface="Arial" panose="020B0604020202020204" pitchFamily="34" charset="0"/>
              </a:rPr>
              <a:t> Precisamos nos aprofundar em melhores práticas de design de interface do usuário (UI/UX), otimização de banco de dados, e técnicas avançadas de depuração (debugging). Além disso, uma compreensão mais profunda sobre a segurança dos dados e como proteger as informações dos clientes será crucial para futuros projetos.</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Houve crescimento? Que aspectos foram aprimorados?</a:t>
            </a:r>
            <a:r>
              <a:rPr lang="pt-BR" sz="1500" dirty="0">
                <a:latin typeface="Arial" panose="020B0604020202020204" pitchFamily="34" charset="0"/>
                <a:cs typeface="Arial" panose="020B0604020202020204" pitchFamily="34" charset="0"/>
              </a:rPr>
              <a:t> Sim, houve crescimento significativo. Melhoramos nossas habilidades técnicas em programação e desenvolvimento de software, assim como nossa capacidade de trabalhar em equipe e gerenciar um projeto do início ao fim. Aspectos como a comunicação entre os membros do grupo, a capacidade de resolver problemas e a adaptação às necessidades do cliente foram aprimorados.</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Que atividades, sentimentos, vivências e experiências propiciaram esse aprimoramento?</a:t>
            </a:r>
            <a:r>
              <a:rPr lang="pt-BR" sz="1500" dirty="0">
                <a:latin typeface="Arial" panose="020B0604020202020204" pitchFamily="34" charset="0"/>
                <a:cs typeface="Arial" panose="020B0604020202020204" pitchFamily="34" charset="0"/>
              </a:rPr>
              <a:t> A experiência prática de desenvolver um projeto real foi fundamental para o nosso aprimoramento. A interação com o cliente (salão de beleza) e o entendimento de suas necessidades reais nos proporcionaram uma visão prática dos desafios que os negócios enfrentam. A resolução de problemas técnicos e a superação de dificuldades durante o desenvolvimento nos deram confiança e motivação para continuar aprendendo e nos desenvolvendo.</a:t>
            </a:r>
            <a:endParaRPr lang="en-US" sz="1500" dirty="0">
              <a:latin typeface="Arial" panose="020B0604020202020204" pitchFamily="34" charset="0"/>
              <a:cs typeface="Arial" panose="020B0604020202020204" pitchFamily="34" charset="0"/>
            </a:endParaRPr>
          </a:p>
          <a:p>
            <a:pPr marL="0" indent="0">
              <a:buNone/>
            </a:pPr>
            <a:endParaRPr lang="en-US" dirty="0"/>
          </a:p>
        </p:txBody>
      </p:sp>
      <p:sp>
        <p:nvSpPr>
          <p:cNvPr id="6" name="Seta: para a Direita 5">
            <a:hlinkClick r:id="" action="ppaction://hlinkshowjump?jump=nextslide"/>
            <a:extLst>
              <a:ext uri="{FF2B5EF4-FFF2-40B4-BE49-F238E27FC236}">
                <a16:creationId xmlns:a16="http://schemas.microsoft.com/office/drawing/2014/main" id="{7C8217DA-2F84-44BE-9722-20DFE6F35629}"/>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FAAE2BE6-B859-4BE7-A998-539BFFBBBB0D}"/>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2" action="ppaction://hlinksldjump"/>
            <a:extLst>
              <a:ext uri="{FF2B5EF4-FFF2-40B4-BE49-F238E27FC236}">
                <a16:creationId xmlns:a16="http://schemas.microsoft.com/office/drawing/2014/main" id="{D8417F49-D2B3-4972-924A-D1BF86304AA5}"/>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231784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DCD8B60-DDDD-469A-8E0A-9302AE2128D8}"/>
              </a:ext>
            </a:extLst>
          </p:cNvPr>
          <p:cNvSpPr>
            <a:spLocks noGrp="1"/>
          </p:cNvSpPr>
          <p:nvPr>
            <p:ph idx="1"/>
          </p:nvPr>
        </p:nvSpPr>
        <p:spPr>
          <a:xfrm>
            <a:off x="941294" y="1264023"/>
            <a:ext cx="9877518" cy="5238869"/>
          </a:xfrm>
        </p:spPr>
        <p:txBody>
          <a:bodyPr>
            <a:normAutofit/>
          </a:bodyPr>
          <a:lstStyle/>
          <a:p>
            <a:r>
              <a:rPr lang="pt-BR" sz="1400" b="1" dirty="0">
                <a:latin typeface="Arial" panose="020B0604020202020204" pitchFamily="34" charset="0"/>
                <a:cs typeface="Arial" panose="020B0604020202020204" pitchFamily="34" charset="0"/>
              </a:rPr>
              <a:t>Que sugestões podemos oferecer ao processo de ensino-aprendizagem do curso?</a:t>
            </a:r>
          </a:p>
          <a:p>
            <a:pPr lvl="0"/>
            <a:r>
              <a:rPr lang="pt-BR" sz="1400" b="1" dirty="0">
                <a:latin typeface="Arial" panose="020B0604020202020204" pitchFamily="34" charset="0"/>
                <a:cs typeface="Arial" panose="020B0604020202020204" pitchFamily="34" charset="0"/>
              </a:rPr>
              <a:t>Maior Enfoque em Projetos Práticos:</a:t>
            </a:r>
            <a:r>
              <a:rPr lang="pt-BR" sz="1400" dirty="0">
                <a:latin typeface="Arial" panose="020B0604020202020204" pitchFamily="34" charset="0"/>
                <a:cs typeface="Arial" panose="020B0604020202020204" pitchFamily="34" charset="0"/>
              </a:rPr>
              <a:t> Integrar mais projetos práticos no currículo para que os alunos possam aplicar seus conhecimentos teóricos em cenários reais.</a:t>
            </a:r>
            <a:endParaRPr lang="en-US" sz="1400" dirty="0">
              <a:latin typeface="Arial" panose="020B0604020202020204" pitchFamily="34" charset="0"/>
              <a:cs typeface="Arial" panose="020B0604020202020204" pitchFamily="34" charset="0"/>
            </a:endParaRPr>
          </a:p>
          <a:p>
            <a:pPr lvl="0"/>
            <a:r>
              <a:rPr lang="pt-BR" sz="1400" b="1" dirty="0">
                <a:latin typeface="Arial" panose="020B0604020202020204" pitchFamily="34" charset="0"/>
                <a:cs typeface="Arial" panose="020B0604020202020204" pitchFamily="34" charset="0"/>
              </a:rPr>
              <a:t>Workshops de Ferramentas e Tecnologias:</a:t>
            </a:r>
            <a:r>
              <a:rPr lang="pt-BR" sz="1400" dirty="0">
                <a:latin typeface="Arial" panose="020B0604020202020204" pitchFamily="34" charset="0"/>
                <a:cs typeface="Arial" panose="020B0604020202020204" pitchFamily="34" charset="0"/>
              </a:rPr>
              <a:t> Realizar workshops sobre ferramentas específicas e tecnologias emergentes para preparar os alunos para o mercado de trabalho.</a:t>
            </a:r>
            <a:endParaRPr lang="en-US" sz="1400" dirty="0">
              <a:latin typeface="Arial" panose="020B0604020202020204" pitchFamily="34" charset="0"/>
              <a:cs typeface="Arial" panose="020B0604020202020204" pitchFamily="34" charset="0"/>
            </a:endParaRPr>
          </a:p>
          <a:p>
            <a:pPr lvl="0"/>
            <a:r>
              <a:rPr lang="pt-BR" sz="1400" b="1" dirty="0">
                <a:latin typeface="Arial" panose="020B0604020202020204" pitchFamily="34" charset="0"/>
                <a:cs typeface="Arial" panose="020B0604020202020204" pitchFamily="34" charset="0"/>
              </a:rPr>
              <a:t>Mentoria e Suporte:</a:t>
            </a:r>
            <a:r>
              <a:rPr lang="pt-BR" sz="1400" dirty="0">
                <a:latin typeface="Arial" panose="020B0604020202020204" pitchFamily="34" charset="0"/>
                <a:cs typeface="Arial" panose="020B0604020202020204" pitchFamily="34" charset="0"/>
              </a:rPr>
              <a:t> Oferecer mentoria e suporte contínuo durante os projetos, com profissionais experientes que possam orientar e ajudar a superar desafios técnicos.</a:t>
            </a:r>
            <a:endParaRPr lang="en-US" sz="1400" dirty="0">
              <a:latin typeface="Arial" panose="020B0604020202020204" pitchFamily="34" charset="0"/>
              <a:cs typeface="Arial" panose="020B0604020202020204" pitchFamily="34" charset="0"/>
            </a:endParaRPr>
          </a:p>
          <a:p>
            <a:pPr lvl="0"/>
            <a:r>
              <a:rPr lang="pt-BR" sz="1400" b="1" dirty="0">
                <a:latin typeface="Arial" panose="020B0604020202020204" pitchFamily="34" charset="0"/>
                <a:cs typeface="Arial" panose="020B0604020202020204" pitchFamily="34" charset="0"/>
              </a:rPr>
              <a:t>Colaboração com Empresas Locais:</a:t>
            </a:r>
            <a:r>
              <a:rPr lang="pt-BR" sz="1400" dirty="0">
                <a:latin typeface="Arial" panose="020B0604020202020204" pitchFamily="34" charset="0"/>
                <a:cs typeface="Arial" panose="020B0604020202020204" pitchFamily="34" charset="0"/>
              </a:rPr>
              <a:t> Estabelecer parcerias com empresas locais para que os alunos possam trabalhar em problemas reais e entender as necessidades do mercado.</a:t>
            </a:r>
            <a:endParaRPr lang="en-US" sz="1400" dirty="0">
              <a:latin typeface="Arial" panose="020B0604020202020204" pitchFamily="34" charset="0"/>
              <a:cs typeface="Arial" panose="020B0604020202020204" pitchFamily="34" charset="0"/>
            </a:endParaRPr>
          </a:p>
          <a:p>
            <a:pPr lvl="0"/>
            <a:r>
              <a:rPr lang="pt-BR" sz="1400" b="1" dirty="0">
                <a:latin typeface="Arial" panose="020B0604020202020204" pitchFamily="34" charset="0"/>
                <a:cs typeface="Arial" panose="020B0604020202020204" pitchFamily="34" charset="0"/>
              </a:rPr>
              <a:t>Foco em Soft Skills:</a:t>
            </a:r>
            <a:r>
              <a:rPr lang="pt-BR" sz="1400" dirty="0">
                <a:latin typeface="Arial" panose="020B0604020202020204" pitchFamily="34" charset="0"/>
                <a:cs typeface="Arial" panose="020B0604020202020204" pitchFamily="34" charset="0"/>
              </a:rPr>
              <a:t> Incluir treinamentos e atividades que desenvolvam habilidades interpessoais, como comunicação, trabalho em equipe e gerenciamento de projetos, essenciais para o sucesso profissional.</a:t>
            </a:r>
            <a:endParaRPr lang="en-US" sz="1400" dirty="0">
              <a:latin typeface="Arial" panose="020B0604020202020204" pitchFamily="34" charset="0"/>
              <a:cs typeface="Arial" panose="020B0604020202020204" pitchFamily="34" charset="0"/>
            </a:endParaRPr>
          </a:p>
          <a:p>
            <a:r>
              <a:rPr lang="pt-BR" sz="1400" dirty="0">
                <a:latin typeface="Arial" panose="020B0604020202020204" pitchFamily="34" charset="0"/>
                <a:cs typeface="Arial" panose="020B0604020202020204" pitchFamily="34" charset="0"/>
              </a:rPr>
              <a:t>A experiência de desenvolver o sistema de cadastro de contatos para o salão de beleza foi enriquecedora e nos proporcionou um aprendizado valioso, tanto técnico quanto pessoal. Estamos mais preparados para enfrentar novos desafios e contribuir para a inovação tecnológica na nossa comunidade.</a:t>
            </a:r>
            <a:endParaRPr lang="en-US" sz="1400" dirty="0">
              <a:latin typeface="Arial" panose="020B0604020202020204" pitchFamily="34" charset="0"/>
              <a:cs typeface="Arial" panose="020B0604020202020204" pitchFamily="34" charset="0"/>
            </a:endParaRPr>
          </a:p>
          <a:p>
            <a:endParaRPr lang="en-US" dirty="0"/>
          </a:p>
        </p:txBody>
      </p:sp>
      <p:sp>
        <p:nvSpPr>
          <p:cNvPr id="6" name="Seta: para a Direita 5">
            <a:hlinkClick r:id="" action="ppaction://hlinkshowjump?jump=nextslide"/>
            <a:extLst>
              <a:ext uri="{FF2B5EF4-FFF2-40B4-BE49-F238E27FC236}">
                <a16:creationId xmlns:a16="http://schemas.microsoft.com/office/drawing/2014/main" id="{F2D6F266-8CCB-446A-A19B-9AFE82F3A70A}"/>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Seta: para a Esquerda 6">
            <a:hlinkClick r:id="" action="ppaction://hlinkshowjump?jump=previousslide"/>
            <a:extLst>
              <a:ext uri="{FF2B5EF4-FFF2-40B4-BE49-F238E27FC236}">
                <a16:creationId xmlns:a16="http://schemas.microsoft.com/office/drawing/2014/main" id="{FD6CC604-296C-4C11-9381-2AED0C4C0F4E}"/>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tângulo 7">
            <a:hlinkClick r:id="rId2" action="ppaction://hlinksldjump"/>
            <a:extLst>
              <a:ext uri="{FF2B5EF4-FFF2-40B4-BE49-F238E27FC236}">
                <a16:creationId xmlns:a16="http://schemas.microsoft.com/office/drawing/2014/main" id="{0FCF32BA-5054-4C2A-9515-51DF88C6AA34}"/>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31728178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53E3D58-CFD8-4277-835E-F43ED6CC9B29}"/>
              </a:ext>
            </a:extLst>
          </p:cNvPr>
          <p:cNvSpPr>
            <a:spLocks noGrp="1"/>
          </p:cNvSpPr>
          <p:nvPr>
            <p:ph idx="1"/>
          </p:nvPr>
        </p:nvSpPr>
        <p:spPr>
          <a:xfrm>
            <a:off x="806824" y="1317811"/>
            <a:ext cx="11161058" cy="5325035"/>
          </a:xfrm>
        </p:spPr>
        <p:txBody>
          <a:bodyPr>
            <a:normAutofit/>
          </a:bodyPr>
          <a:lstStyle/>
          <a:p>
            <a:r>
              <a:rPr lang="pt-BR" sz="1500" dirty="0">
                <a:latin typeface="Arial" panose="020B0604020202020204" pitchFamily="34" charset="0"/>
                <a:cs typeface="Arial" panose="020B0604020202020204" pitchFamily="34" charset="0"/>
              </a:rPr>
              <a:t>O desenvolvimento do sistema de cadastro de contatos para o salão de beleza proporcionou uma valiosa experiência prática e permitiu que aplicássemos conhecimentos teóricos em um contexto real. A seguir, apresentamos nossas considerações finais, incluindo pontos positivos, negativos e recomendações para trabalhos futuros.</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Objetivos Atingidos: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Melhoria na Gestão de Contatos:</a:t>
            </a:r>
            <a:r>
              <a:rPr lang="pt-BR" sz="1500" dirty="0">
                <a:latin typeface="Arial" panose="020B0604020202020204" pitchFamily="34" charset="0"/>
                <a:cs typeface="Arial" panose="020B0604020202020204" pitchFamily="34" charset="0"/>
              </a:rPr>
              <a:t> Conseguimos desenvolver um sistema eficiente que facilita a organização e o armazenamento de informações dos clientes, atendendo ao objetivo principal do projeto.</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Aplicação Prática de Conhecimentos:</a:t>
            </a:r>
            <a:r>
              <a:rPr lang="pt-BR" sz="1500" dirty="0">
                <a:latin typeface="Arial" panose="020B0604020202020204" pitchFamily="34" charset="0"/>
                <a:cs typeface="Arial" panose="020B0604020202020204" pitchFamily="34" charset="0"/>
              </a:rPr>
              <a:t> Os alunos puderam aplicar conceitos de programação e desenvolvimento de software em um cenário real, fortalecendo suas habilidades técnicas e práticas.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Benefício para a Comunidade:</a:t>
            </a:r>
            <a:r>
              <a:rPr lang="pt-BR" sz="1500" dirty="0">
                <a:latin typeface="Arial" panose="020B0604020202020204" pitchFamily="34" charset="0"/>
                <a:cs typeface="Arial" panose="020B0604020202020204" pitchFamily="34" charset="0"/>
              </a:rPr>
              <a:t> O projeto contribuiu para a modernização dos processos administrativos do salão de beleza, demonstrando o impacto positivo da tecnologia em pequenos negócios locais.</a:t>
            </a:r>
            <a:endParaRPr lang="en-US" sz="1500" dirty="0">
              <a:latin typeface="Arial" panose="020B0604020202020204" pitchFamily="34" charset="0"/>
              <a:cs typeface="Arial" panose="020B0604020202020204" pitchFamily="34" charset="0"/>
            </a:endParaRPr>
          </a:p>
          <a:p>
            <a:r>
              <a:rPr lang="pt-BR" sz="1500" b="1" dirty="0">
                <a:latin typeface="Arial" panose="020B0604020202020204" pitchFamily="34" charset="0"/>
                <a:cs typeface="Arial" panose="020B0604020202020204" pitchFamily="34" charset="0"/>
              </a:rPr>
              <a:t>Pontos Positivos: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Aprendizado Significativo:</a:t>
            </a:r>
            <a:r>
              <a:rPr lang="pt-BR" sz="1500" dirty="0">
                <a:latin typeface="Arial" panose="020B0604020202020204" pitchFamily="34" charset="0"/>
                <a:cs typeface="Arial" panose="020B0604020202020204" pitchFamily="34" charset="0"/>
              </a:rPr>
              <a:t> O projeto proporcionou um aprendizado profundo em áreas como desenvolvimento de software, design de interfaces e gestão de projetos.</a:t>
            </a:r>
            <a:endParaRPr lang="en-US" sz="1500" dirty="0">
              <a:latin typeface="Arial" panose="020B0604020202020204" pitchFamily="34" charset="0"/>
              <a:cs typeface="Arial" panose="020B0604020202020204" pitchFamily="34" charset="0"/>
            </a:endParaRPr>
          </a:p>
          <a:p>
            <a:pPr lvl="0"/>
            <a:r>
              <a:rPr lang="pt-BR" sz="1500" b="1" dirty="0">
                <a:latin typeface="Arial" panose="020B0604020202020204" pitchFamily="34" charset="0"/>
                <a:cs typeface="Arial" panose="020B0604020202020204" pitchFamily="34" charset="0"/>
              </a:rPr>
              <a:t>Trabalho em Equipe:</a:t>
            </a:r>
            <a:r>
              <a:rPr lang="pt-BR" sz="1500" dirty="0">
                <a:latin typeface="Arial" panose="020B0604020202020204" pitchFamily="34" charset="0"/>
                <a:cs typeface="Arial" panose="020B0604020202020204" pitchFamily="34" charset="0"/>
              </a:rPr>
              <a:t> A colaboração entre os membros do grupo foi eficaz, resultando em uma experiência enriquecedora e no fortalecimento das habilidades de trabalho em equipe.</a:t>
            </a:r>
            <a:endParaRPr lang="en-US" sz="1500" dirty="0">
              <a:latin typeface="Arial" panose="020B0604020202020204" pitchFamily="34" charset="0"/>
              <a:cs typeface="Arial" panose="020B0604020202020204" pitchFamily="34" charset="0"/>
            </a:endParaRPr>
          </a:p>
          <a:p>
            <a:endParaRPr lang="en-US" dirty="0"/>
          </a:p>
          <a:p>
            <a:endParaRPr lang="en-US" dirty="0"/>
          </a:p>
        </p:txBody>
      </p:sp>
      <p:sp>
        <p:nvSpPr>
          <p:cNvPr id="4" name="Título 1">
            <a:extLst>
              <a:ext uri="{FF2B5EF4-FFF2-40B4-BE49-F238E27FC236}">
                <a16:creationId xmlns:a16="http://schemas.microsoft.com/office/drawing/2014/main" id="{9ABEB1B7-8599-4218-AACF-D5F1137131A9}"/>
              </a:ext>
            </a:extLst>
          </p:cNvPr>
          <p:cNvSpPr>
            <a:spLocks noGrp="1"/>
          </p:cNvSpPr>
          <p:nvPr>
            <p:ph type="title"/>
          </p:nvPr>
        </p:nvSpPr>
        <p:spPr>
          <a:xfrm>
            <a:off x="1627095" y="624110"/>
            <a:ext cx="5123329" cy="693701"/>
          </a:xfrm>
        </p:spPr>
        <p:txBody>
          <a:bodyPr>
            <a:normAutofit fontScale="90000"/>
          </a:bodyPr>
          <a:lstStyle/>
          <a:p>
            <a:r>
              <a:rPr lang="pt-BR" b="1" dirty="0">
                <a:latin typeface="Arial" panose="020B0604020202020204" pitchFamily="34" charset="0"/>
                <a:cs typeface="Arial" panose="020B0604020202020204" pitchFamily="34" charset="0"/>
              </a:rPr>
              <a:t>Considerações Finais:</a:t>
            </a:r>
            <a:br>
              <a:rPr lang="en-US" dirty="0"/>
            </a:br>
            <a:endParaRPr lang="en-US" dirty="0"/>
          </a:p>
        </p:txBody>
      </p:sp>
      <p:sp>
        <p:nvSpPr>
          <p:cNvPr id="7" name="Seta: para a Direita 6">
            <a:hlinkClick r:id="" action="ppaction://hlinkshowjump?jump=nextslide"/>
            <a:extLst>
              <a:ext uri="{FF2B5EF4-FFF2-40B4-BE49-F238E27FC236}">
                <a16:creationId xmlns:a16="http://schemas.microsoft.com/office/drawing/2014/main" id="{334756C6-06FD-47A2-A957-F3B3B0774CD7}"/>
              </a:ext>
            </a:extLst>
          </p:cNvPr>
          <p:cNvSpPr/>
          <p:nvPr/>
        </p:nvSpPr>
        <p:spPr>
          <a:xfrm>
            <a:off x="11490511" y="6320118"/>
            <a:ext cx="43030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eta: para a Esquerda 7">
            <a:hlinkClick r:id="" action="ppaction://hlinkshowjump?jump=previousslide"/>
            <a:extLst>
              <a:ext uri="{FF2B5EF4-FFF2-40B4-BE49-F238E27FC236}">
                <a16:creationId xmlns:a16="http://schemas.microsoft.com/office/drawing/2014/main" id="{A648B669-92C1-4B28-A0F2-A5173FC611C0}"/>
              </a:ext>
            </a:extLst>
          </p:cNvPr>
          <p:cNvSpPr/>
          <p:nvPr/>
        </p:nvSpPr>
        <p:spPr>
          <a:xfrm>
            <a:off x="10902203" y="6320118"/>
            <a:ext cx="430306" cy="457200"/>
          </a:xfrm>
          <a:prstGeom prst="leftArrow">
            <a:avLst>
              <a:gd name="adj1" fmla="val 50000"/>
              <a:gd name="adj2" fmla="val 5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tângulo 8">
            <a:hlinkClick r:id="rId2" action="ppaction://hlinksldjump"/>
            <a:extLst>
              <a:ext uri="{FF2B5EF4-FFF2-40B4-BE49-F238E27FC236}">
                <a16:creationId xmlns:a16="http://schemas.microsoft.com/office/drawing/2014/main" id="{8F800DEA-9436-4BBB-B556-0DD1355A3C62}"/>
              </a:ext>
            </a:extLst>
          </p:cNvPr>
          <p:cNvSpPr/>
          <p:nvPr/>
        </p:nvSpPr>
        <p:spPr>
          <a:xfrm>
            <a:off x="9352430" y="6380629"/>
            <a:ext cx="1331259" cy="3361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Sumário</a:t>
            </a:r>
            <a:endParaRPr lang="en-US" dirty="0"/>
          </a:p>
        </p:txBody>
      </p:sp>
    </p:spTree>
    <p:extLst>
      <p:ext uri="{BB962C8B-B14F-4D97-AF65-F5344CB8AC3E}">
        <p14:creationId xmlns:p14="http://schemas.microsoft.com/office/powerpoint/2010/main" val="20272619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Cacho">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192</TotalTime>
  <Words>2199</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20</vt:i4>
      </vt:variant>
    </vt:vector>
  </HeadingPairs>
  <TitlesOfParts>
    <vt:vector size="24" baseType="lpstr">
      <vt:lpstr>Arial</vt:lpstr>
      <vt:lpstr>Century Gothic</vt:lpstr>
      <vt:lpstr>Wingdings 3</vt:lpstr>
      <vt:lpstr>Cacho</vt:lpstr>
      <vt:lpstr>FACULDADE MULTIVIX SERRA ANÁLISE E DESENVOLVIMENTO DE SISTEMAS </vt:lpstr>
      <vt:lpstr>Sumário:</vt:lpstr>
      <vt:lpstr>Tema do Projeto:</vt:lpstr>
      <vt:lpstr>Problema:</vt:lpstr>
      <vt:lpstr>Objetivos do Projeto: </vt:lpstr>
      <vt:lpstr>Metodologia:</vt:lpstr>
      <vt:lpstr>Relato da Experiencia:</vt:lpstr>
      <vt:lpstr>Apresentação do PowerPoint</vt:lpstr>
      <vt:lpstr>Considerações Finais: </vt:lpstr>
      <vt:lpstr>Apresentação do PowerPoint</vt:lpstr>
      <vt:lpstr>Fig.1 - Tela inicial para entrada de dados dos clientes.</vt:lpstr>
      <vt:lpstr>Fig.2 – Exibindo lista de contatos:</vt:lpstr>
      <vt:lpstr>Fig.3 – ListaContato.cs</vt:lpstr>
      <vt:lpstr>Fig.4 – ListaContatos.cs (Design)</vt:lpstr>
      <vt:lpstr>Fig.5 – Form1.cs</vt:lpstr>
      <vt:lpstr>Fig.6 – Form1.cs (Design)</vt:lpstr>
      <vt:lpstr>Fig.7 – Contato.cs </vt:lpstr>
      <vt:lpstr>Fig.8 – Contato.DAO </vt:lpstr>
      <vt:lpstr>Carta Contrato:</vt:lpstr>
      <vt:lpstr>Repositório do trabalho PEI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Claudio Bastos</dc:creator>
  <cp:lastModifiedBy>Claudio Bastos</cp:lastModifiedBy>
  <cp:revision>44</cp:revision>
  <dcterms:created xsi:type="dcterms:W3CDTF">2024-06-16T23:33:17Z</dcterms:created>
  <dcterms:modified xsi:type="dcterms:W3CDTF">2024-06-17T13:15:52Z</dcterms:modified>
</cp:coreProperties>
</file>