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0275213" cy="4280376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Montserrat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B7oR8urUVqSG86qjAr8ReGg98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E87"/>
    <a:srgbClr val="00A6A2"/>
    <a:srgbClr val="008080"/>
    <a:srgbClr val="314124"/>
    <a:srgbClr val="00C9C4"/>
    <a:srgbClr val="C4D9B1"/>
    <a:srgbClr val="79A552"/>
    <a:srgbClr val="E1F2CE"/>
    <a:srgbClr val="DDDDDD"/>
    <a:srgbClr val="435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20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 userDrawn="1">
  <p:cSld name="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1">
            <a:extLst>
              <a:ext uri="{FF2B5EF4-FFF2-40B4-BE49-F238E27FC236}">
                <a16:creationId xmlns:a16="http://schemas.microsoft.com/office/drawing/2014/main" id="{DC14D9CE-C5DD-4271-989E-F51776F29D5C}"/>
              </a:ext>
            </a:extLst>
          </p:cNvPr>
          <p:cNvSpPr/>
          <p:nvPr userDrawn="1"/>
        </p:nvSpPr>
        <p:spPr>
          <a:xfrm>
            <a:off x="1155305" y="39074577"/>
            <a:ext cx="3239714" cy="2954655"/>
          </a:xfrm>
          <a:custGeom>
            <a:avLst/>
            <a:gdLst/>
            <a:ahLst/>
            <a:cxnLst/>
            <a:rect l="l" t="t" r="r" b="b"/>
            <a:pathLst>
              <a:path w="1059399" h="968654">
                <a:moveTo>
                  <a:pt x="0" y="0"/>
                </a:moveTo>
                <a:lnTo>
                  <a:pt x="1059400" y="0"/>
                </a:lnTo>
                <a:lnTo>
                  <a:pt x="1059400" y="968654"/>
                </a:lnTo>
                <a:lnTo>
                  <a:pt x="0" y="968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alphaModFix amt="14000"/>
            <a:lum/>
          </a:blip>
          <a:srcRect/>
          <a:stretch>
            <a:fillRect l="5000" t="20000" r="5000" b="20000"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048F319B-E5C1-4CBB-A66E-1A017805DF94}"/>
              </a:ext>
            </a:extLst>
          </p:cNvPr>
          <p:cNvSpPr/>
          <p:nvPr userDrawn="1"/>
        </p:nvSpPr>
        <p:spPr>
          <a:xfrm>
            <a:off x="711623" y="630319"/>
            <a:ext cx="28804535" cy="4590609"/>
          </a:xfrm>
          <a:prstGeom prst="rect">
            <a:avLst/>
          </a:prstGeom>
          <a:solidFill>
            <a:srgbClr val="353E8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Google Shape;9;p2"/>
          <p:cNvSpPr/>
          <p:nvPr/>
        </p:nvSpPr>
        <p:spPr>
          <a:xfrm>
            <a:off x="507206" y="38918791"/>
            <a:ext cx="29260800" cy="330322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 cap="flat" cmpd="sng">
            <a:solidFill>
              <a:srgbClr val="353E8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DEE5DE9B-FE3E-3D29-DAFC-E9D9C83F486E}"/>
              </a:ext>
            </a:extLst>
          </p:cNvPr>
          <p:cNvSpPr txBox="1">
            <a:spLocks/>
          </p:cNvSpPr>
          <p:nvPr userDrawn="1"/>
        </p:nvSpPr>
        <p:spPr>
          <a:xfrm>
            <a:off x="955675" y="8878072"/>
            <a:ext cx="13881100" cy="108553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A5DD9C51-2D64-6463-CA95-F47A6EB6035A}"/>
              </a:ext>
            </a:extLst>
          </p:cNvPr>
          <p:cNvSpPr txBox="1">
            <a:spLocks/>
          </p:cNvSpPr>
          <p:nvPr userDrawn="1"/>
        </p:nvSpPr>
        <p:spPr>
          <a:xfrm>
            <a:off x="15503135" y="8878073"/>
            <a:ext cx="13816346" cy="571892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F7C8BC7C-7A40-7355-DB3A-77E6AC7B613F}"/>
              </a:ext>
            </a:extLst>
          </p:cNvPr>
          <p:cNvSpPr txBox="1">
            <a:spLocks/>
          </p:cNvSpPr>
          <p:nvPr userDrawn="1"/>
        </p:nvSpPr>
        <p:spPr>
          <a:xfrm>
            <a:off x="955675" y="21641442"/>
            <a:ext cx="13881100" cy="965464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4"/>
            <a:endParaRPr lang="pt-BR" dirty="0"/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79239E9E-4DCD-9194-D862-25E3B11940A5}"/>
              </a:ext>
            </a:extLst>
          </p:cNvPr>
          <p:cNvSpPr txBox="1">
            <a:spLocks/>
          </p:cNvSpPr>
          <p:nvPr userDrawn="1"/>
        </p:nvSpPr>
        <p:spPr>
          <a:xfrm>
            <a:off x="15438439" y="16400210"/>
            <a:ext cx="13816346" cy="14895872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AF726450-A9B0-50C1-225A-A9D25A4429A4}"/>
              </a:ext>
            </a:extLst>
          </p:cNvPr>
          <p:cNvSpPr txBox="1">
            <a:spLocks/>
          </p:cNvSpPr>
          <p:nvPr userDrawn="1"/>
        </p:nvSpPr>
        <p:spPr>
          <a:xfrm>
            <a:off x="890977" y="32859410"/>
            <a:ext cx="28428503" cy="584035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EE3513-8F5C-9863-9778-57375D4D0C73}"/>
              </a:ext>
            </a:extLst>
          </p:cNvPr>
          <p:cNvSpPr txBox="1"/>
          <p:nvPr userDrawn="1"/>
        </p:nvSpPr>
        <p:spPr>
          <a:xfrm>
            <a:off x="711623" y="16962259"/>
            <a:ext cx="14425983" cy="1200329"/>
          </a:xfrm>
          <a:prstGeom prst="rect">
            <a:avLst/>
          </a:prstGeom>
          <a:solidFill>
            <a:srgbClr val="BF5B5C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Método/Descrição da Prática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72685AE-FD01-9467-AF95-24289ADB6DB7}"/>
              </a:ext>
            </a:extLst>
          </p:cNvPr>
          <p:cNvSpPr txBox="1"/>
          <p:nvPr userDrawn="1"/>
        </p:nvSpPr>
        <p:spPr>
          <a:xfrm>
            <a:off x="711623" y="7987948"/>
            <a:ext cx="14425983" cy="1200329"/>
          </a:xfrm>
          <a:prstGeom prst="rect">
            <a:avLst/>
          </a:prstGeom>
          <a:solidFill>
            <a:srgbClr val="314124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Introdução / Justificativa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843AF1A-05C5-D661-ED43-7D7828DB1E87}"/>
              </a:ext>
            </a:extLst>
          </p:cNvPr>
          <p:cNvSpPr txBox="1"/>
          <p:nvPr userDrawn="1"/>
        </p:nvSpPr>
        <p:spPr>
          <a:xfrm>
            <a:off x="15434612" y="16966319"/>
            <a:ext cx="14081546" cy="1200329"/>
          </a:xfrm>
          <a:prstGeom prst="rect">
            <a:avLst/>
          </a:prstGeom>
          <a:solidFill>
            <a:srgbClr val="388AC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Resultados</a:t>
            </a:r>
            <a:r>
              <a:rPr lang="pt-BR" sz="7000" b="1" dirty="0">
                <a:solidFill>
                  <a:schemeClr val="bg1"/>
                </a:solidFill>
                <a:latin typeface="Montserrat" pitchFamily="2" charset="0"/>
              </a:rPr>
              <a:t>/Impactos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6367D3B-B173-CDD0-E1C8-387632C5759D}"/>
              </a:ext>
            </a:extLst>
          </p:cNvPr>
          <p:cNvSpPr txBox="1"/>
          <p:nvPr userDrawn="1"/>
        </p:nvSpPr>
        <p:spPr>
          <a:xfrm>
            <a:off x="711623" y="32787568"/>
            <a:ext cx="28804535" cy="1192904"/>
          </a:xfrm>
          <a:prstGeom prst="rect">
            <a:avLst/>
          </a:prstGeom>
          <a:solidFill>
            <a:srgbClr val="435070"/>
          </a:solidFill>
          <a:ln>
            <a:solidFill>
              <a:srgbClr val="455E3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Considerações</a:t>
            </a:r>
            <a:r>
              <a:rPr lang="pt-BR" sz="7000" b="1" dirty="0">
                <a:solidFill>
                  <a:schemeClr val="bg1"/>
                </a:solidFill>
                <a:latin typeface="Montserrat" pitchFamily="2" charset="0"/>
              </a:rPr>
              <a:t> Finais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7B156B-5098-28CF-A675-F00B53F3DB8E}"/>
              </a:ext>
            </a:extLst>
          </p:cNvPr>
          <p:cNvSpPr/>
          <p:nvPr userDrawn="1"/>
        </p:nvSpPr>
        <p:spPr>
          <a:xfrm>
            <a:off x="955675" y="5835301"/>
            <a:ext cx="28234411" cy="1916875"/>
          </a:xfrm>
          <a:prstGeom prst="roundRect">
            <a:avLst>
              <a:gd name="adj" fmla="val 50000"/>
            </a:avLst>
          </a:prstGeom>
          <a:noFill/>
          <a:ln>
            <a:solidFill>
              <a:srgbClr val="455E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5410F04-7AE1-44C2-9D35-471D8E9AE7B7}"/>
              </a:ext>
            </a:extLst>
          </p:cNvPr>
          <p:cNvSpPr txBox="1"/>
          <p:nvPr userDrawn="1"/>
        </p:nvSpPr>
        <p:spPr>
          <a:xfrm>
            <a:off x="15434612" y="7987948"/>
            <a:ext cx="14081546" cy="1200329"/>
          </a:xfrm>
          <a:prstGeom prst="rect">
            <a:avLst/>
          </a:prstGeom>
          <a:solidFill>
            <a:srgbClr val="F5A446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  <a:latin typeface="Montserrat" pitchFamily="2" charset="0"/>
              </a:rPr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6CB667-04A2-4F59-83FF-CCEFF19B9B78}"/>
              </a:ext>
            </a:extLst>
          </p:cNvPr>
          <p:cNvSpPr txBox="1"/>
          <p:nvPr userDrawn="1"/>
        </p:nvSpPr>
        <p:spPr>
          <a:xfrm>
            <a:off x="6247811" y="1399495"/>
            <a:ext cx="17650138" cy="1831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E1EFD8"/>
                </a:solidFill>
                <a:latin typeface="Montserrat"/>
                <a:ea typeface="Montserrat"/>
                <a:cs typeface="Montserrat"/>
                <a:sym typeface="Montserrat"/>
              </a:rPr>
              <a:t>SEMANA DE SAÚDE PÚBLICA DAVID CAPISTRANO</a:t>
            </a:r>
            <a:endParaRPr lang="pt-BR" sz="4800" b="0" i="0" u="none" strike="noStrike" cap="none" dirty="0">
              <a:solidFill>
                <a:srgbClr val="E1EFD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t-BR" sz="4800" b="1" i="0" u="none" strike="noStrike" cap="none" dirty="0">
                <a:solidFill>
                  <a:srgbClr val="E1EFD8"/>
                </a:solidFill>
                <a:latin typeface="Montserrat"/>
                <a:ea typeface="Montserrat"/>
                <a:cs typeface="Montserrat"/>
                <a:sym typeface="Montserrat"/>
              </a:rPr>
              <a:t>MOSTRA DE EXPERIÊNCIAS EXITOSAS - 2025</a:t>
            </a:r>
            <a:endParaRPr lang="pt-BR" sz="4800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209A4C90-CE29-47C3-A854-50351ADABC54}"/>
              </a:ext>
            </a:extLst>
          </p:cNvPr>
          <p:cNvSpPr/>
          <p:nvPr userDrawn="1"/>
        </p:nvSpPr>
        <p:spPr>
          <a:xfrm>
            <a:off x="5969168" y="3645647"/>
            <a:ext cx="18426971" cy="1962236"/>
          </a:xfrm>
          <a:prstGeom prst="parallelogram">
            <a:avLst/>
          </a:prstGeom>
          <a:solidFill>
            <a:srgbClr val="00A6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4BBB9D-4D3E-45BD-8E53-5056C9D505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26888" y="959014"/>
            <a:ext cx="4329045" cy="3917786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FED7BDB-6333-4D0A-99FC-7482BC4D8E4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3887142" y="2169919"/>
            <a:ext cx="5639824" cy="172457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0027E7A-A86E-227E-7258-F41B0D5070B1}"/>
              </a:ext>
            </a:extLst>
          </p:cNvPr>
          <p:cNvSpPr txBox="1"/>
          <p:nvPr/>
        </p:nvSpPr>
        <p:spPr>
          <a:xfrm>
            <a:off x="6343806" y="3773919"/>
            <a:ext cx="174030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chemeClr val="bg1"/>
                </a:solidFill>
                <a:latin typeface="Montserrat" pitchFamily="2" charset="0"/>
              </a:rPr>
              <a:t>Introduza o Título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F67A297-4526-EA3B-3BD0-C057D4645EAB}"/>
              </a:ext>
            </a:extLst>
          </p:cNvPr>
          <p:cNvSpPr txBox="1"/>
          <p:nvPr/>
        </p:nvSpPr>
        <p:spPr>
          <a:xfrm>
            <a:off x="823178" y="18320631"/>
            <a:ext cx="142221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Essa é a parte mais importante da experiência,, contar como foi feita! A ideia é que as pessoas possam se inspirar para repetir o que vocês fizeram, melhorando a qualidade do SUS.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Use imagens, desenhos, textos, diagramas, etc. As imagens anexadas são exemplos, pode excluí-las e anexar as de seu interesse. Não há número mínimo ou máximo de imagens.</a:t>
            </a:r>
            <a:endParaRPr lang="pt-BR" dirty="0">
              <a:latin typeface="Montserrat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9F2C9-61F8-C266-1D57-8E7E7D7A1363}"/>
              </a:ext>
            </a:extLst>
          </p:cNvPr>
          <p:cNvSpPr txBox="1"/>
          <p:nvPr/>
        </p:nvSpPr>
        <p:spPr>
          <a:xfrm>
            <a:off x="15531486" y="18391809"/>
            <a:ext cx="139205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O que a experiência trouxe de modificações nos processos ou no ambiente assistencial, no que ela melhorou ou alterou a vida dos pacientes e trabalhadores, o que vocês aprenderam com a experiência ou geraram de conhecimento, etc.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Aqui também pode ser bom espaço para uso de imagens, gráficos, diagramas.  Use a criatividade para mostrar o que vocês conquistaram!</a:t>
            </a:r>
          </a:p>
          <a:p>
            <a:endParaRPr lang="pt-BR" dirty="0">
              <a:latin typeface="Montserrat" pitchFamily="2" charset="0"/>
            </a:endParaRPr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BD20E1-F4D6-2BF6-819C-E8539631EB96}"/>
              </a:ext>
            </a:extLst>
          </p:cNvPr>
          <p:cNvSpPr txBox="1"/>
          <p:nvPr/>
        </p:nvSpPr>
        <p:spPr>
          <a:xfrm>
            <a:off x="1344101" y="6083710"/>
            <a:ext cx="274025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>
                <a:latin typeface="Montserrat" pitchFamily="2" charset="0"/>
              </a:rPr>
              <a:t>Liste autores e coautores.</a:t>
            </a:r>
          </a:p>
          <a:p>
            <a:pPr algn="ctr"/>
            <a:r>
              <a:rPr lang="pt-BR" sz="2400" dirty="0">
                <a:latin typeface="Montserrat" pitchFamily="2" charset="0"/>
              </a:rPr>
              <a:t>Liste as unidades envolvidas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942836-012B-602A-07FB-7C6F2B820973}"/>
              </a:ext>
            </a:extLst>
          </p:cNvPr>
          <p:cNvSpPr txBox="1"/>
          <p:nvPr/>
        </p:nvSpPr>
        <p:spPr>
          <a:xfrm>
            <a:off x="1155305" y="34208760"/>
            <a:ext cx="138900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itchFamily="2" charset="0"/>
              </a:rPr>
              <a:t>Use esse espaço para apontar as conclusões a que vocês chegaram com a experiência, o que poderiam fazer diferente, quais dificuldades encontraram que poderiam ser evitadas.</a:t>
            </a:r>
          </a:p>
          <a:p>
            <a:pPr algn="just"/>
            <a:endParaRPr lang="pt-BR" sz="2800" dirty="0">
              <a:latin typeface="Montserrat" pitchFamily="2" charset="0"/>
            </a:endParaRPr>
          </a:p>
          <a:p>
            <a:pPr algn="just"/>
            <a:r>
              <a:rPr lang="pt-BR" sz="2800" dirty="0">
                <a:latin typeface="Montserrat" pitchFamily="2" charset="0"/>
              </a:rPr>
              <a:t>Vocês também podem agradecer aos envolvidos, colocar fotos da equipe, deixar mensagens positivas, etc.</a:t>
            </a:r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AB04474-3877-DE6D-04F8-74D27E051FFE}"/>
              </a:ext>
            </a:extLst>
          </p:cNvPr>
          <p:cNvSpPr txBox="1"/>
          <p:nvPr/>
        </p:nvSpPr>
        <p:spPr>
          <a:xfrm>
            <a:off x="823178" y="9445359"/>
            <a:ext cx="13984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anose="00000500000000000000" pitchFamily="2" charset="0"/>
              </a:rPr>
              <a:t>Use texto, imagens, gráficos, para explicar o que motivou a experiência e o motivo de seu trabalho ser interessante. 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0F68BB-0E4A-E755-43D5-F0544A2AF609}"/>
              </a:ext>
            </a:extLst>
          </p:cNvPr>
          <p:cNvSpPr txBox="1"/>
          <p:nvPr/>
        </p:nvSpPr>
        <p:spPr>
          <a:xfrm>
            <a:off x="1741595" y="37491468"/>
            <a:ext cx="275797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i="1" u="sng" dirty="0"/>
              <a:t>Quanto terminar de colocar os textos e imagens, verifique a escrita, a configurações, reveja se os nomes estão corretos. Depois salve o Arquivo em .</a:t>
            </a:r>
            <a:r>
              <a:rPr lang="pt-BR" sz="3200" b="1" i="1" u="sng" dirty="0" err="1"/>
              <a:t>ppt</a:t>
            </a:r>
            <a:r>
              <a:rPr lang="pt-BR" sz="3200" b="1" i="1" u="sng" dirty="0"/>
              <a:t> ou .</a:t>
            </a:r>
            <a:r>
              <a:rPr lang="pt-BR" sz="3200" b="1" i="1" u="sng" dirty="0" err="1"/>
              <a:t>pptx</a:t>
            </a:r>
            <a:r>
              <a:rPr lang="pt-BR" sz="3200" b="1" i="1" u="sng" dirty="0"/>
              <a:t> e envie juntamente com os dados do trabalho na Plataforma da Escola da Saúde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4AFE38B-273A-98E8-E7A6-C176F769EBAB}"/>
              </a:ext>
            </a:extLst>
          </p:cNvPr>
          <p:cNvSpPr txBox="1"/>
          <p:nvPr/>
        </p:nvSpPr>
        <p:spPr>
          <a:xfrm>
            <a:off x="4724697" y="39305294"/>
            <a:ext cx="23206788" cy="24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353E87"/>
                </a:solidFill>
                <a:latin typeface="Montserrat" pitchFamily="2" charset="0"/>
              </a:rPr>
              <a:t>Digite o número e a descrição da Linha Temática aqui, por </a:t>
            </a:r>
            <a:r>
              <a:rPr lang="pt-BR" sz="7200" b="1" dirty="0" err="1">
                <a:solidFill>
                  <a:srgbClr val="353E87"/>
                </a:solidFill>
                <a:latin typeface="Montserrat" pitchFamily="2" charset="0"/>
              </a:rPr>
              <a:t>ex</a:t>
            </a:r>
            <a:r>
              <a:rPr lang="pt-BR" sz="7200" b="1" dirty="0">
                <a:solidFill>
                  <a:srgbClr val="353E87"/>
                </a:solidFill>
                <a:latin typeface="Montserrat" pitchFamily="2" charset="0"/>
              </a:rPr>
              <a:t>: “Linha 1 – Intersetor...”</a:t>
            </a:r>
          </a:p>
          <a:p>
            <a:endParaRPr lang="pt-BR" sz="1050" dirty="0">
              <a:solidFill>
                <a:srgbClr val="353E87"/>
              </a:solidFill>
            </a:endParaRPr>
          </a:p>
        </p:txBody>
      </p:sp>
      <p:pic>
        <p:nvPicPr>
          <p:cNvPr id="20" name="Imagem 19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080BDF22-A949-0DC9-C9F3-FA488FB18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1353" y="22578928"/>
            <a:ext cx="13893178" cy="7656753"/>
          </a:xfrm>
          <a:prstGeom prst="rect">
            <a:avLst/>
          </a:prstGeom>
        </p:spPr>
      </p:pic>
      <p:pic>
        <p:nvPicPr>
          <p:cNvPr id="22" name="Imagem 21" descr="Ícone&#10;&#10;O conteúdo gerado por IA pode estar incorreto.">
            <a:extLst>
              <a:ext uri="{FF2B5EF4-FFF2-40B4-BE49-F238E27FC236}">
                <a16:creationId xmlns:a16="http://schemas.microsoft.com/office/drawing/2014/main" id="{3BAD9CF9-9C65-38DE-A075-84BCA9171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682" y="21846146"/>
            <a:ext cx="13984672" cy="992460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4C991F-F711-43EC-B67B-1653FDC3A838}"/>
              </a:ext>
            </a:extLst>
          </p:cNvPr>
          <p:cNvSpPr txBox="1"/>
          <p:nvPr/>
        </p:nvSpPr>
        <p:spPr>
          <a:xfrm>
            <a:off x="15531486" y="9445359"/>
            <a:ext cx="139205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Montserrat" panose="00000500000000000000" pitchFamily="2" charset="0"/>
              </a:rPr>
              <a:t>Conte para os leitores o que vocês queriam alcançar com a experiência, qual era o resultado ou efeito esperado, o que vocês pretendiam produzir, etc.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580E0F-DDB4-48E4-B3DB-A12BE1871E40}"/>
              </a:ext>
            </a:extLst>
          </p:cNvPr>
          <p:cNvSpPr txBox="1"/>
          <p:nvPr/>
        </p:nvSpPr>
        <p:spPr>
          <a:xfrm>
            <a:off x="6386050" y="4751482"/>
            <a:ext cx="174030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bg1"/>
                </a:solidFill>
                <a:latin typeface="Montserrat" pitchFamily="2" charset="0"/>
              </a:rPr>
              <a:t>Introduza um subtítulo, se houver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321</Words>
  <Application>Microsoft Office PowerPoint</Application>
  <PresentationFormat>Personalizar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Calibri</vt:lpstr>
      <vt:lpstr>Montserrat</vt:lpstr>
      <vt:lpstr>Arial</vt:lpstr>
      <vt:lpstr>Personalizar design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RUBENS GOULART PANICO - P0004580</dc:creator>
  <cp:lastModifiedBy>Claudio Alexandre</cp:lastModifiedBy>
  <cp:revision>17</cp:revision>
  <dcterms:created xsi:type="dcterms:W3CDTF">2023-04-13T11:03:33Z</dcterms:created>
  <dcterms:modified xsi:type="dcterms:W3CDTF">2025-10-10T17:46:56Z</dcterms:modified>
</cp:coreProperties>
</file>