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72" r:id="rId5"/>
    <p:sldId id="260" r:id="rId6"/>
    <p:sldId id="262" r:id="rId7"/>
    <p:sldId id="258" r:id="rId8"/>
    <p:sldId id="259" r:id="rId9"/>
    <p:sldId id="271" r:id="rId10"/>
    <p:sldId id="265" r:id="rId11"/>
    <p:sldId id="264" r:id="rId12"/>
    <p:sldId id="266" r:id="rId13"/>
    <p:sldId id="267" r:id="rId14"/>
    <p:sldId id="268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Operators/Operator_Preceden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0071-FCCF-E542-A46D-61AC55B99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If/else</a:t>
            </a:r>
            <a:br>
              <a:rPr lang="en-US" dirty="0"/>
            </a:br>
            <a:r>
              <a:rPr lang="en-US" dirty="0"/>
              <a:t>ternary</a:t>
            </a:r>
            <a:br>
              <a:rPr lang="en-US" dirty="0"/>
            </a:br>
            <a:r>
              <a:rPr lang="en-US" dirty="0"/>
              <a:t>switch</a:t>
            </a:r>
            <a:br>
              <a:rPr lang="en-US" dirty="0"/>
            </a:br>
            <a:r>
              <a:rPr lang="en-US" dirty="0"/>
              <a:t>etc.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4C9AF-384B-E842-B808-6A669F41D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884496"/>
            <a:ext cx="7197726" cy="1405467"/>
          </a:xfrm>
        </p:spPr>
        <p:txBody>
          <a:bodyPr/>
          <a:lstStyle/>
          <a:p>
            <a:r>
              <a:rPr lang="en-US" dirty="0"/>
              <a:t>There is nothing wrong with being unsure so ask questions!</a:t>
            </a:r>
          </a:p>
          <a:p>
            <a:r>
              <a:rPr lang="en-US" dirty="0"/>
              <a:t>This is your learning time!</a:t>
            </a:r>
          </a:p>
        </p:txBody>
      </p:sp>
    </p:spTree>
    <p:extLst>
      <p:ext uri="{BB962C8B-B14F-4D97-AF65-F5344CB8AC3E}">
        <p14:creationId xmlns:p14="http://schemas.microsoft.com/office/powerpoint/2010/main" val="8252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D3DC-FCE5-0E48-814E-264D7E22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37" y="2729345"/>
            <a:ext cx="5746462" cy="1456267"/>
          </a:xfrm>
        </p:spPr>
        <p:txBody>
          <a:bodyPr>
            <a:normAutofit/>
          </a:bodyPr>
          <a:lstStyle/>
          <a:p>
            <a:r>
              <a:rPr lang="en-US" sz="4400" dirty="0"/>
              <a:t>Truthy/</a:t>
            </a:r>
            <a:r>
              <a:rPr lang="en-US" sz="4400" dirty="0" err="1"/>
              <a:t>Falsy</a:t>
            </a:r>
            <a:r>
              <a:rPr lang="en-US" sz="4400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62291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E5FE-CAEE-5B49-9EDC-671BA94A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Falsy</a:t>
            </a:r>
            <a:r>
              <a:rPr lang="en-US" u="sng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E3A9-F651-CB42-BD95-5E180A6A4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Falsy</a:t>
            </a:r>
            <a:r>
              <a:rPr lang="en-US" dirty="0"/>
              <a:t> value is a value that is considered false when evaluated in if/else condition:</a:t>
            </a:r>
          </a:p>
          <a:p>
            <a:pPr lvl="1"/>
            <a:r>
              <a:rPr lang="en-US" dirty="0"/>
              <a:t>False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0</a:t>
            </a:r>
          </a:p>
          <a:p>
            <a:pPr lvl="1"/>
            <a:r>
              <a:rPr lang="en-US" dirty="0"/>
              <a:t>‘ ’(empty string)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These values are not necessarily false but would be accepted as false.</a:t>
            </a:r>
          </a:p>
        </p:txBody>
      </p:sp>
    </p:spTree>
    <p:extLst>
      <p:ext uri="{BB962C8B-B14F-4D97-AF65-F5344CB8AC3E}">
        <p14:creationId xmlns:p14="http://schemas.microsoft.com/office/powerpoint/2010/main" val="11008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7313-14CC-0044-BD63-8D61F0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Truthy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313D-FCCB-9E41-892B-4280C1AE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70364"/>
            <a:ext cx="10131425" cy="1274618"/>
          </a:xfrm>
        </p:spPr>
        <p:txBody>
          <a:bodyPr/>
          <a:lstStyle/>
          <a:p>
            <a:r>
              <a:rPr lang="en-US" dirty="0"/>
              <a:t>Simply NOT </a:t>
            </a:r>
            <a:r>
              <a:rPr lang="en-US" dirty="0" err="1"/>
              <a:t>falsy</a:t>
            </a:r>
            <a:r>
              <a:rPr lang="en-US" dirty="0"/>
              <a:t> values…</a:t>
            </a:r>
          </a:p>
          <a:p>
            <a:r>
              <a:rPr lang="en-US" dirty="0"/>
              <a:t>Here’s an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8AF93-9E96-9147-B48F-E85A7556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94" y="3326631"/>
            <a:ext cx="8342037" cy="25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0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B54C-2118-C84F-9E84-427CF8A1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will the console show us?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753FEA-40A2-A444-A28D-1400F27D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298" y="2396186"/>
            <a:ext cx="8708163" cy="3491995"/>
          </a:xfrm>
        </p:spPr>
      </p:pic>
    </p:spTree>
    <p:extLst>
      <p:ext uri="{BB962C8B-B14F-4D97-AF65-F5344CB8AC3E}">
        <p14:creationId xmlns:p14="http://schemas.microsoft.com/office/powerpoint/2010/main" val="8393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F84-148A-0849-B791-34AD139D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8674" y="2715491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b="1" i="1" u="sng" dirty="0"/>
              <a:t>Coding challenge!</a:t>
            </a:r>
          </a:p>
        </p:txBody>
      </p:sp>
    </p:spTree>
    <p:extLst>
      <p:ext uri="{BB962C8B-B14F-4D97-AF65-F5344CB8AC3E}">
        <p14:creationId xmlns:p14="http://schemas.microsoft.com/office/powerpoint/2010/main" val="10311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1433-E19E-C044-A637-7566017CB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9491"/>
            <a:ext cx="10131425" cy="6428509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You are given a variable marks. Your task is to print: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AA</a:t>
            </a:r>
            <a:r>
              <a:rPr lang="en-GB" sz="3200" dirty="0"/>
              <a:t> if marks is greater than </a:t>
            </a:r>
            <a:r>
              <a:rPr lang="en-GB" sz="3200" dirty="0">
                <a:solidFill>
                  <a:srgbClr val="FF0000"/>
                </a:solidFill>
              </a:rPr>
              <a:t>90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AB</a:t>
            </a:r>
            <a:r>
              <a:rPr lang="en-GB" sz="3200" dirty="0">
                <a:solidFill>
                  <a:schemeClr val="accent4"/>
                </a:solidFill>
              </a:rPr>
              <a:t> </a:t>
            </a:r>
            <a:r>
              <a:rPr lang="en-GB" sz="3200" dirty="0"/>
              <a:t>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80 </a:t>
            </a:r>
            <a:r>
              <a:rPr lang="en-GB" sz="3200" dirty="0"/>
              <a:t>or equal to </a:t>
            </a:r>
            <a:r>
              <a:rPr lang="en-GB" sz="3200" dirty="0">
                <a:solidFill>
                  <a:srgbClr val="FF0000"/>
                </a:solidFill>
              </a:rPr>
              <a:t>90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BB</a:t>
            </a:r>
            <a:r>
              <a:rPr lang="en-GB" sz="3200" dirty="0"/>
              <a:t> if marks is greater than and less</a:t>
            </a:r>
            <a:r>
              <a:rPr lang="en-GB" sz="3200" dirty="0">
                <a:solidFill>
                  <a:srgbClr val="FF0000"/>
                </a:solidFill>
              </a:rPr>
              <a:t> </a:t>
            </a:r>
            <a:r>
              <a:rPr lang="en-GB" sz="3200" dirty="0"/>
              <a:t>than </a:t>
            </a:r>
            <a:r>
              <a:rPr lang="en-GB" sz="3200" dirty="0">
                <a:solidFill>
                  <a:srgbClr val="FF0000"/>
                </a:solidFill>
              </a:rPr>
              <a:t>70 </a:t>
            </a:r>
            <a:r>
              <a:rPr lang="en-GB" sz="3200" dirty="0"/>
              <a:t>or equal to </a:t>
            </a:r>
            <a:r>
              <a:rPr lang="en-GB" sz="3200" dirty="0">
                <a:solidFill>
                  <a:srgbClr val="FF0000"/>
                </a:solidFill>
              </a:rPr>
              <a:t>80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BC</a:t>
            </a:r>
            <a:r>
              <a:rPr lang="en-GB" sz="3200" dirty="0"/>
              <a:t> 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60 </a:t>
            </a:r>
            <a:r>
              <a:rPr lang="en-GB" sz="3200" dirty="0"/>
              <a:t>or equal to </a:t>
            </a:r>
            <a:r>
              <a:rPr lang="en-GB" sz="3200" dirty="0">
                <a:solidFill>
                  <a:srgbClr val="FF0000"/>
                </a:solidFill>
              </a:rPr>
              <a:t>70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CC</a:t>
            </a:r>
            <a:r>
              <a:rPr lang="en-GB" sz="3200" dirty="0">
                <a:solidFill>
                  <a:schemeClr val="accent4"/>
                </a:solidFill>
              </a:rPr>
              <a:t> </a:t>
            </a:r>
            <a:r>
              <a:rPr lang="en-GB" sz="3200" dirty="0"/>
              <a:t>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50</a:t>
            </a:r>
            <a:r>
              <a:rPr lang="en-GB" sz="3200" dirty="0"/>
              <a:t> or equal to </a:t>
            </a:r>
            <a:r>
              <a:rPr lang="en-GB" sz="3200" dirty="0">
                <a:solidFill>
                  <a:srgbClr val="FF0000"/>
                </a:solidFill>
              </a:rPr>
              <a:t>60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CD</a:t>
            </a:r>
            <a:r>
              <a:rPr lang="en-GB" sz="3200" dirty="0"/>
              <a:t> 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40</a:t>
            </a:r>
            <a:r>
              <a:rPr lang="en-GB" sz="3200" dirty="0"/>
              <a:t> or equal to </a:t>
            </a:r>
            <a:r>
              <a:rPr lang="en-GB" sz="3200" dirty="0">
                <a:solidFill>
                  <a:srgbClr val="FF0000"/>
                </a:solidFill>
              </a:rPr>
              <a:t>50</a:t>
            </a:r>
            <a:r>
              <a:rPr lang="en-GB" sz="3200" dirty="0"/>
              <a:t>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DD</a:t>
            </a:r>
            <a:r>
              <a:rPr lang="en-GB" sz="3200" dirty="0"/>
              <a:t> if marks is greater than and less than </a:t>
            </a:r>
            <a:r>
              <a:rPr lang="en-GB" sz="3200" dirty="0">
                <a:solidFill>
                  <a:srgbClr val="FF0000"/>
                </a:solidFill>
              </a:rPr>
              <a:t>30</a:t>
            </a:r>
            <a:r>
              <a:rPr lang="en-GB" sz="3200" dirty="0"/>
              <a:t> or equal to </a:t>
            </a:r>
            <a:r>
              <a:rPr lang="en-GB" sz="3200" dirty="0">
                <a:solidFill>
                  <a:srgbClr val="FF0000"/>
                </a:solidFill>
              </a:rPr>
              <a:t>40</a:t>
            </a:r>
            <a:r>
              <a:rPr lang="en-GB" sz="3200" dirty="0"/>
              <a:t> . </a:t>
            </a:r>
            <a:br>
              <a:rPr lang="en-GB" sz="3200" dirty="0"/>
            </a:br>
            <a:r>
              <a:rPr lang="en-GB" sz="3200" dirty="0"/>
              <a:t>- </a:t>
            </a:r>
            <a:r>
              <a:rPr lang="en-GB" sz="3200" i="1" dirty="0">
                <a:solidFill>
                  <a:schemeClr val="accent4"/>
                </a:solidFill>
              </a:rPr>
              <a:t>FF</a:t>
            </a:r>
            <a:r>
              <a:rPr lang="en-GB" sz="3200" dirty="0"/>
              <a:t> if marks is less than or equal to </a:t>
            </a:r>
            <a:r>
              <a:rPr lang="en-GB" sz="3200" dirty="0">
                <a:solidFill>
                  <a:srgbClr val="FF0000"/>
                </a:solidFill>
              </a:rPr>
              <a:t>30</a:t>
            </a:r>
            <a:r>
              <a:rPr lang="en-GB" sz="3200" dirty="0"/>
              <a:t>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561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1362-32A6-9743-B45C-19DDD766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90945"/>
            <a:ext cx="10131425" cy="62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John and Mike both play basketball in different teams. In the latest 3 games, </a:t>
            </a:r>
            <a:r>
              <a:rPr lang="en-GB" sz="3200" dirty="0">
                <a:solidFill>
                  <a:srgbClr val="FFC000"/>
                </a:solidFill>
              </a:rPr>
              <a:t>John's</a:t>
            </a:r>
            <a:r>
              <a:rPr lang="en-GB" sz="3200" dirty="0"/>
              <a:t> team scored </a:t>
            </a:r>
            <a:r>
              <a:rPr lang="en-GB" sz="3200" dirty="0">
                <a:solidFill>
                  <a:srgbClr val="FFC000"/>
                </a:solidFill>
              </a:rPr>
              <a:t>89, 120 and 103 </a:t>
            </a:r>
            <a:r>
              <a:rPr lang="en-GB" sz="3200" dirty="0"/>
              <a:t>points, while </a:t>
            </a:r>
            <a:r>
              <a:rPr lang="en-GB" sz="3200" dirty="0">
                <a:solidFill>
                  <a:srgbClr val="92D050"/>
                </a:solidFill>
              </a:rPr>
              <a:t>Mike's</a:t>
            </a:r>
            <a:r>
              <a:rPr lang="en-GB" sz="3200" dirty="0"/>
              <a:t> team scored </a:t>
            </a:r>
            <a:r>
              <a:rPr lang="en-GB" sz="3200" dirty="0">
                <a:solidFill>
                  <a:srgbClr val="92D050"/>
                </a:solidFill>
              </a:rPr>
              <a:t>116, 94 and 123 </a:t>
            </a:r>
            <a:r>
              <a:rPr lang="en-GB" sz="3200" dirty="0"/>
              <a:t>points.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1. Calculate the </a:t>
            </a:r>
            <a:r>
              <a:rPr lang="en-GB" sz="3200" dirty="0">
                <a:solidFill>
                  <a:srgbClr val="FF0000"/>
                </a:solidFill>
              </a:rPr>
              <a:t>average score </a:t>
            </a:r>
            <a:r>
              <a:rPr lang="en-GB" sz="3200" dirty="0"/>
              <a:t>for each team</a:t>
            </a:r>
          </a:p>
          <a:p>
            <a:pPr marL="0" indent="0">
              <a:buNone/>
            </a:pPr>
            <a:r>
              <a:rPr lang="en-GB" sz="3200" dirty="0"/>
              <a:t>2. Decide which teams </a:t>
            </a:r>
            <a:r>
              <a:rPr lang="en-GB" sz="3200" dirty="0">
                <a:solidFill>
                  <a:srgbClr val="FF0000"/>
                </a:solidFill>
              </a:rPr>
              <a:t>wins in average </a:t>
            </a:r>
            <a:r>
              <a:rPr lang="en-GB" sz="3200" dirty="0"/>
              <a:t>(highest average score), and </a:t>
            </a:r>
            <a:r>
              <a:rPr lang="en-GB" sz="3200" dirty="0">
                <a:solidFill>
                  <a:srgbClr val="FF0000"/>
                </a:solidFill>
              </a:rPr>
              <a:t>print the winner </a:t>
            </a:r>
            <a:r>
              <a:rPr lang="en-GB" sz="3200" dirty="0"/>
              <a:t>to the console. Also include the average score in the output.</a:t>
            </a:r>
          </a:p>
          <a:p>
            <a:pPr marL="0" indent="0">
              <a:buNone/>
            </a:pPr>
            <a:r>
              <a:rPr lang="en-GB" sz="3200" dirty="0"/>
              <a:t>3. Then </a:t>
            </a:r>
            <a:r>
              <a:rPr lang="en-GB" sz="3200" dirty="0">
                <a:solidFill>
                  <a:srgbClr val="FF0000"/>
                </a:solidFill>
              </a:rPr>
              <a:t>change</a:t>
            </a:r>
            <a:r>
              <a:rPr lang="en-GB" sz="3200" dirty="0"/>
              <a:t> the scores to show </a:t>
            </a:r>
            <a:r>
              <a:rPr lang="en-GB" sz="3200" dirty="0">
                <a:solidFill>
                  <a:srgbClr val="FF0000"/>
                </a:solidFill>
              </a:rPr>
              <a:t>different winners</a:t>
            </a:r>
            <a:r>
              <a:rPr lang="en-GB" sz="3200" dirty="0"/>
              <a:t>. Don't forget to take into account there might be a draw (the same average score)</a:t>
            </a:r>
          </a:p>
        </p:txBody>
      </p:sp>
    </p:spTree>
    <p:extLst>
      <p:ext uri="{BB962C8B-B14F-4D97-AF65-F5344CB8AC3E}">
        <p14:creationId xmlns:p14="http://schemas.microsoft.com/office/powerpoint/2010/main" val="159200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4F11-48E7-9146-8E90-549E3A46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Previously on </a:t>
            </a:r>
            <a:r>
              <a:rPr lang="en-US" u="sng" dirty="0" err="1"/>
              <a:t>Javascript</a:t>
            </a:r>
            <a:r>
              <a:rPr lang="en-US" u="sng" dirty="0"/>
              <a:t> 101…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332D-2FD4-2F46-9E01-F48C58819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2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We learnt:</a:t>
            </a:r>
          </a:p>
          <a:p>
            <a:pPr lvl="1"/>
            <a:r>
              <a:rPr lang="en-US" sz="2800" dirty="0"/>
              <a:t>Adding JS to HMTL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Data types</a:t>
            </a:r>
          </a:p>
          <a:p>
            <a:pPr lvl="1"/>
            <a:r>
              <a:rPr lang="en-US" sz="2800" dirty="0"/>
              <a:t>Concatenating</a:t>
            </a:r>
          </a:p>
          <a:p>
            <a:pPr lvl="1"/>
            <a:r>
              <a:rPr lang="en-US" sz="2800" dirty="0"/>
              <a:t>Basic/logical operators</a:t>
            </a:r>
          </a:p>
          <a:p>
            <a:pPr lvl="1"/>
            <a:r>
              <a:rPr lang="en-US" sz="2800" dirty="0"/>
              <a:t>Coding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056D-D3DE-904B-91BE-79919D78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u="sng" dirty="0"/>
              <a:t>If/else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CA4E-4533-E74D-B041-8D732CC9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39613"/>
            <a:ext cx="10131425" cy="3292605"/>
          </a:xfrm>
        </p:spPr>
        <p:txBody>
          <a:bodyPr>
            <a:normAutofit/>
          </a:bodyPr>
          <a:lstStyle/>
          <a:p>
            <a:r>
              <a:rPr lang="en-US" sz="2400" dirty="0"/>
              <a:t>If/else is a conditional statement that allows us to run a block of code if certain conditions are met.</a:t>
            </a:r>
          </a:p>
          <a:p>
            <a:pPr marL="914400" lvl="2" indent="0">
              <a:buNone/>
            </a:pPr>
            <a:r>
              <a:rPr lang="en-US" sz="1800" dirty="0"/>
              <a:t>If (</a:t>
            </a:r>
            <a:r>
              <a:rPr lang="en-US" sz="1800" b="1" dirty="0"/>
              <a:t>this is true</a:t>
            </a:r>
            <a:r>
              <a:rPr lang="en-US" sz="1800" dirty="0"/>
              <a:t>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</a:t>
            </a:r>
          </a:p>
          <a:p>
            <a:pPr marL="914400" lvl="2" indent="0">
              <a:buNone/>
            </a:pPr>
            <a:r>
              <a:rPr lang="en-US" sz="1800" dirty="0"/>
              <a:t>} else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F77D4-426B-3543-BC05-C747A4B7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07" y="4332590"/>
            <a:ext cx="6375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E800-2435-BC40-A156-9F1ECCB3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41" y="184297"/>
            <a:ext cx="10131425" cy="1456267"/>
          </a:xfrm>
        </p:spPr>
        <p:txBody>
          <a:bodyPr/>
          <a:lstStyle/>
          <a:p>
            <a:r>
              <a:rPr lang="en-US" u="sng" dirty="0"/>
              <a:t>Cascading if/else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C8FD-9604-AB48-9013-81B7714D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12112"/>
            <a:ext cx="10131425" cy="5645887"/>
          </a:xfrm>
        </p:spPr>
        <p:txBody>
          <a:bodyPr>
            <a:normAutofit/>
          </a:bodyPr>
          <a:lstStyle/>
          <a:p>
            <a:r>
              <a:rPr lang="en-US" sz="2400" dirty="0"/>
              <a:t>If/else statements but </a:t>
            </a:r>
            <a:r>
              <a:rPr lang="en-US" sz="2400" dirty="0" err="1"/>
              <a:t>looooong</a:t>
            </a:r>
            <a:r>
              <a:rPr lang="en-US" sz="2400" dirty="0"/>
              <a:t>: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b="1" dirty="0"/>
              <a:t>this is true</a:t>
            </a:r>
            <a:r>
              <a:rPr lang="en-US" sz="1800" dirty="0"/>
              <a:t>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(this)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(this)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if</a:t>
            </a:r>
            <a:r>
              <a:rPr lang="en-US" sz="1800" dirty="0"/>
              <a:t> (this) {</a:t>
            </a:r>
          </a:p>
          <a:p>
            <a:pPr marL="914400" lvl="2" indent="0">
              <a:buNone/>
            </a:pPr>
            <a:r>
              <a:rPr lang="en-US" sz="1800" dirty="0"/>
              <a:t>	</a:t>
            </a:r>
            <a:r>
              <a:rPr lang="en-US" sz="1800" i="1" dirty="0"/>
              <a:t>do this instead</a:t>
            </a:r>
          </a:p>
          <a:p>
            <a:pPr marL="914400" lvl="2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C000"/>
                </a:solidFill>
              </a:rPr>
              <a:t>else</a:t>
            </a:r>
            <a:r>
              <a:rPr lang="en-US" sz="1800" dirty="0"/>
              <a:t> {</a:t>
            </a:r>
          </a:p>
          <a:p>
            <a:pPr marL="914400" lvl="2" indent="0">
              <a:buNone/>
            </a:pPr>
            <a:r>
              <a:rPr lang="en-US" sz="1800" dirty="0"/>
              <a:t>	finally do this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06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7D39-F329-D041-BB63-58EA2726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Boolean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C376-0BBB-734B-8716-48FCEB35E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715933"/>
          </a:xfrm>
        </p:spPr>
        <p:txBody>
          <a:bodyPr>
            <a:normAutofit/>
          </a:bodyPr>
          <a:lstStyle/>
          <a:p>
            <a:r>
              <a:rPr lang="en-US" sz="2000" dirty="0"/>
              <a:t>We can manipulate the if/else stamens by using different variations of operators (which we covered with Francisco in previous lesson).</a:t>
            </a:r>
          </a:p>
          <a:p>
            <a:r>
              <a:rPr lang="en-US" sz="2000" dirty="0"/>
              <a:t>Just a reminder an example of operators is the following: ! &lt; &gt; &amp;&amp; || </a:t>
            </a:r>
            <a:r>
              <a:rPr lang="en-US" sz="2000" dirty="0">
                <a:solidFill>
                  <a:srgbClr val="FF0000"/>
                </a:solidFill>
              </a:rPr>
              <a:t>== ===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Just like in previous lesson, its good to look at Operator Precedence:</a:t>
            </a: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https://developer.mozilla.org/en-US/docs/Web/JavaScript/Reference/Operators/Operator_Precedence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*As mentioned in previous lesson, there is a big difference between == and ===.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72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6D71-4A9F-D04B-ADBE-73703F60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And | or |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1CB5-296B-254F-8233-1026A565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( &amp;&amp; ) 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u="sng" dirty="0"/>
              <a:t>ALL</a:t>
            </a:r>
            <a:r>
              <a:rPr lang="en-US" dirty="0"/>
              <a:t> are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</a:p>
          <a:p>
            <a:r>
              <a:rPr lang="en-US" dirty="0"/>
              <a:t>OR ( || )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dirty="0"/>
              <a:t> if </a:t>
            </a:r>
            <a:r>
              <a:rPr lang="en-US" u="sng" dirty="0"/>
              <a:t>ONE</a:t>
            </a:r>
            <a:r>
              <a:rPr lang="en-US" dirty="0"/>
              <a:t> is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</a:p>
          <a:p>
            <a:r>
              <a:rPr lang="en-US" dirty="0"/>
              <a:t>NOT ( ! ) inverts </a:t>
            </a:r>
            <a:r>
              <a:rPr lang="en-US" b="1" dirty="0">
                <a:solidFill>
                  <a:srgbClr val="92D050"/>
                </a:solidFill>
              </a:rPr>
              <a:t>true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b="1" dirty="0"/>
              <a:t> </a:t>
            </a:r>
            <a:r>
              <a:rPr lang="en-US" dirty="0"/>
              <a:t>value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A8869E-7A4F-5949-A8A3-C06B1D27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78472"/>
              </p:ext>
            </p:extLst>
          </p:nvPr>
        </p:nvGraphicFramePr>
        <p:xfrm>
          <a:off x="7256462" y="318294"/>
          <a:ext cx="3560763" cy="282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21">
                  <a:extLst>
                    <a:ext uri="{9D8B030D-6E8A-4147-A177-3AD203B41FA5}">
                      <a16:colId xmlns:a16="http://schemas.microsoft.com/office/drawing/2014/main" val="3622877553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20883705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3236327601"/>
                    </a:ext>
                  </a:extLst>
                </a:gridCol>
              </a:tblGrid>
              <a:tr h="9400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3483"/>
                  </a:ext>
                </a:extLst>
              </a:tr>
              <a:tr h="94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97078"/>
                  </a:ext>
                </a:extLst>
              </a:tr>
              <a:tr h="9400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58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775C04-FD75-944E-B511-7405A0A7D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1553"/>
              </p:ext>
            </p:extLst>
          </p:nvPr>
        </p:nvGraphicFramePr>
        <p:xfrm>
          <a:off x="7256462" y="3757614"/>
          <a:ext cx="3560763" cy="285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921">
                  <a:extLst>
                    <a:ext uri="{9D8B030D-6E8A-4147-A177-3AD203B41FA5}">
                      <a16:colId xmlns:a16="http://schemas.microsoft.com/office/drawing/2014/main" val="3622877553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20883705"/>
                    </a:ext>
                  </a:extLst>
                </a:gridCol>
                <a:gridCol w="1186921">
                  <a:extLst>
                    <a:ext uri="{9D8B030D-6E8A-4147-A177-3AD203B41FA5}">
                      <a16:colId xmlns:a16="http://schemas.microsoft.com/office/drawing/2014/main" val="3236327601"/>
                    </a:ext>
                  </a:extLst>
                </a:gridCol>
              </a:tblGrid>
              <a:tr h="95091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3483"/>
                  </a:ext>
                </a:extLst>
              </a:tr>
              <a:tr h="95091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97078"/>
                  </a:ext>
                </a:extLst>
              </a:tr>
              <a:tr h="95091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66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1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5763-6234-334C-8AEF-5828A915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Ternary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327E-F941-6C45-98BC-D011111C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23696"/>
            <a:ext cx="10131425" cy="2228193"/>
          </a:xfrm>
        </p:spPr>
        <p:txBody>
          <a:bodyPr>
            <a:normAutofit/>
          </a:bodyPr>
          <a:lstStyle/>
          <a:p>
            <a:r>
              <a:rPr lang="en-US" sz="2800" dirty="0"/>
              <a:t>If/else statements but shorter.</a:t>
            </a:r>
          </a:p>
          <a:p>
            <a:pPr marL="914400" lvl="2" indent="0">
              <a:buNone/>
            </a:pPr>
            <a:r>
              <a:rPr lang="en-US" sz="2000" dirty="0"/>
              <a:t>variable = (true statement) ? do this : otherwise do this;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5DB8A2-F692-8D4F-8815-38BA00216AC2}"/>
              </a:ext>
            </a:extLst>
          </p:cNvPr>
          <p:cNvGrpSpPr/>
          <p:nvPr/>
        </p:nvGrpSpPr>
        <p:grpSpPr>
          <a:xfrm>
            <a:off x="1530131" y="4461422"/>
            <a:ext cx="6756400" cy="1393060"/>
            <a:chOff x="2129221" y="4577035"/>
            <a:chExt cx="6756400" cy="13930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A672C-8057-E64A-9DFE-8A7CFB126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9221" y="4839795"/>
              <a:ext cx="6756400" cy="1130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0ECF23-39A8-7D47-8CEB-B9099F06F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1461" b="73394"/>
            <a:stretch/>
          </p:blipFill>
          <p:spPr>
            <a:xfrm>
              <a:off x="2129221" y="4577035"/>
              <a:ext cx="6756400" cy="294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F3A8-141B-9541-8ED8-3C21CB2D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2532"/>
            <a:ext cx="10131425" cy="1456267"/>
          </a:xfrm>
        </p:spPr>
        <p:txBody>
          <a:bodyPr/>
          <a:lstStyle/>
          <a:p>
            <a:r>
              <a:rPr lang="en-US" u="sng" dirty="0"/>
              <a:t>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53EE-51FA-A142-819B-7A8225786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2677"/>
            <a:ext cx="10131425" cy="49781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long if/else stamen but more efficient.</a:t>
            </a:r>
          </a:p>
          <a:p>
            <a:pPr marL="0" indent="0">
              <a:buNone/>
            </a:pPr>
            <a:r>
              <a:rPr lang="en-US" dirty="0"/>
              <a:t>	Variable</a:t>
            </a:r>
          </a:p>
          <a:p>
            <a:pPr marL="0" indent="0">
              <a:buNone/>
            </a:pPr>
            <a:r>
              <a:rPr lang="en-US" dirty="0"/>
              <a:t>	switch (tell me what you looking for){</a:t>
            </a:r>
          </a:p>
          <a:p>
            <a:pPr marL="0" indent="0">
              <a:buNone/>
            </a:pPr>
            <a:r>
              <a:rPr lang="en-US" dirty="0"/>
              <a:t>		case “option a”:</a:t>
            </a:r>
          </a:p>
          <a:p>
            <a:pPr marL="0" indent="0">
              <a:buNone/>
            </a:pPr>
            <a:r>
              <a:rPr lang="en-US" dirty="0"/>
              <a:t>			do this;</a:t>
            </a:r>
          </a:p>
          <a:p>
            <a:pPr marL="0" indent="0">
              <a:buNone/>
            </a:pPr>
            <a:r>
              <a:rPr lang="en-US" dirty="0"/>
              <a:t>			break; //otherwise it will list all the options.</a:t>
            </a:r>
          </a:p>
          <a:p>
            <a:pPr marL="0" indent="0">
              <a:buNone/>
            </a:pPr>
            <a:r>
              <a:rPr lang="en-US" dirty="0"/>
              <a:t>		case “option b”:</a:t>
            </a:r>
          </a:p>
          <a:p>
            <a:pPr marL="0" indent="0">
              <a:buNone/>
            </a:pPr>
            <a:r>
              <a:rPr lang="en-US" dirty="0"/>
              <a:t>			do this;</a:t>
            </a:r>
          </a:p>
          <a:p>
            <a:pPr marL="0" indent="0">
              <a:buNone/>
            </a:pPr>
            <a:r>
              <a:rPr lang="en-US" dirty="0"/>
              <a:t>			break; </a:t>
            </a:r>
          </a:p>
          <a:p>
            <a:pPr marL="0" indent="0">
              <a:buNone/>
            </a:pPr>
            <a:r>
              <a:rPr lang="en-US" dirty="0"/>
              <a:t>		case “option c”:</a:t>
            </a:r>
          </a:p>
          <a:p>
            <a:pPr marL="0" indent="0">
              <a:buNone/>
            </a:pPr>
            <a:r>
              <a:rPr lang="en-US" dirty="0"/>
              <a:t>			do this;</a:t>
            </a:r>
          </a:p>
          <a:p>
            <a:pPr marL="0" indent="0">
              <a:buNone/>
            </a:pPr>
            <a:r>
              <a:rPr lang="en-US" dirty="0"/>
              <a:t>			break; </a:t>
            </a:r>
          </a:p>
          <a:p>
            <a:pPr marL="0" indent="0">
              <a:buNone/>
            </a:pPr>
            <a:r>
              <a:rPr lang="en-US" dirty="0"/>
              <a:t>		default:</a:t>
            </a:r>
          </a:p>
          <a:p>
            <a:pPr marL="0" indent="0">
              <a:buNone/>
            </a:pPr>
            <a:r>
              <a:rPr lang="en-US" dirty="0"/>
              <a:t>			since it’s none of the above do this instead;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F032D-B3E7-4348-A8BB-D5951BF7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01" y="1858799"/>
            <a:ext cx="56769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21AC-F5FD-4841-88D5-3C986FD9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Switch statement with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C8FC-9B7A-B946-83CF-0A3F6876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switch statement to compare numbers. All you have to do is put the condition in brackets like so:</a:t>
            </a:r>
          </a:p>
          <a:p>
            <a:pPr marL="457200" lvl="1" indent="0">
              <a:buNone/>
            </a:pPr>
            <a:r>
              <a:rPr lang="en-US" dirty="0"/>
              <a:t>case (20 &lt; 30):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console.log</a:t>
            </a:r>
            <a:r>
              <a:rPr lang="en-US" dirty="0"/>
              <a:t>(‘blah’);</a:t>
            </a:r>
          </a:p>
        </p:txBody>
      </p:sp>
    </p:spTree>
    <p:extLst>
      <p:ext uri="{BB962C8B-B14F-4D97-AF65-F5344CB8AC3E}">
        <p14:creationId xmlns:p14="http://schemas.microsoft.com/office/powerpoint/2010/main" val="24078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438</TotalTime>
  <Words>492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If/else ternary switch etc.</vt:lpstr>
      <vt:lpstr>Previously on Javascript 101…</vt:lpstr>
      <vt:lpstr>If/else</vt:lpstr>
      <vt:lpstr>Cascading if/else statement</vt:lpstr>
      <vt:lpstr>Boolean logic</vt:lpstr>
      <vt:lpstr>And | or | not</vt:lpstr>
      <vt:lpstr>Ternary operator</vt:lpstr>
      <vt:lpstr>Switch statement</vt:lpstr>
      <vt:lpstr>Switch statement with numbers</vt:lpstr>
      <vt:lpstr>Truthy/Falsy Values</vt:lpstr>
      <vt:lpstr>Falsy Values</vt:lpstr>
      <vt:lpstr>Truthy values</vt:lpstr>
      <vt:lpstr>What will the console show us?</vt:lpstr>
      <vt:lpstr>Coding challenge!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If/else ternary switch etc.</dc:title>
  <dc:creator>Fursova,V,Victoria,SCS3 R</dc:creator>
  <cp:lastModifiedBy>Fursova,V,Victoria,SCS3 R</cp:lastModifiedBy>
  <cp:revision>20</cp:revision>
  <dcterms:created xsi:type="dcterms:W3CDTF">2018-11-01T15:47:05Z</dcterms:created>
  <dcterms:modified xsi:type="dcterms:W3CDTF">2018-11-05T14:54:26Z</dcterms:modified>
</cp:coreProperties>
</file>