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EABEE-F184-4ECE-90B6-384AE45FC748}" type="datetimeFigureOut">
              <a:rPr lang="it-IT" smtClean="0"/>
              <a:t>23/05/2022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A59BB-F29C-4423-A555-63B50B1CB1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03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A59BB-F29C-4423-A555-63B50B1CB18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55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Freeform: Shape 7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Freeform: Shape 8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Freeform: Shape 9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cxn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5" name="Freeform: Shape 11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: Shape 12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reeform: Shape 13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Freeform: Shape 14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: Shape 15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Freeform: Shape 16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Freeform: Shape 17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13" name="Freeform: Shape 19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cxn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Freeform: Shape 20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cxn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Freeform: Shape 21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cxn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Freeform: Shape 22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cxn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Freeform: Shape 23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cxn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Freeform: Shape 24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cxn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Freeform: Shape 25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cxn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rgbClr val="201449"/>
                </a:solidFill>
                <a:latin typeface="Sagona Book"/>
              </a:rPr>
              <a:t>Click to edit Master title style</a:t>
            </a:r>
            <a:endParaRPr lang="it-IT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2FBC0BF9-D09E-414F-A642-7B5EDBF464A4}" type="datetime">
              <a:rPr lang="en-US" sz="900" b="0" strike="noStrike" cap="all" spc="199">
                <a:solidFill>
                  <a:srgbClr val="E45221"/>
                </a:solidFill>
                <a:latin typeface="Arial"/>
              </a:rPr>
              <a:t>5/23/2022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447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5F39D2A-C3CA-4DF5-9134-D66AB5FD3FE4}" type="slidenum">
              <a:rPr lang="en-US" sz="900" b="0" strike="noStrike" cap="all" spc="199">
                <a:solidFill>
                  <a:srgbClr val="E45221"/>
                </a:solidFill>
                <a:latin typeface="Arial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201449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201449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201449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201449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201449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201449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201449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Freeform: Shape 7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" name="Freeform: Shape 8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" name="Freeform: Shape 9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cxn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5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66" name="Freeform: Shape 11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Freeform: Shape 12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Freeform: Shape 13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Freeform: Shape 14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Freeform: Shape 15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Freeform: Shape 16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Freeform: Shape 17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74" name="Freeform: Shape 19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cxn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Freeform: Shape 20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cxn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Freeform: Shape 21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cxn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Freeform: Shape 22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cxn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Freeform: Shape 23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cxn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Freeform: Shape 24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cxn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Freeform: Shape 25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cxn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201449"/>
                </a:solidFill>
                <a:latin typeface="Sagona Book"/>
              </a:rPr>
              <a:t>Click to edit Master title style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2800" b="0" strike="noStrike" spc="-1">
                <a:solidFill>
                  <a:srgbClr val="201449"/>
                </a:solidFill>
                <a:latin typeface="Arial"/>
              </a:rPr>
              <a:t>Click to edit Master text styles</a:t>
            </a:r>
            <a:endParaRPr lang="it-IT" sz="2800" b="0" strike="noStrike" spc="-1">
              <a:solidFill>
                <a:srgbClr val="201449"/>
              </a:solidFill>
              <a:latin typeface="Arial"/>
            </a:endParaRP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2400" b="0" strike="noStrike" spc="-1">
                <a:solidFill>
                  <a:srgbClr val="201449"/>
                </a:solidFill>
                <a:latin typeface="Arial"/>
              </a:rPr>
              <a:t>Second level</a:t>
            </a:r>
            <a:endParaRPr lang="it-IT" sz="2400" b="0" strike="noStrike" spc="-1">
              <a:solidFill>
                <a:srgbClr val="201449"/>
              </a:solidFill>
              <a:latin typeface="Arial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2000" b="0" strike="noStrike" spc="-1">
                <a:solidFill>
                  <a:srgbClr val="201449"/>
                </a:solidFill>
                <a:latin typeface="Arial"/>
              </a:rPr>
              <a:t>Third level</a:t>
            </a:r>
            <a:endParaRPr lang="it-IT" sz="2000" b="0" strike="noStrike" spc="-1">
              <a:solidFill>
                <a:srgbClr val="201449"/>
              </a:solidFill>
              <a:latin typeface="Arial"/>
            </a:endParaRP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1800" b="0" strike="noStrike" spc="-1">
                <a:solidFill>
                  <a:srgbClr val="201449"/>
                </a:solidFill>
                <a:latin typeface="Arial"/>
              </a:rPr>
              <a:t>Fourth level</a:t>
            </a:r>
            <a:endParaRPr lang="it-IT" sz="1800" b="0" strike="noStrike" spc="-1">
              <a:solidFill>
                <a:srgbClr val="201449"/>
              </a:solidFill>
              <a:latin typeface="Arial"/>
            </a:endParaRP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lang="en-US" sz="1800" b="0" strike="noStrike" spc="-1">
                <a:solidFill>
                  <a:srgbClr val="201449"/>
                </a:solidFill>
                <a:latin typeface="Arial"/>
              </a:rPr>
              <a:t>Fifth level</a:t>
            </a:r>
            <a:endParaRPr lang="it-IT" sz="1800" b="0" strike="noStrike" spc="-1">
              <a:solidFill>
                <a:srgbClr val="201449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3E196558-49A3-436D-84E6-A2530422B9E6}" type="datetime">
              <a:rPr lang="en-US" sz="900" b="0" strike="noStrike" cap="all" spc="199">
                <a:solidFill>
                  <a:srgbClr val="E45221"/>
                </a:solidFill>
                <a:latin typeface="Arial"/>
              </a:rPr>
              <a:t>5/23/2022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447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C538F98-2DA6-420E-8D5F-5D9D1FD411A0}" type="slidenum">
              <a:rPr lang="en-US" sz="900" b="0" strike="noStrike" cap="all" spc="199">
                <a:solidFill>
                  <a:srgbClr val="E45221"/>
                </a:solidFill>
                <a:latin typeface="Arial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1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1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Picture 5" descr="A picture containing text, person, indoor, computer&#10;&#10;Description automatically generated"/>
          <p:cNvPicPr/>
          <p:nvPr/>
        </p:nvPicPr>
        <p:blipFill>
          <a:blip r:embed="rId3">
            <a:alphaModFix amt="70000"/>
          </a:blip>
          <a:srcRect r="1775"/>
          <a:stretch/>
        </p:blipFill>
        <p:spPr>
          <a:xfrm>
            <a:off x="0" y="0"/>
            <a:ext cx="12188520" cy="68562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96120" y="744840"/>
            <a:ext cx="10189800" cy="3145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Sagona Book"/>
              </a:rPr>
              <a:t>ZamblApp </a:t>
            </a:r>
            <a:endParaRPr lang="it-IT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218600" y="4069800"/>
            <a:ext cx="9780840" cy="205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The perfect Android application for your Electronics </a:t>
            </a:r>
            <a:r>
              <a:rPr lang="en-US" sz="2200" spc="-1" dirty="0">
                <a:solidFill>
                  <a:srgbClr val="FFFFFF"/>
                </a:solidFill>
                <a:latin typeface="Arial"/>
              </a:rPr>
              <a:t>S</a:t>
            </a:r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hop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  <p:grpSp>
        <p:nvGrpSpPr>
          <p:cNvPr id="128" name="Top Left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129" name="Freeform: Shape 17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F3F0E9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Freeform: Shape 18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F3F0E9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Freeform: Shape 19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F3F0E9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Freeform: Shape 20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F3F0E9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Freeform: Shape 21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F3F0E9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Freeform: Shape 22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F3F0E9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Freeform: Shape 23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F3F0E9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" name="Group 25"/>
          <p:cNvGrpSpPr/>
          <p:nvPr/>
        </p:nvGrpSpPr>
        <p:grpSpPr>
          <a:xfrm>
            <a:off x="6023160" y="3924000"/>
            <a:ext cx="118800" cy="118800"/>
            <a:chOff x="6023160" y="3924000"/>
            <a:chExt cx="118800" cy="118800"/>
          </a:xfrm>
        </p:grpSpPr>
        <p:sp>
          <p:nvSpPr>
            <p:cNvPr id="137" name="Straight Connector 26"/>
            <p:cNvSpPr/>
            <p:nvPr/>
          </p:nvSpPr>
          <p:spPr>
            <a:xfrm>
              <a:off x="6082560" y="3924000"/>
              <a:ext cx="360" cy="11880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38" name="Straight Connector 27"/>
            <p:cNvSpPr/>
            <p:nvPr/>
          </p:nvSpPr>
          <p:spPr>
            <a:xfrm>
              <a:off x="6023160" y="3983400"/>
              <a:ext cx="118800" cy="36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139" name="Bottom Right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grpSp>
          <p:nvGrpSpPr>
            <p:cNvPr id="140" name="Graphic 157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141" name="Freeform: Shape 32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cxn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Freeform: Shape 33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cxn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Freeform: Shape 34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cxn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Freeform: Shape 35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cxn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Freeform: Shape 36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cxn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Freeform: Shape 37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cxn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Freeform: Shape 38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cxn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8" name="Freeform: Shape 31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cxn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9" name="TextBox 3"/>
          <p:cNvSpPr/>
          <p:nvPr/>
        </p:nvSpPr>
        <p:spPr>
          <a:xfrm>
            <a:off x="4353840" y="4664160"/>
            <a:ext cx="3127320" cy="88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it-IT" sz="1400" b="0" strike="noStrike" spc="-1">
                <a:solidFill>
                  <a:srgbClr val="FFFFFF"/>
                </a:solidFill>
                <a:latin typeface="Arial"/>
              </a:rPr>
              <a:t>Antonio Gomès (202111218)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it-IT" sz="1400" b="0" strike="noStrike" spc="-1">
                <a:solidFill>
                  <a:srgbClr val="FFFFFF"/>
                </a:solidFill>
                <a:latin typeface="Arial"/>
              </a:rPr>
              <a:t>Claudio Savelli (202111375)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it-IT" sz="1400" b="0" strike="noStrike" spc="-1">
                <a:solidFill>
                  <a:srgbClr val="FFFFFF"/>
                </a:solidFill>
                <a:latin typeface="Arial"/>
              </a:rPr>
              <a:t>Eliott Tardieu (202111217)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50" name="Picture 13" descr="Shape&#10;&#10;Description automatically generated with medium confidence"/>
          <p:cNvPicPr/>
          <p:nvPr/>
        </p:nvPicPr>
        <p:blipFill>
          <a:blip r:embed="rId4"/>
          <a:stretch/>
        </p:blipFill>
        <p:spPr>
          <a:xfrm>
            <a:off x="9096840" y="5763960"/>
            <a:ext cx="3066120" cy="95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Freeform: Shape 11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Freeform: Shape 13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" name="Freeform: Shape 15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cxn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156" name="Freeform: Shape 18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Freeform: Shape 19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Freeform: Shape 20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Freeform: Shape 21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Freeform: Shape 22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Freeform: Shape 23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Freeform: Shape 24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3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164" name="Freeform: Shape 27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cxn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Freeform: Shape 28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cxn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Freeform: Shape 29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cxn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Freeform: Shape 30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cxn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Freeform: Shape 31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cxn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Freeform: Shape 32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cxn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Freeform: Shape 33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cxn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" name="Rectangle 3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Rectangle 3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3" name="Top left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174" name="Freeform: Shape 40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cxn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Freeform: Shape 41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Freeform: Shape 42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Freeform: Shape 43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Freeform: Shape 44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Freeform: Shape 45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Freeform: Shape 46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Freeform: Shape 47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21840" y="2326320"/>
            <a:ext cx="3776040" cy="2201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600" b="0" strike="noStrike" spc="-1">
                <a:solidFill>
                  <a:srgbClr val="201449"/>
                </a:solidFill>
                <a:latin typeface="Sagona Book"/>
              </a:rPr>
              <a:t>The Application Design</a:t>
            </a:r>
            <a:endParaRPr lang="it-IT" sz="4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3" name="Cross"/>
          <p:cNvGrpSpPr/>
          <p:nvPr/>
        </p:nvGrpSpPr>
        <p:grpSpPr>
          <a:xfrm>
            <a:off x="11945160" y="149760"/>
            <a:ext cx="118800" cy="118800"/>
            <a:chOff x="11945160" y="149760"/>
            <a:chExt cx="118800" cy="118800"/>
          </a:xfrm>
        </p:grpSpPr>
        <p:sp>
          <p:nvSpPr>
            <p:cNvPr id="184" name="Straight Connector 50"/>
            <p:cNvSpPr/>
            <p:nvPr/>
          </p:nvSpPr>
          <p:spPr>
            <a:xfrm>
              <a:off x="12004560" y="149760"/>
              <a:ext cx="360" cy="11880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85" name="Straight Connector 51"/>
            <p:cNvSpPr/>
            <p:nvPr/>
          </p:nvSpPr>
          <p:spPr>
            <a:xfrm>
              <a:off x="11945160" y="209160"/>
              <a:ext cx="118800" cy="36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187" name="Bottom Right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188" name="Freeform: Shape 54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cxn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9" name="Graphic 157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190" name="Freeform: Shape 57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cxn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Freeform: Shape 58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cxn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Freeform: Shape 59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cxn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Freeform: Shape 60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cxn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Freeform: Shape 61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cxn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Freeform: Shape 62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cxn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Freeform: Shape 63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cxn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7" name="Freeform: Shape 56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cxn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98" name="Picture 5"/>
          <p:cNvPicPr/>
          <p:nvPr/>
        </p:nvPicPr>
        <p:blipFill>
          <a:blip r:embed="rId2"/>
          <a:stretch/>
        </p:blipFill>
        <p:spPr>
          <a:xfrm>
            <a:off x="-9720" y="5410440"/>
            <a:ext cx="1365120" cy="153612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889FE64-8706-9701-418C-EF42231F3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46" y="316080"/>
            <a:ext cx="7962754" cy="61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Freeform: Shape 77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Freeform: Shape 79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Freeform: Shape 81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cxn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3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204" name="Freeform: Shape 84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Freeform: Shape 85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Freeform: Shape 86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Freeform: Shape 87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Freeform: Shape 88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Freeform: Shape 89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Freeform: Shape 90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212" name="Freeform: Shape 93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cxn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Freeform: Shape 94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cxn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Freeform: Shape 95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cxn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Freeform: Shape 96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cxn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Freeform: Shape 97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cxn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Freeform: Shape 98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cxn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Freeform: Shape 99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cxn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9" name="Rectangle 10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Rectangle 10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1" name="Top left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222" name="Freeform: Shape 106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cxn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Freeform: Shape 107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Freeform: Shape 108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Freeform: Shape 109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Freeform: Shape 110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Freeform: Shape 111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Freeform: Shape 112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Freeform: Shape 113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21480" y="1280520"/>
            <a:ext cx="3776040" cy="2593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0" strike="noStrike" spc="-1" dirty="0">
                <a:solidFill>
                  <a:srgbClr val="201449"/>
                </a:solidFill>
                <a:latin typeface="Sagona Book"/>
              </a:rPr>
              <a:t>The    Server Design</a:t>
            </a:r>
            <a:endParaRPr lang="it-IT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1" name="Cross"/>
          <p:cNvGrpSpPr/>
          <p:nvPr/>
        </p:nvGrpSpPr>
        <p:grpSpPr>
          <a:xfrm>
            <a:off x="11945160" y="149760"/>
            <a:ext cx="118800" cy="118800"/>
            <a:chOff x="11945160" y="149760"/>
            <a:chExt cx="118800" cy="118800"/>
          </a:xfrm>
        </p:grpSpPr>
        <p:sp>
          <p:nvSpPr>
            <p:cNvPr id="232" name="Straight Connector 116"/>
            <p:cNvSpPr/>
            <p:nvPr/>
          </p:nvSpPr>
          <p:spPr>
            <a:xfrm>
              <a:off x="12004560" y="149760"/>
              <a:ext cx="360" cy="11880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33" name="Straight Connector 117"/>
            <p:cNvSpPr/>
            <p:nvPr/>
          </p:nvSpPr>
          <p:spPr>
            <a:xfrm>
              <a:off x="11945160" y="209160"/>
              <a:ext cx="118800" cy="36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pic>
        <p:nvPicPr>
          <p:cNvPr id="234" name="Picture 10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457520" y="42840"/>
            <a:ext cx="7474320" cy="427896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" name="Picture 3" descr="Graphical user interface, text&#10;&#10;Description automatically generated"/>
          <p:cNvPicPr/>
          <p:nvPr/>
        </p:nvPicPr>
        <p:blipFill>
          <a:blip r:embed="rId3"/>
          <a:stretch/>
        </p:blipFill>
        <p:spPr>
          <a:xfrm>
            <a:off x="2066400" y="4402800"/>
            <a:ext cx="9878400" cy="232128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36" name="Bottom Right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grpSp>
          <p:nvGrpSpPr>
            <p:cNvPr id="237" name="Graphic 157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238" name="Freeform: Shape 122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cxn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9" name="Freeform: Shape 123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cxn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0" name="Freeform: Shape 124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cxn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1" name="Freeform: Shape 125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cxn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2" name="Freeform: Shape 126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cxn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3" name="Freeform: Shape 127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cxn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4" name="Freeform: Shape 128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cxn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5" name="Freeform: Shape 121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cxn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46" name="Picture 70" descr="A picture containing text, businesscard, vector graphics&#10;&#10;Description automatically generated"/>
          <p:cNvPicPr/>
          <p:nvPr/>
        </p:nvPicPr>
        <p:blipFill>
          <a:blip r:embed="rId4"/>
          <a:stretch/>
        </p:blipFill>
        <p:spPr>
          <a:xfrm>
            <a:off x="270720" y="5738040"/>
            <a:ext cx="1076400" cy="107640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Freeform: Shape 77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Freeform: Shape 79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Freeform: Shape 81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cxn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3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204" name="Freeform: Shape 84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Freeform: Shape 85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Freeform: Shape 86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Freeform: Shape 87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Freeform: Shape 88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Freeform: Shape 89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Freeform: Shape 90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212" name="Freeform: Shape 93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cxn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Freeform: Shape 94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cxn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Freeform: Shape 95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cxn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Freeform: Shape 96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cxn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Freeform: Shape 97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cxn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Freeform: Shape 98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cxn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Freeform: Shape 99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cxn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9" name="Rectangle 10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Rectangle 103"/>
          <p:cNvSpPr/>
          <p:nvPr/>
        </p:nvSpPr>
        <p:spPr>
          <a:xfrm>
            <a:off x="-15240" y="-41993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1" name="Top left"/>
          <p:cNvGrpSpPr/>
          <p:nvPr/>
        </p:nvGrpSpPr>
        <p:grpSpPr>
          <a:xfrm>
            <a:off x="10800" y="-2880"/>
            <a:ext cx="2198520" cy="3348720"/>
            <a:chOff x="10800" y="-2880"/>
            <a:chExt cx="2198520" cy="3348720"/>
          </a:xfrm>
        </p:grpSpPr>
        <p:sp>
          <p:nvSpPr>
            <p:cNvPr id="222" name="Freeform: Shape 106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cxn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Freeform: Shape 107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Freeform: Shape 108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Freeform: Shape 109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Freeform: Shape 110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Freeform: Shape 111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Freeform: Shape 112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Freeform: Shape 113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58080" y="2169387"/>
            <a:ext cx="3776040" cy="2593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0" strike="noStrike" spc="-1" dirty="0">
                <a:solidFill>
                  <a:srgbClr val="201449"/>
                </a:solidFill>
                <a:latin typeface="Sagona Book"/>
              </a:rPr>
              <a:t>The    Security Design</a:t>
            </a:r>
            <a:endParaRPr lang="it-IT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1" name="Cross"/>
          <p:cNvGrpSpPr/>
          <p:nvPr/>
        </p:nvGrpSpPr>
        <p:grpSpPr>
          <a:xfrm>
            <a:off x="11945160" y="149760"/>
            <a:ext cx="118800" cy="118800"/>
            <a:chOff x="11945160" y="149760"/>
            <a:chExt cx="118800" cy="118800"/>
          </a:xfrm>
        </p:grpSpPr>
        <p:sp>
          <p:nvSpPr>
            <p:cNvPr id="232" name="Straight Connector 116"/>
            <p:cNvSpPr/>
            <p:nvPr/>
          </p:nvSpPr>
          <p:spPr>
            <a:xfrm>
              <a:off x="12004560" y="149760"/>
              <a:ext cx="360" cy="11880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33" name="Straight Connector 117"/>
            <p:cNvSpPr/>
            <p:nvPr/>
          </p:nvSpPr>
          <p:spPr>
            <a:xfrm>
              <a:off x="11945160" y="209160"/>
              <a:ext cx="118800" cy="36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236" name="Bottom Right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grpSp>
          <p:nvGrpSpPr>
            <p:cNvPr id="237" name="Graphic 157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238" name="Freeform: Shape 122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cxn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9" name="Freeform: Shape 123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cxn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0" name="Freeform: Shape 124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cxn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1" name="Freeform: Shape 125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cxn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2" name="Freeform: Shape 126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cxn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3" name="Freeform: Shape 127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cxn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4" name="Freeform: Shape 128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cxn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5" name="Freeform: Shape 121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cxn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" name="Picture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6DB0F3D-B8A6-7C24-E59A-4A2DAA8FA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" y="5497175"/>
            <a:ext cx="1275511" cy="127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51023E1-CF0C-1181-441E-62A6D2980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69" y="42353"/>
            <a:ext cx="5253971" cy="4259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1EFC82D-4C88-2507-1556-02808E3C2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00" y="4301966"/>
            <a:ext cx="4906739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35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Rectangle 2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9" name="Top left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250" name="Freeform: Shape 28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cxn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Freeform: Shape 29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Freeform: Shape 30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Freeform: Shape 31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Freeform: Shape 32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Freeform: Shape 33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Freeform: Shape 34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Freeform: Shape 35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198080" y="559800"/>
            <a:ext cx="4183560" cy="166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4400" b="0" strike="noStrike" spc="-1" dirty="0">
                <a:solidFill>
                  <a:srgbClr val="201449"/>
                </a:solidFill>
                <a:latin typeface="Sagona Book"/>
              </a:rPr>
              <a:t>Main Library Used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9" name="Group 37"/>
          <p:cNvGrpSpPr/>
          <p:nvPr/>
        </p:nvGrpSpPr>
        <p:grpSpPr>
          <a:xfrm>
            <a:off x="6684480" y="431640"/>
            <a:ext cx="118800" cy="118800"/>
            <a:chOff x="6684480" y="431640"/>
            <a:chExt cx="118800" cy="118800"/>
          </a:xfrm>
        </p:grpSpPr>
        <p:sp>
          <p:nvSpPr>
            <p:cNvPr id="260" name="Straight Connector 38"/>
            <p:cNvSpPr/>
            <p:nvPr/>
          </p:nvSpPr>
          <p:spPr>
            <a:xfrm>
              <a:off x="6743880" y="431640"/>
              <a:ext cx="360" cy="11880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1" name="Straight Connector 39"/>
            <p:cNvSpPr/>
            <p:nvPr/>
          </p:nvSpPr>
          <p:spPr>
            <a:xfrm>
              <a:off x="6684480" y="491040"/>
              <a:ext cx="118800" cy="36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185840" y="2384640"/>
            <a:ext cx="4183560" cy="372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10000"/>
          </a:bodyPr>
          <a:lstStyle/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"/>
            </a:pPr>
            <a:r>
              <a:rPr lang="it-IT" sz="2800" b="0" strike="noStrike" spc="-1">
                <a:solidFill>
                  <a:srgbClr val="201449"/>
                </a:solidFill>
                <a:latin typeface="Sagona Book"/>
              </a:rPr>
              <a:t>Jetpack Compose </a:t>
            </a:r>
            <a:endParaRPr lang="it-IT" sz="2800" b="0" strike="noStrike" spc="-1">
              <a:solidFill>
                <a:srgbClr val="201449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lang="it-IT" sz="2800" b="0" strike="noStrike" spc="-1">
              <a:solidFill>
                <a:srgbClr val="201449"/>
              </a:solidFill>
              <a:latin typeface="Arial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"/>
            </a:pPr>
            <a:r>
              <a:rPr lang="it-IT" sz="2800" b="0" strike="noStrike" spc="-1">
                <a:solidFill>
                  <a:srgbClr val="201449"/>
                </a:solidFill>
                <a:latin typeface="Sagona Book"/>
              </a:rPr>
              <a:t>ML Kit </a:t>
            </a:r>
            <a:endParaRPr lang="it-IT" sz="2800" b="0" strike="noStrike" spc="-1">
              <a:solidFill>
                <a:srgbClr val="201449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lang="it-IT" sz="2800" b="0" strike="noStrike" spc="-1">
              <a:solidFill>
                <a:srgbClr val="201449"/>
              </a:solidFill>
              <a:latin typeface="Arial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"/>
            </a:pPr>
            <a:r>
              <a:rPr lang="it-IT" sz="2800" b="0" strike="noStrike" spc="-1">
                <a:solidFill>
                  <a:srgbClr val="201449"/>
                </a:solidFill>
                <a:latin typeface="Sagona Book"/>
              </a:rPr>
              <a:t>Volley </a:t>
            </a:r>
            <a:endParaRPr lang="it-IT" sz="2800" b="0" strike="noStrike" spc="-1">
              <a:solidFill>
                <a:srgbClr val="201449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buNone/>
            </a:pPr>
            <a:endParaRPr lang="it-IT" sz="2800" b="0" strike="noStrike" spc="-1">
              <a:solidFill>
                <a:srgbClr val="201449"/>
              </a:solidFill>
              <a:latin typeface="Arial"/>
            </a:endParaRPr>
          </a:p>
          <a:p>
            <a:pPr marL="228600" indent="-228600" algn="just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"/>
            </a:pPr>
            <a:r>
              <a:rPr lang="it-IT" sz="2800" b="0" strike="noStrike" spc="-1">
                <a:solidFill>
                  <a:srgbClr val="201449"/>
                </a:solidFill>
                <a:latin typeface="Sagona Book"/>
              </a:rPr>
              <a:t>Gson </a:t>
            </a:r>
            <a:endParaRPr lang="it-IT" sz="2800" b="0" strike="noStrike" spc="-1">
              <a:solidFill>
                <a:srgbClr val="201449"/>
              </a:solidFill>
              <a:latin typeface="Arial"/>
            </a:endParaRPr>
          </a:p>
        </p:txBody>
      </p:sp>
      <p:grpSp>
        <p:nvGrpSpPr>
          <p:cNvPr id="263" name="Bottom Right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264" name="Graphic 157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265" name="Freeform: Shape 44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cxn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6" name="Freeform: Shape 45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cxn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7" name="Freeform: Shape 46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cxn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8" name="Freeform: Shape 47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cxn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9" name="Freeform: Shape 48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cxn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0" name="Freeform: Shape 49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cxn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Freeform: Shape 50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cxn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72" name="Freeform: Shape 43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cxn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73" name="Picture 12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5960520" y="739800"/>
            <a:ext cx="2406240" cy="260244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4" name="Picture 16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887680" y="739800"/>
            <a:ext cx="3098520" cy="260244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5" name="Picture 14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5609520" y="3512520"/>
            <a:ext cx="3107880" cy="260244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6" name="Picture 18" descr="A picture containing application&#10;&#10;Description automatically generated"/>
          <p:cNvPicPr/>
          <p:nvPr/>
        </p:nvPicPr>
        <p:blipFill>
          <a:blip r:embed="rId5"/>
          <a:stretch/>
        </p:blipFill>
        <p:spPr>
          <a:xfrm>
            <a:off x="8882280" y="3510000"/>
            <a:ext cx="3109680" cy="2602440"/>
          </a:xfrm>
          <a:prstGeom prst="rect">
            <a:avLst/>
          </a:prstGeom>
          <a:ln w="0">
            <a:noFill/>
          </a:ln>
          <a:effectLst>
            <a:outerShdw blurRad="29196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Freeform: Shape 9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Freeform: Shape 11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cxn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1800" b="0" strike="noStrike" spc="-1">
                <a:solidFill>
                  <a:srgbClr val="595959"/>
                </a:solidFill>
                <a:latin typeface="AvenirNext LT Pro Medium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0" name="Freeform: Shape 13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cxn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1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282" name="Freeform: Shape 16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cxn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Freeform: Shape 17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cxn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Freeform: Shape 18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cxn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Freeform: Shape 19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cxn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Freeform: Shape 20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cxn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Freeform: Shape 21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cxn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Freeform: Shape 22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cxn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9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290" name="Freeform: Shape 25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cxn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Freeform: Shape 26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cxn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Freeform: Shape 27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cxn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Freeform: Shape 28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cxn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Freeform: Shape 29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cxn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Freeform: Shape 30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cxn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Freeform: Shape 31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cxn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" name="Rectangle 3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Rectangle 3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9" name="Top Left"/>
          <p:cNvGrpSpPr/>
          <p:nvPr/>
        </p:nvGrpSpPr>
        <p:grpSpPr>
          <a:xfrm>
            <a:off x="-76320" y="-2880"/>
            <a:ext cx="6711480" cy="4498200"/>
            <a:chOff x="-76320" y="-2880"/>
            <a:chExt cx="6711480" cy="4498200"/>
          </a:xfrm>
        </p:grpSpPr>
        <p:sp>
          <p:nvSpPr>
            <p:cNvPr id="300" name="Freeform: Shape 38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cxn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01" name="Group 39"/>
            <p:cNvGrpSpPr/>
            <p:nvPr/>
          </p:nvGrpSpPr>
          <p:grpSpPr>
            <a:xfrm>
              <a:off x="-76320" y="0"/>
              <a:ext cx="6711480" cy="4495320"/>
              <a:chOff x="-76320" y="0"/>
              <a:chExt cx="6711480" cy="4495320"/>
            </a:xfrm>
          </p:grpSpPr>
          <p:sp>
            <p:nvSpPr>
              <p:cNvPr id="302" name="Freeform: Shape 40"/>
              <p:cNvSpPr/>
              <p:nvPr/>
            </p:nvSpPr>
            <p:spPr>
              <a:xfrm>
                <a:off x="16200" y="16200"/>
                <a:ext cx="6618960" cy="4479120"/>
              </a:xfrm>
              <a:custGeom>
                <a:avLst/>
                <a:gdLst/>
                <a:ahLst/>
                <a:cxnLst/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3" name="Freeform: Shape 41"/>
              <p:cNvSpPr/>
              <p:nvPr/>
            </p:nvSpPr>
            <p:spPr>
              <a:xfrm>
                <a:off x="16200" y="9000"/>
                <a:ext cx="6460560" cy="4383000"/>
              </a:xfrm>
              <a:custGeom>
                <a:avLst/>
                <a:gdLst/>
                <a:ahLst/>
                <a:cxnLst/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4" name="Freeform: Shape 42"/>
              <p:cNvSpPr/>
              <p:nvPr/>
            </p:nvSpPr>
            <p:spPr>
              <a:xfrm>
                <a:off x="-76320" y="0"/>
                <a:ext cx="8640" cy="8640"/>
              </a:xfrm>
              <a:prstGeom prst="rect">
                <a:avLst/>
              </a:pr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5" name="Freeform: Shape 43"/>
              <p:cNvSpPr/>
              <p:nvPr/>
            </p:nvSpPr>
            <p:spPr>
              <a:xfrm>
                <a:off x="19800" y="13680"/>
                <a:ext cx="6201360" cy="4248360"/>
              </a:xfrm>
              <a:custGeom>
                <a:avLst/>
                <a:gdLst/>
                <a:ahLst/>
                <a:cxnLst/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6" name="Freeform: Shape 44"/>
              <p:cNvSpPr/>
              <p:nvPr/>
            </p:nvSpPr>
            <p:spPr>
              <a:xfrm>
                <a:off x="19800" y="9000"/>
                <a:ext cx="5904000" cy="4124160"/>
              </a:xfrm>
              <a:custGeom>
                <a:avLst/>
                <a:gdLst/>
                <a:ahLst/>
                <a:cxnLst/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7" name="Freeform: Shape 45"/>
              <p:cNvSpPr/>
              <p:nvPr/>
            </p:nvSpPr>
            <p:spPr>
              <a:xfrm>
                <a:off x="16200" y="9000"/>
                <a:ext cx="2306520" cy="1960920"/>
              </a:xfrm>
              <a:custGeom>
                <a:avLst/>
                <a:gdLst/>
                <a:ahLst/>
                <a:cxnLst/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8" name="Freeform: Shape 46"/>
              <p:cNvSpPr/>
              <p:nvPr/>
            </p:nvSpPr>
            <p:spPr>
              <a:xfrm>
                <a:off x="-76320" y="0"/>
                <a:ext cx="8640" cy="8640"/>
              </a:xfrm>
              <a:prstGeom prst="rect">
                <a:avLst/>
              </a:pr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9" name="Freeform: Shape 47"/>
              <p:cNvSpPr/>
              <p:nvPr/>
            </p:nvSpPr>
            <p:spPr>
              <a:xfrm>
                <a:off x="-76320" y="0"/>
                <a:ext cx="8640" cy="8640"/>
              </a:xfrm>
              <a:prstGeom prst="rect">
                <a:avLst/>
              </a:pr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0" name="Freeform: Shape 48"/>
              <p:cNvSpPr/>
              <p:nvPr/>
            </p:nvSpPr>
            <p:spPr>
              <a:xfrm>
                <a:off x="19800" y="164880"/>
                <a:ext cx="1297800" cy="1205640"/>
              </a:xfrm>
              <a:custGeom>
                <a:avLst/>
                <a:gdLst/>
                <a:ahLst/>
                <a:cxnLst/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1" name="Freeform: Shape 49"/>
              <p:cNvSpPr/>
              <p:nvPr/>
            </p:nvSpPr>
            <p:spPr>
              <a:xfrm>
                <a:off x="45360" y="19800"/>
                <a:ext cx="1563120" cy="1140480"/>
              </a:xfrm>
              <a:custGeom>
                <a:avLst/>
                <a:gdLst/>
                <a:ahLst/>
                <a:cxnLst/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2" name="Freeform: Shape 50"/>
              <p:cNvSpPr/>
              <p:nvPr/>
            </p:nvSpPr>
            <p:spPr>
              <a:xfrm>
                <a:off x="19800" y="1160280"/>
                <a:ext cx="164196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3" name="Freeform: Shape 51"/>
              <p:cNvSpPr/>
              <p:nvPr/>
            </p:nvSpPr>
            <p:spPr>
              <a:xfrm>
                <a:off x="67680" y="321480"/>
                <a:ext cx="181800" cy="696240"/>
              </a:xfrm>
              <a:custGeom>
                <a:avLst/>
                <a:gdLst/>
                <a:ahLst/>
                <a:cxnLst/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4" name="Freeform: Shape 52"/>
              <p:cNvSpPr/>
              <p:nvPr/>
            </p:nvSpPr>
            <p:spPr>
              <a:xfrm>
                <a:off x="462600" y="9000"/>
                <a:ext cx="4535640" cy="1185120"/>
              </a:xfrm>
              <a:custGeom>
                <a:avLst/>
                <a:gdLst/>
                <a:ahLst/>
                <a:cxnLst/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5" name="Freeform: Shape 53"/>
              <p:cNvSpPr/>
              <p:nvPr/>
            </p:nvSpPr>
            <p:spPr>
              <a:xfrm>
                <a:off x="658800" y="8640"/>
                <a:ext cx="4004640" cy="857160"/>
              </a:xfrm>
              <a:custGeom>
                <a:avLst/>
                <a:gdLst/>
                <a:ahLst/>
                <a:cxnLst/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6" name="Freeform: Shape 54"/>
              <p:cNvSpPr/>
              <p:nvPr/>
            </p:nvSpPr>
            <p:spPr>
              <a:xfrm>
                <a:off x="810360" y="9000"/>
                <a:ext cx="2137680" cy="583200"/>
              </a:xfrm>
              <a:custGeom>
                <a:avLst/>
                <a:gdLst/>
                <a:ahLst/>
                <a:cxnLst/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7" name="Freeform: Shape 55"/>
              <p:cNvSpPr/>
              <p:nvPr/>
            </p:nvSpPr>
            <p:spPr>
              <a:xfrm>
                <a:off x="990360" y="9000"/>
                <a:ext cx="1739880" cy="392760"/>
              </a:xfrm>
              <a:custGeom>
                <a:avLst/>
                <a:gdLst/>
                <a:ahLst/>
                <a:cxnLst/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8" name="Freeform: Shape 56"/>
              <p:cNvSpPr/>
              <p:nvPr/>
            </p:nvSpPr>
            <p:spPr>
              <a:xfrm>
                <a:off x="1230480" y="9000"/>
                <a:ext cx="1266480" cy="267120"/>
              </a:xfrm>
              <a:custGeom>
                <a:avLst/>
                <a:gdLst/>
                <a:ahLst/>
                <a:cxnLst/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9" name="Freeform: Shape 57"/>
              <p:cNvSpPr/>
              <p:nvPr/>
            </p:nvSpPr>
            <p:spPr>
              <a:xfrm>
                <a:off x="1404000" y="9000"/>
                <a:ext cx="830520" cy="155520"/>
              </a:xfrm>
              <a:custGeom>
                <a:avLst/>
                <a:gdLst/>
                <a:ahLst/>
                <a:cxnLst/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0" name="Freeform: Shape 58"/>
              <p:cNvSpPr/>
              <p:nvPr/>
            </p:nvSpPr>
            <p:spPr>
              <a:xfrm>
                <a:off x="1573200" y="500760"/>
                <a:ext cx="3349080" cy="3473640"/>
              </a:xfrm>
              <a:custGeom>
                <a:avLst/>
                <a:gdLst/>
                <a:ahLst/>
                <a:cxnLst/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1" name="Freeform: Shape 59"/>
              <p:cNvSpPr/>
              <p:nvPr/>
            </p:nvSpPr>
            <p:spPr>
              <a:xfrm>
                <a:off x="1735920" y="654480"/>
                <a:ext cx="2971800" cy="3173040"/>
              </a:xfrm>
              <a:custGeom>
                <a:avLst/>
                <a:gdLst/>
                <a:ahLst/>
                <a:cxnLst/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Freeform: Shape 60"/>
              <p:cNvSpPr/>
              <p:nvPr/>
            </p:nvSpPr>
            <p:spPr>
              <a:xfrm>
                <a:off x="2032560" y="832680"/>
                <a:ext cx="2527200" cy="2789280"/>
              </a:xfrm>
              <a:custGeom>
                <a:avLst/>
                <a:gdLst/>
                <a:ahLst/>
                <a:cxnLst/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Freeform: Shape 61"/>
              <p:cNvSpPr/>
              <p:nvPr/>
            </p:nvSpPr>
            <p:spPr>
              <a:xfrm>
                <a:off x="3148560" y="1126080"/>
                <a:ext cx="1234800" cy="2103120"/>
              </a:xfrm>
              <a:custGeom>
                <a:avLst/>
                <a:gdLst/>
                <a:ahLst/>
                <a:cxnLst/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Freeform: Shape 62"/>
              <p:cNvSpPr/>
              <p:nvPr/>
            </p:nvSpPr>
            <p:spPr>
              <a:xfrm>
                <a:off x="3446280" y="2195640"/>
                <a:ext cx="660600" cy="763920"/>
              </a:xfrm>
              <a:custGeom>
                <a:avLst/>
                <a:gdLst/>
                <a:ahLst/>
                <a:cxnLst/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Freeform: Shape 63"/>
              <p:cNvSpPr/>
              <p:nvPr/>
            </p:nvSpPr>
            <p:spPr>
              <a:xfrm>
                <a:off x="3563280" y="1524960"/>
                <a:ext cx="397800" cy="581400"/>
              </a:xfrm>
              <a:custGeom>
                <a:avLst/>
                <a:gdLst/>
                <a:ahLst/>
                <a:cxnLst/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26" name="Bottom Right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327" name="Freeform: Shape 66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cxn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8" name="Graphic 157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329" name="Freeform: Shape 69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cxn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0" name="Freeform: Shape 70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cxn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1" name="Freeform: Shape 71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cxn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2" name="Freeform: Shape 72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cxn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3" name="Freeform: Shape 73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cxn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4" name="Freeform: Shape 74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cxn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5" name="Freeform: Shape 75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cxn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36" name="Freeform: Shape 68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cxn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01840" y="726480"/>
            <a:ext cx="5997960" cy="3187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5400" b="0" strike="noStrike" spc="-1">
                <a:solidFill>
                  <a:srgbClr val="201449"/>
                </a:solidFill>
                <a:latin typeface="Sagona Book"/>
              </a:rPr>
              <a:t>Thank you for the attention! </a:t>
            </a:r>
            <a:endParaRPr lang="it-IT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975560" y="4032360"/>
            <a:ext cx="5993280" cy="204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r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01449"/>
                </a:solidFill>
                <a:latin typeface="Sagona Book"/>
              </a:rPr>
              <a:t>Now the practical presentation will begin</a:t>
            </a:r>
            <a:endParaRPr lang="it-IT" sz="1800" b="0" strike="noStrike" spc="-1">
              <a:solidFill>
                <a:srgbClr val="201449"/>
              </a:solidFill>
              <a:latin typeface="Arial"/>
            </a:endParaRPr>
          </a:p>
        </p:txBody>
      </p:sp>
      <p:grpSp>
        <p:nvGrpSpPr>
          <p:cNvPr id="339" name="Cross"/>
          <p:cNvGrpSpPr/>
          <p:nvPr/>
        </p:nvGrpSpPr>
        <p:grpSpPr>
          <a:xfrm>
            <a:off x="10917720" y="4001400"/>
            <a:ext cx="118800" cy="118800"/>
            <a:chOff x="10917720" y="4001400"/>
            <a:chExt cx="118800" cy="118800"/>
          </a:xfrm>
        </p:grpSpPr>
        <p:sp>
          <p:nvSpPr>
            <p:cNvPr id="340" name="Straight Connector 78"/>
            <p:cNvSpPr/>
            <p:nvPr/>
          </p:nvSpPr>
          <p:spPr>
            <a:xfrm>
              <a:off x="10977120" y="4001400"/>
              <a:ext cx="360" cy="11880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41" name="Straight Connector 79"/>
            <p:cNvSpPr/>
            <p:nvPr/>
          </p:nvSpPr>
          <p:spPr>
            <a:xfrm>
              <a:off x="10917720" y="4060800"/>
              <a:ext cx="118800" cy="36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.jpg" descr="Qr code&#10;&#10;Description automatically generated">
            <a:extLst>
              <a:ext uri="{FF2B5EF4-FFF2-40B4-BE49-F238E27FC236}">
                <a16:creationId xmlns:a16="http://schemas.microsoft.com/office/drawing/2014/main" id="{D290A007-17C0-82AC-FF85-046C494A49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6100" y="1825560"/>
            <a:ext cx="2075040" cy="207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" name="image6.jpg">
            <a:extLst>
              <a:ext uri="{FF2B5EF4-FFF2-40B4-BE49-F238E27FC236}">
                <a16:creationId xmlns:a16="http://schemas.microsoft.com/office/drawing/2014/main" id="{6E6CFACD-5AAD-2538-AC36-A63A86DEBB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54220" y="1825560"/>
            <a:ext cx="2075040" cy="207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image2.jpg" descr="Qr code&#10;&#10;Description automatically generated">
            <a:extLst>
              <a:ext uri="{FF2B5EF4-FFF2-40B4-BE49-F238E27FC236}">
                <a16:creationId xmlns:a16="http://schemas.microsoft.com/office/drawing/2014/main" id="{6E9E4639-9BCB-F003-788F-8CF11AA755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58180" y="4098240"/>
            <a:ext cx="2075040" cy="207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34E63E-423E-D506-12FF-40BDFAB39E46}"/>
              </a:ext>
            </a:extLst>
          </p:cNvPr>
          <p:cNvSpPr txBox="1"/>
          <p:nvPr/>
        </p:nvSpPr>
        <p:spPr>
          <a:xfrm>
            <a:off x="3039234" y="683640"/>
            <a:ext cx="6112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strike="noStrike" spc="-1" dirty="0">
                <a:solidFill>
                  <a:srgbClr val="201449"/>
                </a:solidFill>
                <a:latin typeface="Sagona Book"/>
              </a:rPr>
              <a:t>QR codes examples:</a:t>
            </a:r>
            <a:endParaRPr lang="it-IT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4ACF2-5E36-AA59-4C09-85BE14A479C4}"/>
              </a:ext>
            </a:extLst>
          </p:cNvPr>
          <p:cNvSpPr txBox="1"/>
          <p:nvPr/>
        </p:nvSpPr>
        <p:spPr>
          <a:xfrm>
            <a:off x="2362740" y="3900600"/>
            <a:ext cx="196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Sagona Book" panose="02020503050505020204" pitchFamily="18" charset="0"/>
              </a:rPr>
              <a:t>Smartwatch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F3D57-6BD2-ECC9-E484-85B162950679}"/>
              </a:ext>
            </a:extLst>
          </p:cNvPr>
          <p:cNvSpPr txBox="1"/>
          <p:nvPr/>
        </p:nvSpPr>
        <p:spPr>
          <a:xfrm>
            <a:off x="5058180" y="3790463"/>
            <a:ext cx="196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Sagona Book" panose="02020503050505020204" pitchFamily="18" charset="0"/>
              </a:rPr>
              <a:t>MacBook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D092-9ED9-4B91-B40E-54238A33CBE6}"/>
              </a:ext>
            </a:extLst>
          </p:cNvPr>
          <p:cNvSpPr txBox="1"/>
          <p:nvPr/>
        </p:nvSpPr>
        <p:spPr>
          <a:xfrm>
            <a:off x="7750260" y="3900599"/>
            <a:ext cx="196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Sagona Book" panose="02020503050505020204" pitchFamily="18" charset="0"/>
              </a:rPr>
              <a:t>Iphone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73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Avenir Next LT Pro</vt:lpstr>
      <vt:lpstr>AvenirNext LT Pro Medium</vt:lpstr>
      <vt:lpstr>Calibri</vt:lpstr>
      <vt:lpstr>Sagona Book</vt:lpstr>
      <vt:lpstr>Symbol</vt:lpstr>
      <vt:lpstr>Times New Roman</vt:lpstr>
      <vt:lpstr>Wingdings</vt:lpstr>
      <vt:lpstr>Office Theme</vt:lpstr>
      <vt:lpstr>Office Theme</vt:lpstr>
      <vt:lpstr>ZamblApp </vt:lpstr>
      <vt:lpstr>The Application Design</vt:lpstr>
      <vt:lpstr>The    Server Design</vt:lpstr>
      <vt:lpstr>The    Security Design</vt:lpstr>
      <vt:lpstr>Main Library Used</vt:lpstr>
      <vt:lpstr>Thank you for the attention!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ZamblApp </dc:title>
  <dc:subject/>
  <dc:creator>Claudio Savelli</dc:creator>
  <dc:description/>
  <cp:lastModifiedBy>Claudio Savelli</cp:lastModifiedBy>
  <cp:revision>13</cp:revision>
  <dcterms:created xsi:type="dcterms:W3CDTF">2022-05-12T17:53:55Z</dcterms:created>
  <dcterms:modified xsi:type="dcterms:W3CDTF">2022-05-23T22:18:01Z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