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2:34:24.44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1,'5716'0,"-5693"0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2:34:31.47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5739 0,'-5716'0,"5693"0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53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6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294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558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724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432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510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194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9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24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70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96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8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1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282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6487-EF1F-4E22-A141-94C140B652D0}" type="datetimeFigureOut">
              <a:rPr lang="it-IT" smtClean="0"/>
              <a:t>16/07/2022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EEF6-C81D-4947-9389-735436F71A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39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7.png"/><Relationship Id="rId7" Type="http://schemas.openxmlformats.org/officeDocument/2006/relationships/image" Target="../media/image1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2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9297FA-12A2-94B1-257C-AE7FDFEC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552" y="1520503"/>
            <a:ext cx="3734941" cy="15954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CREAZIONE ENTITIES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65926-52E5-509A-A070-476B3AC8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13176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Sono state create le entities, ovvero I parametri ai quali fanno riferimento gli intents</a:t>
            </a:r>
          </a:p>
        </p:txBody>
      </p:sp>
      <p:sp>
        <p:nvSpPr>
          <p:cNvPr id="246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AAB6F4-FC77-8451-DAA9-AEF4C6502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76" y="1389196"/>
            <a:ext cx="5094936" cy="42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73678-FEF8-1152-C136-50D65030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898"/>
            <a:ext cx="9905998" cy="648307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TESTING E TRAINING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232B47-462A-A769-FA05-27C23D95A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55"/>
          <a:stretch/>
        </p:blipFill>
        <p:spPr>
          <a:xfrm>
            <a:off x="126210" y="981075"/>
            <a:ext cx="5671771" cy="2722816"/>
          </a:xfrm>
          <a:custGeom>
            <a:avLst/>
            <a:gdLst/>
            <a:ahLst/>
            <a:cxnLst/>
            <a:rect l="l" t="t" r="r" b="b"/>
            <a:pathLst>
              <a:path w="3525628" h="1692529">
                <a:moveTo>
                  <a:pt x="197717" y="0"/>
                </a:moveTo>
                <a:lnTo>
                  <a:pt x="3525628" y="0"/>
                </a:lnTo>
                <a:lnTo>
                  <a:pt x="3525628" y="1692529"/>
                </a:lnTo>
                <a:lnTo>
                  <a:pt x="0" y="1692529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99DDDC-EB8A-A5DF-82F2-8E3D3A2275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124"/>
          <a:stretch/>
        </p:blipFill>
        <p:spPr>
          <a:xfrm>
            <a:off x="126210" y="3870761"/>
            <a:ext cx="5687160" cy="2722816"/>
          </a:xfrm>
          <a:custGeom>
            <a:avLst/>
            <a:gdLst/>
            <a:ahLst/>
            <a:cxnLst/>
            <a:rect l="l" t="t" r="r" b="b"/>
            <a:pathLst>
              <a:path w="3525628" h="1687949">
                <a:moveTo>
                  <a:pt x="0" y="0"/>
                </a:moveTo>
                <a:lnTo>
                  <a:pt x="3525628" y="0"/>
                </a:lnTo>
                <a:lnTo>
                  <a:pt x="3525628" y="1490232"/>
                </a:lnTo>
                <a:cubicBezTo>
                  <a:pt x="3525628" y="1599428"/>
                  <a:pt x="3437107" y="1687949"/>
                  <a:pt x="3327911" y="1687949"/>
                </a:cubicBezTo>
                <a:lnTo>
                  <a:pt x="0" y="1687949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4EEB0-288E-E788-E73D-3AEA5762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54" y="2599533"/>
            <a:ext cx="4595196" cy="204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E’ stata svolta una fase alternata di testing e training per «insegnare» al bot a riconoscere correttamente ancor più espressioni</a:t>
            </a:r>
          </a:p>
        </p:txBody>
      </p:sp>
    </p:spTree>
    <p:extLst>
      <p:ext uri="{BB962C8B-B14F-4D97-AF65-F5344CB8AC3E}">
        <p14:creationId xmlns:p14="http://schemas.microsoft.com/office/powerpoint/2010/main" val="17961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E727F-FB77-0103-5F80-D53BA616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78" y="687984"/>
            <a:ext cx="3281003" cy="508433"/>
          </a:xfrm>
        </p:spPr>
        <p:txBody>
          <a:bodyPr anchor="b">
            <a:normAutofit/>
          </a:bodyPr>
          <a:lstStyle/>
          <a:p>
            <a:r>
              <a:rPr lang="it-IT" sz="2800" dirty="0"/>
              <a:t>WEBHOOK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3120A7-DA52-1338-F6E0-D21874CF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1" y="1770112"/>
            <a:ext cx="6653836" cy="33102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E879B-6CEB-94FC-D3EF-ED850052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182" y="1408977"/>
            <a:ext cx="3805382" cy="463347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800" dirty="0"/>
              <a:t>Invio del messaggio da parte dell’utente al chatbot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Dialogflow cerca una corrispondenza negli intent presenti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La corrispondenza genera un evento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Dialogflow invia una richiesta Json al server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Il server processa la richiesta e restituisce il risultato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Dialogflow trasferisce quest’ultimo all’utente</a:t>
            </a:r>
          </a:p>
        </p:txBody>
      </p:sp>
    </p:spTree>
    <p:extLst>
      <p:ext uri="{BB962C8B-B14F-4D97-AF65-F5344CB8AC3E}">
        <p14:creationId xmlns:p14="http://schemas.microsoft.com/office/powerpoint/2010/main" val="34603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4FEDBE8-2806-4C1F-AE4F-70CF8B9DD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15">
            <a:extLst>
              <a:ext uri="{FF2B5EF4-FFF2-40B4-BE49-F238E27FC236}">
                <a16:creationId xmlns:a16="http://schemas.microsoft.com/office/drawing/2014/main" id="{903038AC-3A7E-40FE-9E0F-C163441C3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42739928-BB03-4507-A183-3DFEF05C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3768878-A303-4884-B819-C6E75B08A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B9A025D-D38C-4A88-BBFD-7E91C8A20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3072434-DB5F-4A42-BD18-84BFB03DE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711C304-4B91-4428-9F28-DBE3AB336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EE76920-F2A9-4B70-BE46-F3068C51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9824449-B3F1-4FC6-BA3E-5E38B70E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B7F73E8D-4EA5-4663-8639-A2930A5A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0304B29-076C-4F26-BE50-8FC6552E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8BE5AC8B-83C5-4763-A087-8477C5F39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D50C9C5-1768-4B91-9B0B-6040F222D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A84369D-36BD-4162-8A91-DA0FDC51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13FE26D-857B-4891-AEDA-C728F919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AEC93F37-B06B-436A-992C-A44383992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CF8D8A9-5565-4931-A429-8024282B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43435D3-5C31-4EE8-85BE-9ABBFF6E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DFDA7E40-E273-4EA5-B0DA-4FC692C01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185B8F2-C9DF-4C99-AA74-DB3F7E81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26DD09A-0E9C-4ACD-8B5C-463119836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DD9A6B8B-EFFC-47D4-9315-AB010FF79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20B7C86-A714-4636-9B54-3D9AA312D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1E393736-F0C0-480D-936E-89123D834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8CC464E-9DE0-40C4-BD15-1FC310F2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D22C32B-DDA8-4C05-AA64-2044297E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1624052-391E-49DB-87C6-2270FC2B6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F81F1D4-61CD-492F-B3A7-7D859107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DE42EF2-7DE1-4378-9975-3EFD81B11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6D93E0F4-DC60-4B80-9FA8-C94663F8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81E6565A-A31D-493E-B3F9-453B36E6D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734E4A27-D9A1-4792-91A0-85E9F53B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DD4AA55-E9EE-4FA4-A1FB-355F56ED1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B8A270A-AEF3-48E9-9CDF-CCAFFD26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93B2048-063C-4EF4-B85E-B1364144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765F218-C9B1-4421-AEE8-DEC14F9FB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1AC29F5-8732-49E7-AD07-EAD7DCFCE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BAA6B501-5372-43B0-BA92-DFC4B7476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9F0C73BE-C3AD-4203-A430-9C8D7AC7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07DA644C-1065-46BB-BE2E-06597C41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0848A482-7465-4981-8F78-6A8CBAC4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7150FE4-2506-4D48-9572-FA764D176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DE5E10BE-79BF-476B-900A-AC55673E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3C416096-D815-46D4-A5DD-F104D373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40CE25CD-F70E-4100-AD49-E300774AA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C0180BA-2C5D-43D4-8AFB-A7F3449B0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4C21852-25EC-4FE9-B1F4-76B09BAD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FAABD128-A900-4E13-A9D7-EBECEA209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A733C420-2ADC-4FBD-8C96-B4474D54A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A4973B2F-CFDE-4A9D-B2F7-AEE5CA71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CD8DD0C-F680-40E5-B71F-CC568777F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3EEE97A-A080-4E6D-9606-4FBAC347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70FAD47B-95C1-4270-8521-1159369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1CACBA6B-64D5-485A-B919-238AB4F63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39F2BCD9-C2FF-4619-B385-DF9F0D7D6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A713FF8-1B40-43A7-BC03-24D50919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1CE745C-99A2-B30A-30F3-98866712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5175570"/>
            <a:ext cx="8957534" cy="719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/>
              <a:t>SCRAPING HTML CON BEAUTIFULSOUP</a:t>
            </a:r>
          </a:p>
        </p:txBody>
      </p:sp>
      <p:sp>
        <p:nvSpPr>
          <p:cNvPr id="72" name="Round Single Corner Rectangle 4">
            <a:extLst>
              <a:ext uri="{FF2B5EF4-FFF2-40B4-BE49-F238E27FC236}">
                <a16:creationId xmlns:a16="http://schemas.microsoft.com/office/drawing/2014/main" id="{A325B2B0-E250-4D54-BC82-62367AE2E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 Diagonal Corner Rectangle 18">
            <a:extLst>
              <a:ext uri="{FF2B5EF4-FFF2-40B4-BE49-F238E27FC236}">
                <a16:creationId xmlns:a16="http://schemas.microsoft.com/office/drawing/2014/main" id="{F739BA81-9EB3-4AB3-8C4A-7AB7417E4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41FA4E-A308-72BB-3C06-A5E56D9BF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0" y="1040832"/>
            <a:ext cx="3328191" cy="2937128"/>
          </a:xfrm>
          <a:prstGeom prst="rect">
            <a:avLst/>
          </a:prstGeom>
        </p:spPr>
      </p:pic>
      <p:sp>
        <p:nvSpPr>
          <p:cNvPr id="76" name="Round Single Corner Rectangle 22">
            <a:extLst>
              <a:ext uri="{FF2B5EF4-FFF2-40B4-BE49-F238E27FC236}">
                <a16:creationId xmlns:a16="http://schemas.microsoft.com/office/drawing/2014/main" id="{7F8E154D-E2E2-475B-AF5E-EA24D7912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04D404C-BA80-042A-CE8A-869567DD7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99" y="1411599"/>
            <a:ext cx="3299357" cy="196311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88C20E-9FDA-9BE9-9929-993A7A37B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8" y="655259"/>
            <a:ext cx="2793820" cy="35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4" name="Group 333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335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6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9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4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6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3095456-40C4-3CCC-5125-EE4ADA0D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766" y="1666876"/>
            <a:ext cx="3489569" cy="1323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HEROKU DEPLOYMENT</a:t>
            </a:r>
          </a:p>
        </p:txBody>
      </p:sp>
      <p:sp>
        <p:nvSpPr>
          <p:cNvPr id="390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C821B6-1662-D9A6-2857-91CB50E46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9" y="1148484"/>
            <a:ext cx="6628900" cy="4681538"/>
          </a:xfrm>
          <a:prstGeom prst="rect">
            <a:avLst/>
          </a:prstGeom>
        </p:spPr>
      </p:pic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44385B79-3127-DAA0-0A10-0F8F051E2F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37" y="3233738"/>
            <a:ext cx="1105825" cy="151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14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2E475-F5E8-C428-C3F8-CE0A4AEB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708622"/>
            <a:ext cx="6188402" cy="584172"/>
          </a:xfrm>
        </p:spPr>
        <p:txBody>
          <a:bodyPr>
            <a:normAutofit fontScale="90000"/>
          </a:bodyPr>
          <a:lstStyle/>
          <a:p>
            <a:r>
              <a:rPr lang="it-IT" dirty="0"/>
              <a:t>QUESTIONARIO CUQ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6BFB65-B725-3E98-917E-2041BF439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3" y="1000708"/>
            <a:ext cx="3636819" cy="48490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4B7107-FF20-C0CB-E9D1-B8F29C729207}"/>
              </a:ext>
            </a:extLst>
          </p:cNvPr>
          <p:cNvSpPr txBox="1"/>
          <p:nvPr/>
        </p:nvSpPr>
        <p:spPr>
          <a:xfrm>
            <a:off x="5142533" y="2418042"/>
            <a:ext cx="5578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t-IT" sz="2000" dirty="0"/>
              <a:t>Trovare info sui tempi di rilascio del certificato di residenza</a:t>
            </a:r>
          </a:p>
          <a:p>
            <a:pPr marL="342900" indent="-342900">
              <a:buFont typeface="+mj-lt"/>
              <a:buAutoNum type="arabicParenR"/>
            </a:pPr>
            <a:r>
              <a:rPr lang="it-IT" sz="2000" dirty="0"/>
              <a:t>Trovare info su quanto costa richiedere la CIE</a:t>
            </a:r>
          </a:p>
          <a:p>
            <a:pPr marL="342900" indent="-342900">
              <a:buFont typeface="+mj-lt"/>
              <a:buAutoNum type="arabicParenR"/>
            </a:pPr>
            <a:r>
              <a:rPr lang="it-IT" sz="2000" dirty="0"/>
              <a:t>Trovare il link del download dell’applicazione MUVT</a:t>
            </a:r>
          </a:p>
          <a:p>
            <a:pPr marL="342900" indent="-342900">
              <a:buFont typeface="+mj-lt"/>
              <a:buAutoNum type="arabicParenR"/>
            </a:pPr>
            <a:r>
              <a:rPr lang="it-IT" sz="2000" dirty="0"/>
              <a:t>Trovare il link del portale per pagare una multa</a:t>
            </a:r>
          </a:p>
          <a:p>
            <a:pPr marL="342900" indent="-342900">
              <a:buFont typeface="+mj-lt"/>
              <a:buAutoNum type="arabicParenR"/>
            </a:pPr>
            <a:r>
              <a:rPr lang="it-IT" sz="2000" dirty="0"/>
              <a:t>Trovare il numero di telefono dello sportello per pagare una multa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BBE634-0FB0-EBB5-4A1E-3209C81FB0D8}"/>
              </a:ext>
            </a:extLst>
          </p:cNvPr>
          <p:cNvSpPr txBox="1"/>
          <p:nvPr/>
        </p:nvSpPr>
        <p:spPr>
          <a:xfrm>
            <a:off x="5128643" y="18150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Task:</a:t>
            </a:r>
          </a:p>
        </p:txBody>
      </p:sp>
    </p:spTree>
    <p:extLst>
      <p:ext uri="{BB962C8B-B14F-4D97-AF65-F5344CB8AC3E}">
        <p14:creationId xmlns:p14="http://schemas.microsoft.com/office/powerpoint/2010/main" val="391751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47C3D-B097-4D39-6B0D-232E2747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789491"/>
            <a:ext cx="3281003" cy="554615"/>
          </a:xfrm>
        </p:spPr>
        <p:txBody>
          <a:bodyPr anchor="b">
            <a:normAutofit/>
          </a:bodyPr>
          <a:lstStyle/>
          <a:p>
            <a:r>
              <a:rPr lang="it-IT" sz="2800" dirty="0"/>
              <a:t>RISULTATI CUQ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69C6F6C-9F48-44F2-BD23-28124DFD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BA231-9FF5-DB9E-E772-E247F1E3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676833"/>
            <a:ext cx="3281004" cy="208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Da quanto emerso, il punto critico da migliorare del chatbot sarebbe la sua natura troppo robotica e le sue risposte poco simili al parlato dell’essere umano</a:t>
            </a:r>
          </a:p>
        </p:txBody>
      </p:sp>
      <p:pic>
        <p:nvPicPr>
          <p:cNvPr id="6" name="Immagine 5" descr="Immagine che contiene testo, luce&#10;&#10;Descrizione generata automaticamente">
            <a:extLst>
              <a:ext uri="{FF2B5EF4-FFF2-40B4-BE49-F238E27FC236}">
                <a16:creationId xmlns:a16="http://schemas.microsoft.com/office/drawing/2014/main" id="{4E7BD766-1F0C-87D9-27D9-1EE8FA63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81" y="877906"/>
            <a:ext cx="6420051" cy="23876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C2D8094-3D29-8F19-DDEE-46ECDD3B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9" y="3203806"/>
            <a:ext cx="3406460" cy="28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51401A5-E9EA-AF9B-D28E-E8D19706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GRAZIE PER L’ATTENZIONE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BA5512B-4C78-1595-6480-B87168D1D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530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56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9" name="Group 158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9F6EE5-728C-F764-24F7-4AE18EF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Quanto è facile navigare in un sito?</a:t>
            </a:r>
          </a:p>
        </p:txBody>
      </p:sp>
      <p:sp useBgFill="1">
        <p:nvSpPr>
          <p:cNvPr id="18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7E64E-D4E0-51A2-92B7-F9D85FC7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112" y="1093788"/>
            <a:ext cx="7113051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Ad oggi, navigare in un sito web per reperire delle informazioni può non essere facile, soprattutto quando il bacino di utenza è così ampio.</a:t>
            </a:r>
          </a:p>
          <a:p>
            <a:pPr marL="0" indent="0">
              <a:buNone/>
            </a:pPr>
            <a:endParaRPr lang="en-US" cap="all" dirty="0"/>
          </a:p>
          <a:p>
            <a:pPr marL="0" indent="0">
              <a:buNone/>
            </a:pPr>
            <a:r>
              <a:rPr lang="en-US" cap="all" dirty="0"/>
              <a:t>Un sito che racchiude tante informazioni potrebbe risultare spesso confusionario o di difficile utilizzo, il che </a:t>
            </a:r>
            <a:r>
              <a:rPr lang="en-US" cap="all" dirty="0" err="1"/>
              <a:t>rendeREBBE</a:t>
            </a:r>
            <a:r>
              <a:rPr lang="en-US" cap="all" dirty="0"/>
              <a:t> la navigazione dell’utente frustrante.</a:t>
            </a:r>
          </a:p>
        </p:txBody>
      </p:sp>
    </p:spTree>
    <p:extLst>
      <p:ext uri="{BB962C8B-B14F-4D97-AF65-F5344CB8AC3E}">
        <p14:creationId xmlns:p14="http://schemas.microsoft.com/office/powerpoint/2010/main" val="42648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5D624AC-D136-0E93-2246-0A5CC25E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it-IT" dirty="0"/>
              <a:t>UN CHATBOT è LA SOLUZIONE!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A588E0-148F-5AF6-EA22-F4A26FB5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188" y="2442369"/>
            <a:ext cx="6090708" cy="1963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 CHATBOT TELEGRAM RIUSCIREBBE A SEMPLIFICARE LA VITA DELL’UTENTE AIUTANDOLO A REPERIRE LE INFORMAZIONI IN MODO FACILE, VELOCE E INTUITIVO.</a:t>
            </a:r>
          </a:p>
        </p:txBody>
      </p:sp>
    </p:spTree>
    <p:extLst>
      <p:ext uri="{BB962C8B-B14F-4D97-AF65-F5344CB8AC3E}">
        <p14:creationId xmlns:p14="http://schemas.microsoft.com/office/powerpoint/2010/main" val="15923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0CD8051-71F4-D068-8DF2-E492AE0F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4" y="234344"/>
            <a:ext cx="9905998" cy="48797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TOOL UTILIZZATI</a:t>
            </a:r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48AF7CA5-986E-5E42-1EF2-CFE39229F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68" y="5188659"/>
            <a:ext cx="2550349" cy="1434997"/>
          </a:xfrm>
          <a:prstGeom prst="rect">
            <a:avLst/>
          </a:prstGeom>
        </p:spPr>
      </p:pic>
      <p:pic>
        <p:nvPicPr>
          <p:cNvPr id="52" name="Immagine 51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0FC6382-8BEF-5C9E-3AF2-A68AA880C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43" y="2779608"/>
            <a:ext cx="1122172" cy="15400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B4A208E-497C-5C91-7DC6-243BB3A13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23" y="4914901"/>
            <a:ext cx="1017384" cy="130651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67905F-1BE2-BE67-FE43-513D0A6CD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58" y="2960920"/>
            <a:ext cx="2550349" cy="14354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0FF02BD-CC76-4A26-96D4-A5E0A091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58" y="2633747"/>
            <a:ext cx="2440464" cy="2266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B5BCA52-0E46-8EB1-AD30-909A5E196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69" y="651510"/>
            <a:ext cx="1365985" cy="19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6BC134A-F1C3-FF49-EA0C-3D21CB3C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8134"/>
            <a:ext cx="9905998" cy="65783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L’ASSISTENTE VIRTUALE PER IL SITO DI BARI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8" name="Immagine 5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2AE1CC05-47B3-6680-BBF6-6BDBD8727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18" y="1089025"/>
            <a:ext cx="2526109" cy="5318125"/>
          </a:xfrm>
          <a:prstGeom prst="rect">
            <a:avLst/>
          </a:prstGeom>
        </p:spPr>
      </p:pic>
      <p:pic>
        <p:nvPicPr>
          <p:cNvPr id="60" name="Immagine 5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51383D-C069-E5B7-D642-3B18946D3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32" y="1060452"/>
            <a:ext cx="2521585" cy="5308599"/>
          </a:xfrm>
          <a:prstGeom prst="rect">
            <a:avLst/>
          </a:prstGeom>
        </p:spPr>
      </p:pic>
      <p:pic>
        <p:nvPicPr>
          <p:cNvPr id="62" name="Immagine 6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F67165-22ED-2FF8-F669-EB0D611B4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90" y="1089025"/>
            <a:ext cx="2521585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0B13151-2133-0495-8952-A9530868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3" y="231995"/>
            <a:ext cx="9905998" cy="678437"/>
          </a:xfrm>
        </p:spPr>
        <p:txBody>
          <a:bodyPr>
            <a:normAutofit/>
          </a:bodyPr>
          <a:lstStyle/>
          <a:p>
            <a:pPr algn="ctr"/>
            <a:r>
              <a:rPr lang="it-IT"/>
              <a:t>CHE SERVIZI OFFRE?</a:t>
            </a:r>
            <a:endParaRPr lang="it-I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7E9F2363-57C7-2F8C-6C4A-C402CD71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1" y="1012825"/>
            <a:ext cx="10387013" cy="15534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ADFB3DE-9AFA-8DAF-E860-D2C2F3FEC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9" y="2724453"/>
            <a:ext cx="6093291" cy="1639131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48634C96-E240-1747-ED52-5C5E5301C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7" y="4584245"/>
            <a:ext cx="3538535" cy="2005467"/>
          </a:xfrm>
          <a:prstGeom prst="rect">
            <a:avLst/>
          </a:prstGeom>
        </p:spPr>
      </p:pic>
      <p:pic>
        <p:nvPicPr>
          <p:cNvPr id="51" name="Immagine 5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C129EE0-F75B-5AF5-F85E-09B5D6FE7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9" y="4548754"/>
            <a:ext cx="1921321" cy="2005467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52CDE0F-029F-3EC2-334C-A3E5BF0D7400}"/>
              </a:ext>
            </a:extLst>
          </p:cNvPr>
          <p:cNvSpPr txBox="1"/>
          <p:nvPr/>
        </p:nvSpPr>
        <p:spPr>
          <a:xfrm>
            <a:off x="7600430" y="3231327"/>
            <a:ext cx="3795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SERVIZI PIU’ VISITATI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NOTIZIE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EVENTI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APPLICAZIONI</a:t>
            </a:r>
          </a:p>
        </p:txBody>
      </p:sp>
    </p:spTree>
    <p:extLst>
      <p:ext uri="{BB962C8B-B14F-4D97-AF65-F5344CB8AC3E}">
        <p14:creationId xmlns:p14="http://schemas.microsoft.com/office/powerpoint/2010/main" val="2733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8A763-EA7D-BDAF-443B-82598961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6097800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CREAZIONE BOT, AGENTE E COLLEGAMENTO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0C514B-EAF3-C2BA-36AA-C74EFC93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7726"/>
            <a:ext cx="5995988" cy="19129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cap="all" dirty="0"/>
              <a:t>CREAZIONE BOT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all" dirty="0"/>
              <a:t>CREAZIONE AGENTE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all" dirty="0"/>
              <a:t>COLLEGAMENTO TOKEN</a:t>
            </a:r>
          </a:p>
        </p:txBody>
      </p:sp>
      <p:sp>
        <p:nvSpPr>
          <p:cNvPr id="246" name="Round Diagonal Corner Rectangle 6">
            <a:extLst>
              <a:ext uri="{FF2B5EF4-FFF2-40B4-BE49-F238E27FC236}">
                <a16:creationId xmlns:a16="http://schemas.microsoft.com/office/drawing/2014/main" id="{93AD80AC-8484-4F77-BF84-1DB4C145B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52FF23D8-42EB-2061-20D6-37B7648DD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45" y="2471317"/>
            <a:ext cx="2066522" cy="2027896"/>
          </a:xfrm>
          <a:prstGeom prst="rect">
            <a:avLst/>
          </a:prstGeom>
        </p:spPr>
      </p:pic>
      <p:sp useBgFill="1">
        <p:nvSpPr>
          <p:cNvPr id="247" name="Rectangle 241">
            <a:extLst>
              <a:ext uri="{FF2B5EF4-FFF2-40B4-BE49-F238E27FC236}">
                <a16:creationId xmlns:a16="http://schemas.microsoft.com/office/drawing/2014/main" id="{99896243-7639-4B8A-9150-41539427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353920-480A-2943-2B12-4D5DF9B29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43" y="72788"/>
            <a:ext cx="3034365" cy="2140425"/>
          </a:xfrm>
          <a:prstGeom prst="rect">
            <a:avLst/>
          </a:prstGeom>
        </p:spPr>
      </p:pic>
      <p:sp useBgFill="1">
        <p:nvSpPr>
          <p:cNvPr id="248" name="Rectangle 243">
            <a:extLst>
              <a:ext uri="{FF2B5EF4-FFF2-40B4-BE49-F238E27FC236}">
                <a16:creationId xmlns:a16="http://schemas.microsoft.com/office/drawing/2014/main" id="{4FAE0ED2-5226-4D78-9AE2-96E67197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Immagine 5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72FBAA-908A-44B7-8ABB-C400E8EEB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89" y="4676459"/>
            <a:ext cx="4486275" cy="20716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ECDF69B3-3961-18E0-56E4-0E4D4808F976}"/>
                  </a:ext>
                </a:extLst>
              </p14:cNvPr>
              <p14:cNvContentPartPr/>
              <p14:nvPr/>
            </p14:nvContentPartPr>
            <p14:xfrm>
              <a:off x="8638740" y="6556125"/>
              <a:ext cx="2066400" cy="36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ECDF69B3-3961-18E0-56E4-0E4D4808F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03100" y="6520485"/>
                <a:ext cx="2138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BEBB4CC9-E129-CB06-7D5E-57F2A9AA7C08}"/>
                  </a:ext>
                </a:extLst>
              </p14:cNvPr>
              <p14:cNvContentPartPr/>
              <p14:nvPr/>
            </p14:nvContentPartPr>
            <p14:xfrm>
              <a:off x="8611740" y="6584925"/>
              <a:ext cx="2066040" cy="36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BEBB4CC9-E129-CB06-7D5E-57F2A9AA7C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5740" y="6548925"/>
                <a:ext cx="21376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89C7B-7A99-3A7A-5C5D-45F20ADA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416" y="881062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ADDESTRAMENTO AGENTE</a:t>
            </a:r>
          </a:p>
        </p:txBody>
      </p:sp>
    </p:spTree>
    <p:extLst>
      <p:ext uri="{BB962C8B-B14F-4D97-AF65-F5344CB8AC3E}">
        <p14:creationId xmlns:p14="http://schemas.microsoft.com/office/powerpoint/2010/main" val="25678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0D2C7-A298-0E92-59A3-43AD829A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it-IT" dirty="0"/>
              <a:t>CREAZIONE INTENTS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FC561C-0E55-D0E3-CE1D-646D667FA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5" y="1211285"/>
            <a:ext cx="5163775" cy="442793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48566-3B1A-E8CA-061C-21EFFA1F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addestrare l’agente sono stati creati degli Intents su Dialogflow, ovvero diversi obiettivi che l’utente vorrebbe raggiungere con la sua richiesta</a:t>
            </a:r>
          </a:p>
        </p:txBody>
      </p:sp>
    </p:spTree>
    <p:extLst>
      <p:ext uri="{BB962C8B-B14F-4D97-AF65-F5344CB8AC3E}">
        <p14:creationId xmlns:p14="http://schemas.microsoft.com/office/powerpoint/2010/main" val="31840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329</TotalTime>
  <Words>315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Tw Cen MT</vt:lpstr>
      <vt:lpstr>Wingdings</vt:lpstr>
      <vt:lpstr>Circuito</vt:lpstr>
      <vt:lpstr>Presentazione standard di PowerPoint</vt:lpstr>
      <vt:lpstr>Quanto è facile navigare in un sito?</vt:lpstr>
      <vt:lpstr>UN CHATBOT è LA SOLUZIONE!</vt:lpstr>
      <vt:lpstr>TOOL UTILIZZATI</vt:lpstr>
      <vt:lpstr>L’ASSISTENTE VIRTUALE PER IL SITO DI BARI</vt:lpstr>
      <vt:lpstr>CHE SERVIZI OFFRE?</vt:lpstr>
      <vt:lpstr>CREAZIONE BOT, AGENTE E COLLEGAMENTO</vt:lpstr>
      <vt:lpstr>ADDESTRAMENTO AGENTE</vt:lpstr>
      <vt:lpstr>CREAZIONE INTENTS</vt:lpstr>
      <vt:lpstr>CREAZIONE ENTITIES</vt:lpstr>
      <vt:lpstr>TESTING E TRAINING</vt:lpstr>
      <vt:lpstr>WEBHOOK</vt:lpstr>
      <vt:lpstr>SCRAPING HTML CON BEAUTIFULSOUP</vt:lpstr>
      <vt:lpstr>HEROKU DEPLOYMENT</vt:lpstr>
      <vt:lpstr>QUESTIONARIO CUQ</vt:lpstr>
      <vt:lpstr>RISULTATI CUQ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Vestita</dc:creator>
  <cp:lastModifiedBy>Enrico Vestita</cp:lastModifiedBy>
  <cp:revision>32</cp:revision>
  <dcterms:created xsi:type="dcterms:W3CDTF">2022-07-14T09:38:53Z</dcterms:created>
  <dcterms:modified xsi:type="dcterms:W3CDTF">2022-07-16T10:12:10Z</dcterms:modified>
</cp:coreProperties>
</file>