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66" autoAdjust="0"/>
    <p:restoredTop sz="94660"/>
  </p:normalViewPr>
  <p:slideViewPr>
    <p:cSldViewPr snapToGrid="0">
      <p:cViewPr>
        <p:scale>
          <a:sx n="75" d="100"/>
          <a:sy n="75" d="100"/>
        </p:scale>
        <p:origin x="-1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10/04/2025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NIFTY50 FORECAST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479969" y="6367226"/>
            <a:ext cx="3527854" cy="319859"/>
          </a:xfrm>
        </p:spPr>
        <p:txBody>
          <a:bodyPr/>
          <a:lstStyle/>
          <a:p>
            <a:r>
              <a:rPr lang="it-IT" dirty="0"/>
              <a:t>2024-2025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17B03-ACCB-0BD7-EF12-D4DE29FD7B33}"/>
              </a:ext>
            </a:extLst>
          </p:cNvPr>
          <p:cNvSpPr txBox="1"/>
          <p:nvPr/>
        </p:nvSpPr>
        <p:spPr>
          <a:xfrm>
            <a:off x="5268685" y="3526972"/>
            <a:ext cx="1814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</a:rPr>
              <a:t>Delera Giacomo</a:t>
            </a:r>
            <a:br>
              <a:rPr lang="en-IT" dirty="0">
                <a:solidFill>
                  <a:schemeClr val="bg1"/>
                </a:solidFill>
              </a:rPr>
            </a:br>
            <a:r>
              <a:rPr lang="en-IT" dirty="0">
                <a:solidFill>
                  <a:schemeClr val="bg1"/>
                </a:solidFill>
              </a:rPr>
              <a:t>Howe Alessandro</a:t>
            </a:r>
          </a:p>
          <a:p>
            <a:pPr algn="ctr"/>
            <a:r>
              <a:rPr lang="en-IT" dirty="0">
                <a:solidFill>
                  <a:schemeClr val="bg1"/>
                </a:solidFill>
              </a:rPr>
              <a:t>Barbo</a:t>
            </a:r>
            <a:br>
              <a:rPr lang="en-IT" dirty="0">
                <a:solidFill>
                  <a:schemeClr val="bg1"/>
                </a:solidFill>
              </a:rPr>
            </a:br>
            <a:r>
              <a:rPr lang="en-IT" dirty="0">
                <a:solidFill>
                  <a:schemeClr val="bg1"/>
                </a:solidFill>
              </a:rPr>
              <a:t>Cyril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26768-E539-842E-473C-2DE1A75BC014}"/>
              </a:ext>
            </a:extLst>
          </p:cNvPr>
          <p:cNvSpPr txBox="1"/>
          <p:nvPr/>
        </p:nvSpPr>
        <p:spPr>
          <a:xfrm>
            <a:off x="381707" y="1072329"/>
            <a:ext cx="120642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/>
              <a:t>Source</a:t>
            </a:r>
            <a:r>
              <a:rPr lang="en-GB" sz="1600" dirty="0"/>
              <a:t>: Historical NIFTY50 data from [Kaggle]			</a:t>
            </a:r>
            <a:r>
              <a:rPr lang="en-GB" sz="1600" b="1" dirty="0"/>
              <a:t>Time Period</a:t>
            </a:r>
            <a:r>
              <a:rPr lang="en-GB" sz="1600" dirty="0"/>
              <a:t>: January 2017 – December 2022</a:t>
            </a:r>
          </a:p>
          <a:p>
            <a:pPr>
              <a:buNone/>
            </a:pPr>
            <a:r>
              <a:rPr lang="en-GB" sz="1600" b="1" dirty="0"/>
              <a:t>Features: </a:t>
            </a:r>
            <a:r>
              <a:rPr lang="en-GB" sz="1600" dirty="0"/>
              <a:t>Date, Open, High, Low, Close prices, Volume traded		</a:t>
            </a:r>
            <a:r>
              <a:rPr lang="en-GB" sz="1600" b="1" dirty="0"/>
              <a:t>Frequency</a:t>
            </a:r>
            <a:r>
              <a:rPr lang="en-GB" sz="1600" dirty="0"/>
              <a:t>: Minute observations</a:t>
            </a:r>
          </a:p>
          <a:p>
            <a:pPr>
              <a:buNone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/>
              <a:t>Daily returns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/>
              <a:t>ADF tests (under all the 3 assumptions)  show that there is statistical evidence to assume stationarity</a:t>
            </a:r>
          </a:p>
          <a:p>
            <a:endParaRPr lang="it-IT" dirty="0"/>
          </a:p>
          <a:p>
            <a:endParaRPr lang="en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84555-6045-FAC2-D772-57C5E593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" y="2570345"/>
            <a:ext cx="3420164" cy="1717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32B48-5F99-56A2-EFCE-DB4F9E25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52" y="2570345"/>
            <a:ext cx="3495179" cy="1868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A47218-663E-AD46-55FE-A0D4D948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81" y="2570344"/>
            <a:ext cx="3308000" cy="1868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7D7B43-F74C-BAA5-3777-A6AC00B40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5" y="4447783"/>
            <a:ext cx="4000832" cy="16704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22EF40-A178-5A16-1A73-E53C724AB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451" y="4461458"/>
            <a:ext cx="4053510" cy="1670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59083D-7F0C-FA7F-6EA3-B59F8F9A0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6309" y="4461458"/>
            <a:ext cx="3589202" cy="1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F91F5-E5A7-C06C-6FFD-E5AD8019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D32E2-BE18-0207-1619-49325131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Objective of the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C3AC-E1D6-D0FE-553C-118EB0147980}"/>
              </a:ext>
            </a:extLst>
          </p:cNvPr>
          <p:cNvSpPr txBox="1"/>
          <p:nvPr/>
        </p:nvSpPr>
        <p:spPr>
          <a:xfrm>
            <a:off x="1286131" y="2244358"/>
            <a:ext cx="1021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Main Goal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Forecasting of price and future </a:t>
            </a:r>
            <a:r>
              <a:rPr lang="en-GB" dirty="0">
                <a:solidFill>
                  <a:srgbClr val="000000"/>
                </a:solidFill>
              </a:rPr>
              <a:t>volatility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of the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NIFTY50 index</a:t>
            </a:r>
            <a:br>
              <a:rPr lang="en-GB" b="1" i="0" u="none" strike="noStrike" dirty="0">
                <a:solidFill>
                  <a:srgbClr val="000000"/>
                </a:solidFill>
                <a:effectLst/>
              </a:rPr>
            </a:br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b="1" dirty="0">
                <a:solidFill>
                  <a:srgbClr val="000000"/>
                </a:solidFill>
              </a:rPr>
              <a:t>Potential secondary goals: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Introduction of exogenous data for forecasting refinement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b="1" dirty="0">
              <a:solidFill>
                <a:srgbClr val="000000"/>
              </a:solidFill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Approach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Linear Regression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GB" b="1" dirty="0">
                <a:solidFill>
                  <a:srgbClr val="000000"/>
                </a:solidFill>
              </a:rPr>
              <a:t>GA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RCH models 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for one step-ahead rolling window forecasting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5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A489-13C3-0E39-9954-713C0771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FB466-88E0-6488-94A6-5683BF06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39F83-2E13-4512-58DD-BC2F621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-webkit-standard"/>
              </a:rPr>
              <a:t>Linear Models Forecast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D43F6-BB3F-8517-87AD-CCF682AB638D}"/>
              </a:ext>
            </a:extLst>
          </p:cNvPr>
          <p:cNvSpPr txBox="1"/>
          <p:nvPr/>
        </p:nvSpPr>
        <p:spPr>
          <a:xfrm>
            <a:off x="326084" y="946780"/>
            <a:ext cx="65298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Model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Linear regression and ARMA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Features Used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Previous day’s returns, lag values, moving averages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Result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R² Score: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Residual Analysis indicates weak autocorrelation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Observation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Good for capturing trend, Residuals not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Guassian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9E9AA-F711-C822-D388-11D139789184}"/>
              </a:ext>
            </a:extLst>
          </p:cNvPr>
          <p:cNvSpPr/>
          <p:nvPr/>
        </p:nvSpPr>
        <p:spPr>
          <a:xfrm>
            <a:off x="7707086" y="1404257"/>
            <a:ext cx="4272789" cy="222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4A489-B2AF-30DD-D21F-5487DE3537A5}"/>
              </a:ext>
            </a:extLst>
          </p:cNvPr>
          <p:cNvSpPr/>
          <p:nvPr/>
        </p:nvSpPr>
        <p:spPr>
          <a:xfrm>
            <a:off x="7707086" y="3881901"/>
            <a:ext cx="4272789" cy="222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51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80D33-CB76-19FA-390E-0B4D654D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A1A8E-49C1-77D8-3C33-EBCCA95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9CC07-63FB-346D-C03A-358E490B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Modelling volatility with GARCH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4E01F-C32E-62CE-5AED-860E99399183}"/>
              </a:ext>
            </a:extLst>
          </p:cNvPr>
          <p:cNvSpPr txBox="1"/>
          <p:nvPr/>
        </p:nvSpPr>
        <p:spPr>
          <a:xfrm>
            <a:off x="342412" y="1159547"/>
            <a:ext cx="64971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Model</a:t>
            </a:r>
            <a:r>
              <a:rPr lang="en-GB" dirty="0"/>
              <a:t>: GARCH (Autoregressive Conditional Heteroskedasticity)</a:t>
            </a:r>
          </a:p>
          <a:p>
            <a:pPr>
              <a:buNone/>
            </a:pPr>
            <a:r>
              <a:rPr lang="en-GB" b="1" dirty="0"/>
              <a:t>Purpose</a:t>
            </a:r>
            <a:r>
              <a:rPr lang="en-GB" dirty="0"/>
              <a:t>: Capture volatility clustering in financial time series</a:t>
            </a:r>
          </a:p>
          <a:p>
            <a:endParaRPr lang="en-GB" dirty="0"/>
          </a:p>
          <a:p>
            <a:pPr>
              <a:buNone/>
            </a:pPr>
            <a:br>
              <a:rPr lang="en-GB" dirty="0"/>
            </a:br>
            <a:r>
              <a:rPr lang="en-GB" b="1" dirty="0"/>
              <a:t>Result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Significant ARCH effect (confirmed via LM test)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Low R^2  and adjusted R^2 </a:t>
            </a:r>
          </a:p>
          <a:p>
            <a:pPr lvl="1"/>
            <a:br>
              <a:rPr lang="en-GB" dirty="0"/>
            </a:br>
            <a:endParaRPr lang="en-GB" dirty="0"/>
          </a:p>
          <a:p>
            <a:pPr algn="just">
              <a:buNone/>
            </a:pPr>
            <a:r>
              <a:rPr lang="en-GB" b="1" dirty="0"/>
              <a:t>Prediction: </a:t>
            </a:r>
            <a:r>
              <a:rPr lang="en-GB" dirty="0"/>
              <a:t>1 step-ahead rolling window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AA055C-806E-0D3C-DE9F-E3D9E669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10" y="4253820"/>
            <a:ext cx="4026654" cy="15878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6E2409-D583-B17B-F7C0-B13E5B85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1187"/>
            <a:ext cx="4026657" cy="1587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096AAE-EE2F-015D-6D2E-FA364E737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299" y="4361352"/>
            <a:ext cx="3750169" cy="14803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9A906B-6A03-41A4-4794-996EF320497A}"/>
              </a:ext>
            </a:extLst>
          </p:cNvPr>
          <p:cNvSpPr txBox="1"/>
          <p:nvPr/>
        </p:nvSpPr>
        <p:spPr>
          <a:xfrm>
            <a:off x="9356273" y="580167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R2=0.629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E85B3-650E-2191-E3C4-1B3385075399}"/>
              </a:ext>
            </a:extLst>
          </p:cNvPr>
          <p:cNvSpPr txBox="1"/>
          <p:nvPr/>
        </p:nvSpPr>
        <p:spPr>
          <a:xfrm>
            <a:off x="1608573" y="572845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R2=0.001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567D-9714-EE52-1565-32FFF0AD61F6}"/>
              </a:ext>
            </a:extLst>
          </p:cNvPr>
          <p:cNvSpPr txBox="1"/>
          <p:nvPr/>
        </p:nvSpPr>
        <p:spPr>
          <a:xfrm>
            <a:off x="5452486" y="581183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R2=0.102</a:t>
            </a:r>
          </a:p>
        </p:txBody>
      </p:sp>
      <p:pic>
        <p:nvPicPr>
          <p:cNvPr id="26" name="Picture 25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66616EE-413B-9BE7-05E8-0DDC6AACB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26" y="2459503"/>
            <a:ext cx="3160094" cy="1099164"/>
          </a:xfrm>
          <a:prstGeom prst="rect">
            <a:avLst/>
          </a:prstGeom>
        </p:spPr>
      </p:pic>
      <p:pic>
        <p:nvPicPr>
          <p:cNvPr id="28" name="Picture 27" descr="A math symbols on a white background&#10;&#10;AI-generated content may be incorrect.">
            <a:extLst>
              <a:ext uri="{FF2B5EF4-FFF2-40B4-BE49-F238E27FC236}">
                <a16:creationId xmlns:a16="http://schemas.microsoft.com/office/drawing/2014/main" id="{1ED51275-FDAA-CE1E-511E-056E92F9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68" y="1167728"/>
            <a:ext cx="3348926" cy="773911"/>
          </a:xfrm>
          <a:prstGeom prst="rect">
            <a:avLst/>
          </a:prstGeom>
        </p:spPr>
      </p:pic>
      <p:pic>
        <p:nvPicPr>
          <p:cNvPr id="30" name="Picture 29" descr="A math equation with numbers&#10;&#10;AI-generated content may be incorrect.">
            <a:extLst>
              <a:ext uri="{FF2B5EF4-FFF2-40B4-BE49-F238E27FC236}">
                <a16:creationId xmlns:a16="http://schemas.microsoft.com/office/drawing/2014/main" id="{BB9BDD1A-7D55-9DB3-0F20-3B848FD01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68" y="1791616"/>
            <a:ext cx="3129350" cy="7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E85A-B3F7-C155-D09F-9C0CE8469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615AA-8044-1275-8DEB-99F1B26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54355-E975-5099-2469-946673CC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-webkit-standard"/>
              </a:rPr>
              <a:t>Correlation Analysis with Global Indices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1857B-AB09-5915-AD01-37509E3C81F7}"/>
              </a:ext>
            </a:extLst>
          </p:cNvPr>
          <p:cNvSpPr txBox="1"/>
          <p:nvPr/>
        </p:nvSpPr>
        <p:spPr>
          <a:xfrm>
            <a:off x="447931" y="1397675"/>
            <a:ext cx="64209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Indices </a:t>
            </a:r>
            <a:r>
              <a:rPr lang="en-GB" b="1" dirty="0" err="1"/>
              <a:t>Analyzed</a:t>
            </a:r>
            <a:r>
              <a:rPr lang="en-GB" dirty="0"/>
              <a:t>: S&amp;P 500, Dow Jones, Nikkei 225, FTSE 100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Method</a:t>
            </a:r>
            <a:r>
              <a:rPr lang="en-GB" dirty="0"/>
              <a:t>: Pearson Correlation of daily returns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Result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Highest correlation: S&amp;P 500 (e.g., 0.78)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Moderate correlation with Nikkei and FTSE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Implication</a:t>
            </a:r>
            <a:r>
              <a:rPr lang="en-GB" dirty="0"/>
              <a:t>: NIFTY50 is </a:t>
            </a:r>
            <a:r>
              <a:rPr lang="en-GB" b="1" dirty="0"/>
              <a:t>highly sensitive</a:t>
            </a:r>
            <a:r>
              <a:rPr lang="en-GB" dirty="0"/>
              <a:t> to U.S. market movements</a:t>
            </a:r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801E1-C382-8DB7-C413-03F5FF62D40D}"/>
              </a:ext>
            </a:extLst>
          </p:cNvPr>
          <p:cNvSpPr/>
          <p:nvPr/>
        </p:nvSpPr>
        <p:spPr>
          <a:xfrm>
            <a:off x="7554686" y="1512837"/>
            <a:ext cx="4272789" cy="4169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8679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83C0F-D863-E408-6D6E-19D3C2B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14939-97B3-9834-94CC-628FEACA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BE299-03EF-6D97-485C-3B15ED05B1CB}"/>
              </a:ext>
            </a:extLst>
          </p:cNvPr>
          <p:cNvSpPr txBox="1"/>
          <p:nvPr/>
        </p:nvSpPr>
        <p:spPr>
          <a:xfrm>
            <a:off x="447931" y="1397675"/>
            <a:ext cx="64209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dirty="0"/>
              <a:t>Residuals not normal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dirty="0"/>
              <a:t>Working with daily data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dirty="0"/>
              <a:t>Working with a single index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1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-webkit-standard</vt:lpstr>
      <vt:lpstr>Wingdings</vt:lpstr>
      <vt:lpstr>Office Theme</vt:lpstr>
      <vt:lpstr>NIFTY50 FORECAST</vt:lpstr>
      <vt:lpstr>Dataset Description</vt:lpstr>
      <vt:lpstr>Objective of the study</vt:lpstr>
      <vt:lpstr>Linear Models Forecast</vt:lpstr>
      <vt:lpstr>Modelling volatility with GARCH</vt:lpstr>
      <vt:lpstr>Correlation Analysis with Global Indices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Alessandro Howe</cp:lastModifiedBy>
  <cp:revision>12</cp:revision>
  <dcterms:created xsi:type="dcterms:W3CDTF">2019-02-13T14:58:22Z</dcterms:created>
  <dcterms:modified xsi:type="dcterms:W3CDTF">2025-04-10T13:26:21Z</dcterms:modified>
</cp:coreProperties>
</file>