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9" r:id="rId3"/>
    <p:sldId id="260" r:id="rId4"/>
    <p:sldId id="261" r:id="rId5"/>
    <p:sldId id="263" r:id="rId6"/>
    <p:sldId id="262" r:id="rId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5966" autoAdjust="0"/>
    <p:restoredTop sz="94660"/>
  </p:normalViewPr>
  <p:slideViewPr>
    <p:cSldViewPr snapToGrid="0">
      <p:cViewPr varScale="1">
        <p:scale>
          <a:sx n="74" d="100"/>
          <a:sy n="74" d="100"/>
        </p:scale>
        <p:origin x="77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8FC050-9C1D-4A44-B4C3-0E30B77BCAC1}" type="datetimeFigureOut">
              <a:rPr lang="it-IT" smtClean="0"/>
              <a:t>10/04/2025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0D5E19-E7CA-45F6-8D44-210B4E61BA9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0400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64" b="42715"/>
          <a:stretch/>
        </p:blipFill>
        <p:spPr>
          <a:xfrm>
            <a:off x="0" y="1485900"/>
            <a:ext cx="12192000" cy="5372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66675"/>
            <a:ext cx="4552632" cy="1348649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838200" y="2441055"/>
            <a:ext cx="10515600" cy="1325563"/>
          </a:xfrm>
        </p:spPr>
        <p:txBody>
          <a:bodyPr/>
          <a:lstStyle>
            <a:lvl1pPr algn="ctr">
              <a:defRPr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Thesis Title</a:t>
            </a:r>
            <a:endParaRPr lang="it-IT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93353" y="5415995"/>
            <a:ext cx="3527854" cy="3198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Supervisor</a:t>
            </a:r>
            <a:endParaRPr lang="it-IT" dirty="0"/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393353" y="5888254"/>
            <a:ext cx="3527854" cy="3198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Co-Supervisor</a:t>
            </a:r>
            <a:endParaRPr lang="it-IT" dirty="0"/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8305798" y="5415995"/>
            <a:ext cx="3527854" cy="319859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600" b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Candidate</a:t>
            </a:r>
            <a:endParaRPr lang="it-IT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8305798" y="5888254"/>
            <a:ext cx="3527854" cy="319859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600" b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Academic Year</a:t>
            </a:r>
            <a:endParaRPr lang="it-IT" dirty="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4251979" y="6285667"/>
            <a:ext cx="3688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baseline="0" dirty="0">
                <a:solidFill>
                  <a:schemeClr val="bg1"/>
                </a:solidFill>
                <a:latin typeface="+mj-lt"/>
              </a:rPr>
              <a:t>School of Industrial and Information Engineering</a:t>
            </a:r>
          </a:p>
          <a:p>
            <a:pPr algn="ctr"/>
            <a:r>
              <a:rPr lang="it-IT" sz="1600" baseline="0" dirty="0">
                <a:solidFill>
                  <a:schemeClr val="bg1"/>
                </a:solidFill>
                <a:latin typeface="+mj-lt"/>
              </a:rPr>
              <a:t>Master of Science – Energy Engineering</a:t>
            </a:r>
          </a:p>
        </p:txBody>
      </p:sp>
    </p:spTree>
    <p:extLst>
      <p:ext uri="{BB962C8B-B14F-4D97-AF65-F5344CB8AC3E}">
        <p14:creationId xmlns:p14="http://schemas.microsoft.com/office/powerpoint/2010/main" val="595274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1" b="2733"/>
          <a:stretch/>
        </p:blipFill>
        <p:spPr>
          <a:xfrm>
            <a:off x="-1" y="6226218"/>
            <a:ext cx="12191999" cy="6317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196" r="782"/>
          <a:stretch/>
        </p:blipFill>
        <p:spPr>
          <a:xfrm>
            <a:off x="0" y="0"/>
            <a:ext cx="12191999" cy="102380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2" y="6267469"/>
            <a:ext cx="3083718" cy="551728"/>
          </a:xfrm>
          <a:prstGeom prst="rect">
            <a:avLst/>
          </a:prstGeom>
        </p:spPr>
      </p:pic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11013988" y="6359546"/>
            <a:ext cx="965887" cy="365125"/>
          </a:xfrm>
        </p:spPr>
        <p:txBody>
          <a:bodyPr/>
          <a:lstStyle>
            <a:lvl1pPr>
              <a:defRPr sz="1600" b="1" i="0" baseline="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fld id="{DCE09022-C08B-4F34-B9F0-43AC160DA04C}" type="slidenum">
              <a:rPr lang="it-IT" smtClean="0"/>
              <a:pPr/>
              <a:t>‹#›</a:t>
            </a:fld>
            <a:r>
              <a:rPr lang="it-IT" dirty="0"/>
              <a:t>/XX</a:t>
            </a:r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105355" y="90617"/>
            <a:ext cx="6971271" cy="543697"/>
          </a:xfrm>
        </p:spPr>
        <p:txBody>
          <a:bodyPr>
            <a:normAutofit/>
          </a:bodyPr>
          <a:lstStyle>
            <a:lvl1pPr>
              <a:defRPr sz="2800" b="1" i="1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47988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50178-FFDF-4188-8352-D71733CC4DC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2584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NIFTY50 FORECAST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8479969" y="6367226"/>
            <a:ext cx="3527854" cy="319859"/>
          </a:xfrm>
        </p:spPr>
        <p:txBody>
          <a:bodyPr/>
          <a:lstStyle/>
          <a:p>
            <a:r>
              <a:rPr lang="it-IT" dirty="0"/>
              <a:t>2024-2025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D17B03-ACCB-0BD7-EF12-D4DE29FD7B33}"/>
              </a:ext>
            </a:extLst>
          </p:cNvPr>
          <p:cNvSpPr txBox="1"/>
          <p:nvPr/>
        </p:nvSpPr>
        <p:spPr>
          <a:xfrm>
            <a:off x="5268685" y="3526972"/>
            <a:ext cx="18146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T" dirty="0">
                <a:solidFill>
                  <a:schemeClr val="bg1"/>
                </a:solidFill>
              </a:rPr>
              <a:t>Delera Giacomo</a:t>
            </a:r>
            <a:br>
              <a:rPr lang="en-IT" dirty="0">
                <a:solidFill>
                  <a:schemeClr val="bg1"/>
                </a:solidFill>
              </a:rPr>
            </a:br>
            <a:r>
              <a:rPr lang="en-IT" dirty="0">
                <a:solidFill>
                  <a:schemeClr val="bg1"/>
                </a:solidFill>
              </a:rPr>
              <a:t>Howe Alessandro</a:t>
            </a:r>
          </a:p>
          <a:p>
            <a:pPr algn="ctr"/>
            <a:r>
              <a:rPr lang="en-IT" dirty="0">
                <a:solidFill>
                  <a:schemeClr val="bg1"/>
                </a:solidFill>
              </a:rPr>
              <a:t>Barbo</a:t>
            </a:r>
            <a:br>
              <a:rPr lang="en-IT" dirty="0">
                <a:solidFill>
                  <a:schemeClr val="bg1"/>
                </a:solidFill>
              </a:rPr>
            </a:br>
            <a:r>
              <a:rPr lang="en-IT" dirty="0">
                <a:solidFill>
                  <a:schemeClr val="bg1"/>
                </a:solidFill>
              </a:rPr>
              <a:t>Cyril</a:t>
            </a:r>
          </a:p>
        </p:txBody>
      </p:sp>
    </p:spTree>
    <p:extLst>
      <p:ext uri="{BB962C8B-B14F-4D97-AF65-F5344CB8AC3E}">
        <p14:creationId xmlns:p14="http://schemas.microsoft.com/office/powerpoint/2010/main" val="601361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09022-C08B-4F34-B9F0-43AC160DA04C}" type="slidenum">
              <a:rPr lang="it-IT" smtClean="0"/>
              <a:pPr/>
              <a:t>2</a:t>
            </a:fld>
            <a:r>
              <a:rPr lang="it-IT"/>
              <a:t>/XX</a:t>
            </a:r>
            <a:endParaRPr lang="it-IT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Dataset </a:t>
            </a:r>
            <a:r>
              <a:rPr lang="it-IT" dirty="0" err="1"/>
              <a:t>Description</a:t>
            </a:r>
            <a:endParaRPr lang="it-IT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026768-E539-842E-473C-2DE1A75BC014}"/>
              </a:ext>
            </a:extLst>
          </p:cNvPr>
          <p:cNvSpPr txBox="1"/>
          <p:nvPr/>
        </p:nvSpPr>
        <p:spPr>
          <a:xfrm>
            <a:off x="968829" y="2231571"/>
            <a:ext cx="1004515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GB" b="1" dirty="0"/>
              <a:t>Source</a:t>
            </a:r>
            <a:r>
              <a:rPr lang="en-GB" dirty="0"/>
              <a:t>: Historical NIFTY50 data from [Kaggle]</a:t>
            </a:r>
          </a:p>
          <a:p>
            <a:pPr>
              <a:buNone/>
            </a:pPr>
            <a:r>
              <a:rPr lang="en-GB" b="1" dirty="0"/>
              <a:t>Time Period</a:t>
            </a:r>
            <a:r>
              <a:rPr lang="en-GB" dirty="0"/>
              <a:t>: January 2017 – December 2022</a:t>
            </a:r>
          </a:p>
          <a:p>
            <a:pPr>
              <a:buNone/>
            </a:pPr>
            <a:r>
              <a:rPr lang="en-GB" b="1" dirty="0"/>
              <a:t>Features</a:t>
            </a:r>
            <a:r>
              <a:rPr lang="en-GB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 Date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 Open, High, Low, Close prices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 Volume traded</a:t>
            </a:r>
            <a:br>
              <a:rPr lang="en-GB" dirty="0"/>
            </a:br>
            <a:endParaRPr lang="en-GB" dirty="0"/>
          </a:p>
          <a:p>
            <a:pPr>
              <a:buNone/>
            </a:pPr>
            <a:r>
              <a:rPr lang="en-GB" b="1" dirty="0"/>
              <a:t>Additional Data</a:t>
            </a:r>
            <a:r>
              <a:rPr lang="en-GB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 Other major indices: S&amp;P 500, Nikkei 225, FTSE 100 for correlation analysis</a:t>
            </a:r>
            <a:br>
              <a:rPr lang="en-GB" dirty="0"/>
            </a:br>
            <a:endParaRPr lang="en-GB" dirty="0"/>
          </a:p>
          <a:p>
            <a:r>
              <a:rPr lang="en-GB" b="1" dirty="0"/>
              <a:t>Frequency</a:t>
            </a:r>
            <a:r>
              <a:rPr lang="en-GB" dirty="0"/>
              <a:t>: Minute/Daily observations</a:t>
            </a:r>
          </a:p>
          <a:p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1701501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2F91F5-E5A7-C06C-6FFD-E5AD80193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09022-C08B-4F34-B9F0-43AC160DA04C}" type="slidenum">
              <a:rPr lang="it-IT" smtClean="0"/>
              <a:pPr/>
              <a:t>3</a:t>
            </a:fld>
            <a:r>
              <a:rPr lang="it-IT"/>
              <a:t>/XX</a:t>
            </a:r>
            <a:endParaRPr lang="it-IT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49D32E2-BE18-0207-1619-493251313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Objective of the study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D8C3AC-E1D6-D0FE-553C-118EB0147980}"/>
              </a:ext>
            </a:extLst>
          </p:cNvPr>
          <p:cNvSpPr txBox="1"/>
          <p:nvPr/>
        </p:nvSpPr>
        <p:spPr>
          <a:xfrm>
            <a:off x="1286131" y="2274838"/>
            <a:ext cx="102108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0" u="none" strike="noStrike" dirty="0">
                <a:solidFill>
                  <a:srgbClr val="000000"/>
                </a:solidFill>
                <a:effectLst/>
              </a:rPr>
              <a:t>Main Goal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: Forecast future movements of the </a:t>
            </a:r>
            <a:r>
              <a:rPr lang="en-GB" b="1" i="0" u="none" strike="noStrike" dirty="0">
                <a:solidFill>
                  <a:srgbClr val="000000"/>
                </a:solidFill>
                <a:effectLst/>
              </a:rPr>
              <a:t>NIFTY50 index</a:t>
            </a:r>
            <a:br>
              <a:rPr lang="en-GB" b="1" i="0" u="none" strike="noStrike" dirty="0">
                <a:solidFill>
                  <a:srgbClr val="000000"/>
                </a:solidFill>
                <a:effectLst/>
              </a:rPr>
            </a:br>
            <a:endParaRPr lang="en-GB" b="0" i="0" u="none" strike="noStrike" dirty="0">
              <a:solidFill>
                <a:srgbClr val="000000"/>
              </a:solidFill>
              <a:effectLst/>
            </a:endParaRPr>
          </a:p>
          <a:p>
            <a:pPr algn="just"/>
            <a:r>
              <a:rPr lang="en-GB" b="1" i="0" u="none" strike="noStrike" dirty="0">
                <a:solidFill>
                  <a:srgbClr val="000000"/>
                </a:solidFill>
                <a:effectLst/>
              </a:rPr>
              <a:t>Secondary Goal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GB" b="0" i="0" u="none" strike="noStrike" dirty="0" err="1">
                <a:solidFill>
                  <a:srgbClr val="000000"/>
                </a:solidFill>
                <a:effectLst/>
              </a:rPr>
              <a:t>Analyze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 and quantify </a:t>
            </a:r>
            <a:r>
              <a:rPr lang="en-GB" b="1" i="0" u="none" strike="noStrike" dirty="0">
                <a:solidFill>
                  <a:srgbClr val="000000"/>
                </a:solidFill>
                <a:effectLst/>
              </a:rPr>
              <a:t>correlations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 between NIFTY50 and global market indices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Understand how global trends affect Indian market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</a:rPr>
              <a:t>behavior</a:t>
            </a:r>
            <a:br>
              <a:rPr lang="en-GB" b="0" i="0" u="none" strike="noStrike" dirty="0">
                <a:solidFill>
                  <a:srgbClr val="000000"/>
                </a:solidFill>
                <a:effectLst/>
              </a:rPr>
            </a:br>
            <a:endParaRPr lang="en-GB" b="0" i="0" u="none" strike="noStrike" dirty="0">
              <a:solidFill>
                <a:srgbClr val="000000"/>
              </a:solidFill>
              <a:effectLst/>
            </a:endParaRPr>
          </a:p>
          <a:p>
            <a:pPr algn="just"/>
            <a:r>
              <a:rPr lang="en-GB" b="1" i="0" u="none" strike="noStrike" dirty="0">
                <a:solidFill>
                  <a:srgbClr val="000000"/>
                </a:solidFill>
                <a:effectLst/>
              </a:rPr>
              <a:t>Approach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Time series forecasting using </a:t>
            </a:r>
            <a:r>
              <a:rPr lang="en-GB" b="1" i="0" u="none" strike="noStrike" dirty="0">
                <a:solidFill>
                  <a:srgbClr val="000000"/>
                </a:solidFill>
                <a:effectLst/>
              </a:rPr>
              <a:t>Linear Regression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 and </a:t>
            </a:r>
            <a:r>
              <a:rPr lang="en-GB" b="1" i="0" u="none" strike="noStrike" dirty="0">
                <a:solidFill>
                  <a:srgbClr val="000000"/>
                </a:solidFill>
                <a:effectLst/>
              </a:rPr>
              <a:t>ARCH models</a:t>
            </a:r>
            <a:endParaRPr lang="en-GB" b="0" i="0" u="none" strike="noStrike" dirty="0">
              <a:solidFill>
                <a:srgbClr val="000000"/>
              </a:solidFill>
              <a:effectLst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Correlation matrices for inter-index relationships</a:t>
            </a:r>
          </a:p>
          <a:p>
            <a:pPr algn="just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0551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8AA489-13C3-0E39-9954-713C077126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8FB466-88E0-6488-94A6-5683BF061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09022-C08B-4F34-B9F0-43AC160DA04C}" type="slidenum">
              <a:rPr lang="it-IT" smtClean="0"/>
              <a:pPr/>
              <a:t>4</a:t>
            </a:fld>
            <a:r>
              <a:rPr lang="it-IT"/>
              <a:t>/XX</a:t>
            </a:r>
            <a:endParaRPr lang="it-IT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E339F83-2E13-4512-58DD-BC2F6214D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i="0" u="none" strike="noStrike" dirty="0">
                <a:effectLst/>
                <a:latin typeface="-webkit-standard"/>
              </a:rPr>
              <a:t>Linear Models Forecast</a:t>
            </a:r>
            <a:endParaRPr lang="en-IT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5D43F6-BB3F-8517-87AD-CCF682AB638D}"/>
              </a:ext>
            </a:extLst>
          </p:cNvPr>
          <p:cNvSpPr txBox="1"/>
          <p:nvPr/>
        </p:nvSpPr>
        <p:spPr>
          <a:xfrm>
            <a:off x="326084" y="946780"/>
            <a:ext cx="652981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endParaRPr lang="en-GB" b="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GB" b="1" i="0" u="none" strike="noStrike" dirty="0">
                <a:solidFill>
                  <a:srgbClr val="000000"/>
                </a:solidFill>
                <a:effectLst/>
              </a:rPr>
              <a:t>Model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: Linear regression and ARMA</a:t>
            </a:r>
          </a:p>
          <a:p>
            <a:pPr algn="l"/>
            <a:r>
              <a:rPr lang="en-GB" b="1" i="0" u="none" strike="noStrike" dirty="0">
                <a:solidFill>
                  <a:srgbClr val="000000"/>
                </a:solidFill>
                <a:effectLst/>
              </a:rPr>
              <a:t>Features Used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: Previous day’s returns, lag values, moving averages</a:t>
            </a:r>
            <a:br>
              <a:rPr lang="en-GB" b="0" i="0" u="none" strike="noStrike" dirty="0">
                <a:solidFill>
                  <a:srgbClr val="000000"/>
                </a:solidFill>
                <a:effectLst/>
              </a:rPr>
            </a:br>
            <a:endParaRPr lang="en-GB" b="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GB" b="1" i="0" u="none" strike="noStrike" dirty="0">
                <a:solidFill>
                  <a:srgbClr val="000000"/>
                </a:solidFill>
                <a:effectLst/>
              </a:rPr>
              <a:t>Result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R² Score: 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Residual Analysis indicates weak autocorrelation</a:t>
            </a:r>
            <a:br>
              <a:rPr lang="en-GB" b="0" i="0" u="none" strike="noStrike" dirty="0">
                <a:solidFill>
                  <a:srgbClr val="000000"/>
                </a:solidFill>
                <a:effectLst/>
              </a:rPr>
            </a:br>
            <a:endParaRPr lang="en-GB" b="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GB" b="1" i="0" u="none" strike="noStrike" dirty="0">
                <a:solidFill>
                  <a:srgbClr val="000000"/>
                </a:solidFill>
                <a:effectLst/>
              </a:rPr>
              <a:t>Observation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Good for capturing trend, Residuals not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</a:rPr>
              <a:t>Guassian</a:t>
            </a:r>
            <a:endParaRPr lang="en-GB" b="0" i="0" u="none" strike="noStrike" dirty="0">
              <a:solidFill>
                <a:srgbClr val="000000"/>
              </a:solidFill>
              <a:effectLst/>
            </a:endParaRPr>
          </a:p>
          <a:p>
            <a:pPr algn="just">
              <a:buNone/>
            </a:pP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59E9AA-F711-C822-D388-11D139789184}"/>
              </a:ext>
            </a:extLst>
          </p:cNvPr>
          <p:cNvSpPr/>
          <p:nvPr/>
        </p:nvSpPr>
        <p:spPr>
          <a:xfrm>
            <a:off x="7707086" y="1404257"/>
            <a:ext cx="4272789" cy="22206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 dirty="0"/>
              <a:t>immagine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A4A489-B2AF-30DD-D21F-5487DE3537A5}"/>
              </a:ext>
            </a:extLst>
          </p:cNvPr>
          <p:cNvSpPr/>
          <p:nvPr/>
        </p:nvSpPr>
        <p:spPr>
          <a:xfrm>
            <a:off x="7707086" y="3881901"/>
            <a:ext cx="4272789" cy="22206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 dirty="0"/>
              <a:t>immagine</a:t>
            </a:r>
          </a:p>
        </p:txBody>
      </p:sp>
    </p:spTree>
    <p:extLst>
      <p:ext uri="{BB962C8B-B14F-4D97-AF65-F5344CB8AC3E}">
        <p14:creationId xmlns:p14="http://schemas.microsoft.com/office/powerpoint/2010/main" val="514359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D80D33-CB76-19FA-390E-0B4D654D3C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C4A1A8E-49C1-77D8-3C33-EBCCA9512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09022-C08B-4F34-B9F0-43AC160DA04C}" type="slidenum">
              <a:rPr lang="it-IT" smtClean="0"/>
              <a:pPr/>
              <a:t>5</a:t>
            </a:fld>
            <a:r>
              <a:rPr lang="it-IT"/>
              <a:t>/XX</a:t>
            </a:r>
            <a:endParaRPr lang="it-IT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819CC07-63FB-346D-C03A-358E490B0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Modelling volatility with GARCH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B4E01F-C32E-62CE-5AED-860E99399183}"/>
              </a:ext>
            </a:extLst>
          </p:cNvPr>
          <p:cNvSpPr txBox="1"/>
          <p:nvPr/>
        </p:nvSpPr>
        <p:spPr>
          <a:xfrm>
            <a:off x="342412" y="1159547"/>
            <a:ext cx="6497155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b="1" dirty="0"/>
              <a:t>Model</a:t>
            </a:r>
            <a:r>
              <a:rPr lang="en-GB" dirty="0"/>
              <a:t>: GARCH (Autoregressive Conditional Heteroskedasticity) on 2017-2018 data</a:t>
            </a:r>
            <a:br>
              <a:rPr lang="en-GB" dirty="0"/>
            </a:br>
            <a:endParaRPr lang="en-GB" dirty="0"/>
          </a:p>
          <a:p>
            <a:pPr>
              <a:buNone/>
            </a:pPr>
            <a:r>
              <a:rPr lang="en-GB" b="1" dirty="0"/>
              <a:t>Purpose</a:t>
            </a:r>
            <a:r>
              <a:rPr lang="en-GB" dirty="0"/>
              <a:t>: Capture volatility clustering in financial time series</a:t>
            </a:r>
          </a:p>
          <a:p>
            <a:endParaRPr lang="en-GB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dirty="0"/>
              <a:t>Daily log-returns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dirty="0"/>
              <a:t>Hour 17.00 returns are excluded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dirty="0"/>
              <a:t>ADF tests (under all the 3 assumptions)  show that there is statistical evidence to assume stationarity</a:t>
            </a:r>
          </a:p>
          <a:p>
            <a:pPr>
              <a:buNone/>
            </a:pPr>
            <a:br>
              <a:rPr lang="en-GB" dirty="0"/>
            </a:br>
            <a:r>
              <a:rPr lang="en-GB" b="1" dirty="0"/>
              <a:t>Result</a:t>
            </a:r>
            <a:r>
              <a:rPr lang="en-GB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Significant ARCH effect (confirmed via LM test)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Low R^2  and adjusted R^2 </a:t>
            </a:r>
            <a:br>
              <a:rPr lang="en-GB" dirty="0"/>
            </a:br>
            <a:endParaRPr lang="en-GB" dirty="0"/>
          </a:p>
          <a:p>
            <a:pPr algn="just">
              <a:buNone/>
            </a:pPr>
            <a:r>
              <a:rPr lang="en-GB" b="1" dirty="0"/>
              <a:t>Prediction: </a:t>
            </a:r>
            <a:r>
              <a:rPr lang="en-GB" dirty="0"/>
              <a:t>1 step-ahead rolling window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19EEA1-8AC2-16FB-00CF-91ACE966E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2068" y="1193101"/>
            <a:ext cx="4552001" cy="193353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23F72F9-C112-245C-AD8F-792641FA6D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1235" y="3574473"/>
            <a:ext cx="6225422" cy="2454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450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0AE85A-B3F7-C155-D09F-9C0CE8469E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0615AA-8044-1275-8DEB-99F1B26A2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09022-C08B-4F34-B9F0-43AC160DA04C}" type="slidenum">
              <a:rPr lang="it-IT" smtClean="0"/>
              <a:pPr/>
              <a:t>6</a:t>
            </a:fld>
            <a:r>
              <a:rPr lang="it-IT"/>
              <a:t>/XX</a:t>
            </a:r>
            <a:endParaRPr lang="it-IT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1854355-E975-5099-2469-946673CCC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i="0" u="none" strike="noStrike" dirty="0">
                <a:effectLst/>
                <a:latin typeface="-webkit-standard"/>
              </a:rPr>
              <a:t>Correlation Analysis with Global Indices</a:t>
            </a:r>
            <a:endParaRPr lang="en-IT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C1857B-AB09-5915-AD01-37509E3C81F7}"/>
              </a:ext>
            </a:extLst>
          </p:cNvPr>
          <p:cNvSpPr txBox="1"/>
          <p:nvPr/>
        </p:nvSpPr>
        <p:spPr>
          <a:xfrm>
            <a:off x="447931" y="1397675"/>
            <a:ext cx="642095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b="1" dirty="0"/>
              <a:t>Indices </a:t>
            </a:r>
            <a:r>
              <a:rPr lang="en-GB" b="1" dirty="0" err="1"/>
              <a:t>Analyzed</a:t>
            </a:r>
            <a:r>
              <a:rPr lang="en-GB" dirty="0"/>
              <a:t>: S&amp;P 500, Dow Jones, Nikkei 225, FTSE 100</a:t>
            </a:r>
            <a:br>
              <a:rPr lang="en-GB" dirty="0"/>
            </a:br>
            <a:endParaRPr lang="en-GB" dirty="0"/>
          </a:p>
          <a:p>
            <a:pPr>
              <a:buNone/>
            </a:pPr>
            <a:r>
              <a:rPr lang="en-GB" b="1" dirty="0"/>
              <a:t>Method</a:t>
            </a:r>
            <a:r>
              <a:rPr lang="en-GB" dirty="0"/>
              <a:t>: Pearson Correlation of daily returns</a:t>
            </a:r>
            <a:br>
              <a:rPr lang="en-GB" dirty="0"/>
            </a:br>
            <a:endParaRPr lang="en-GB" dirty="0"/>
          </a:p>
          <a:p>
            <a:pPr>
              <a:buNone/>
            </a:pPr>
            <a:r>
              <a:rPr lang="en-GB" b="1" dirty="0"/>
              <a:t>Result</a:t>
            </a:r>
            <a:r>
              <a:rPr lang="en-GB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Highest correlation: S&amp;P 500 (e.g., 0.78)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Moderate correlation with Nikkei and FTSE</a:t>
            </a:r>
            <a:br>
              <a:rPr lang="en-GB" dirty="0"/>
            </a:br>
            <a:endParaRPr lang="en-GB" dirty="0"/>
          </a:p>
          <a:p>
            <a:r>
              <a:rPr lang="en-GB" b="1" dirty="0"/>
              <a:t>Implication</a:t>
            </a:r>
            <a:r>
              <a:rPr lang="en-GB" dirty="0"/>
              <a:t>: NIFTY50 is </a:t>
            </a:r>
            <a:r>
              <a:rPr lang="en-GB" b="1" dirty="0"/>
              <a:t>highly sensitive</a:t>
            </a:r>
            <a:r>
              <a:rPr lang="en-GB" dirty="0"/>
              <a:t> to U.S. market movements</a:t>
            </a:r>
          </a:p>
          <a:p>
            <a:pPr algn="just">
              <a:buNone/>
            </a:pP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E801E1-C382-8DB7-C413-03F5FF62D40D}"/>
              </a:ext>
            </a:extLst>
          </p:cNvPr>
          <p:cNvSpPr/>
          <p:nvPr/>
        </p:nvSpPr>
        <p:spPr>
          <a:xfrm>
            <a:off x="7554686" y="1512837"/>
            <a:ext cx="4272789" cy="41695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 dirty="0"/>
              <a:t>immagine</a:t>
            </a:r>
          </a:p>
        </p:txBody>
      </p:sp>
    </p:spTree>
    <p:extLst>
      <p:ext uri="{BB962C8B-B14F-4D97-AF65-F5344CB8AC3E}">
        <p14:creationId xmlns:p14="http://schemas.microsoft.com/office/powerpoint/2010/main" val="867968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333</Words>
  <Application>Microsoft Office PowerPoint</Application>
  <PresentationFormat>Widescreen</PresentationFormat>
  <Paragraphs>57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-webkit-standard</vt:lpstr>
      <vt:lpstr>Wingdings</vt:lpstr>
      <vt:lpstr>Office Theme</vt:lpstr>
      <vt:lpstr>NIFTY50 FORECAST</vt:lpstr>
      <vt:lpstr>Dataset Description</vt:lpstr>
      <vt:lpstr>Objective of the study</vt:lpstr>
      <vt:lpstr>Linear Models Forecast</vt:lpstr>
      <vt:lpstr>Modelling volatility with GARCH</vt:lpstr>
      <vt:lpstr>Correlation Analysis with Global Indices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Riccardo Simonetti</dc:creator>
  <cp:lastModifiedBy>Alessandro Howe</cp:lastModifiedBy>
  <cp:revision>11</cp:revision>
  <dcterms:created xsi:type="dcterms:W3CDTF">2019-02-13T14:58:22Z</dcterms:created>
  <dcterms:modified xsi:type="dcterms:W3CDTF">2025-04-10T11:37:46Z</dcterms:modified>
</cp:coreProperties>
</file>