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5" r:id="rId4"/>
    <p:sldId id="261" r:id="rId5"/>
    <p:sldId id="257" r:id="rId6"/>
    <p:sldId id="259" r:id="rId7"/>
    <p:sldId id="260" r:id="rId8"/>
    <p:sldId id="258" r:id="rId9"/>
    <p:sldId id="264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MqXiEHxU84&amp;t=20s" TargetMode="External"/><Relationship Id="rId3" Type="http://schemas.openxmlformats.org/officeDocument/2006/relationships/hyperlink" Target="https://evaluareinfoblog.wordpress.com/2016/11/09/tipuri-de-date-record/" TargetMode="External"/><Relationship Id="rId7" Type="http://schemas.openxmlformats.org/officeDocument/2006/relationships/hyperlink" Target="https://www.youtube.com/watch?v=WihzBH5lsuo" TargetMode="External"/><Relationship Id="rId2" Type="http://schemas.openxmlformats.org/officeDocument/2006/relationships/hyperlink" Target="http://liubasa95.blogspot.com/2012/03/tipul-de-date-record-artico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joxjEt2ATtE" TargetMode="External"/><Relationship Id="rId5" Type="http://schemas.openxmlformats.org/officeDocument/2006/relationships/hyperlink" Target="https://en.wikipedia.org/wiki/Record_(computer_science)" TargetMode="External"/><Relationship Id="rId10" Type="http://schemas.openxmlformats.org/officeDocument/2006/relationships/hyperlink" Target="http://rinnawood.blogspot.com/2016/05/12-tipuri-de-date-articol-record.html" TargetMode="External"/><Relationship Id="rId4" Type="http://schemas.openxmlformats.org/officeDocument/2006/relationships/hyperlink" Target="https://infoiulian.wordpress.com/tipuri-de-date/record/" TargetMode="External"/><Relationship Id="rId9" Type="http://schemas.openxmlformats.org/officeDocument/2006/relationships/hyperlink" Target="http://wiki.freepascal.org/Recor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9958" y="1146695"/>
            <a:ext cx="8825658" cy="4713191"/>
          </a:xfrm>
        </p:spPr>
        <p:txBody>
          <a:bodyPr anchor="ctr"/>
          <a:lstStyle/>
          <a:p>
            <a:pPr algn="ctr"/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Tipul de date </a:t>
            </a:r>
            <a:r>
              <a:rPr lang="ro-RO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articol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(record)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Bujor Claudiu</a:t>
            </a:r>
            <a:br>
              <a:rPr lang="ro-R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cl. X-a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o-R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975" y="580027"/>
            <a:ext cx="10728101" cy="604830"/>
          </a:xfrm>
        </p:spPr>
        <p:txBody>
          <a:bodyPr/>
          <a:lstStyle/>
          <a:p>
            <a:r>
              <a:rPr lang="en-US" sz="4400" b="1" u="sng" dirty="0" smtClean="0"/>
              <a:t>Record (</a:t>
            </a:r>
            <a:r>
              <a:rPr lang="ro-RO" sz="4400" b="1" u="sng" dirty="0" smtClean="0"/>
              <a:t>Exemplu de</a:t>
            </a:r>
            <a:r>
              <a:rPr lang="en-US" sz="4400" b="1" u="sng" dirty="0" smtClean="0"/>
              <a:t> </a:t>
            </a:r>
            <a:r>
              <a:rPr lang="ro-RO" sz="4400" b="1" u="sng" dirty="0"/>
              <a:t>p</a:t>
            </a:r>
            <a:r>
              <a:rPr lang="en-US" sz="4400" b="1" u="sng" dirty="0" err="1" smtClean="0"/>
              <a:t>roblem</a:t>
            </a:r>
            <a:r>
              <a:rPr lang="ro-RO" sz="4400" b="1" u="sng" dirty="0" smtClean="0"/>
              <a:t>ă</a:t>
            </a:r>
            <a:r>
              <a:rPr lang="en-US" sz="4400" b="1" u="sng" dirty="0" smtClean="0"/>
              <a:t>)</a:t>
            </a:r>
            <a:endParaRPr lang="ru-RU" sz="4400" b="1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6976" y="1184857"/>
            <a:ext cx="5364050" cy="50742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o-RO" sz="19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Tablou cu componente de titlu Elev </a:t>
            </a:r>
            <a:r>
              <a:rPr lang="en-US" sz="19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o-RO" sz="19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Elev = 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r>
              <a:rPr lang="ro-R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Nume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Prenume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NotaMedie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ListaElev = 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1..40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Elev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Elev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ListaElev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1..40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 :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Write(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readln (n)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ro-R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ro-R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writeln(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Dați datele elevului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i)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39813" y="1184857"/>
            <a:ext cx="5235263" cy="50742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o-RO" dirty="0"/>
              <a:t> </a:t>
            </a:r>
            <a:r>
              <a:rPr lang="ro-RO" dirty="0" smtClean="0"/>
              <a:t>      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Numele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readln(Le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.Nume)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write(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Prenumele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’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readln(LE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.Prenume)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o-RO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write(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NotaMedie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‘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readln(LE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.NotaMedie)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E.NotaMedie:=</a:t>
            </a:r>
            <a:r>
              <a:rPr lang="en-US" sz="2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i:=1 </a:t>
            </a:r>
            <a:r>
              <a:rPr lang="ro-RO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ro-RO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RO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.NotaMedie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E.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NotaMedie </a:t>
            </a:r>
            <a:r>
              <a:rPr lang="ro-RO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ro-RO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E:=LE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o-RO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writeln(Cel mai bun elev: );</a:t>
            </a:r>
          </a:p>
          <a:p>
            <a:r>
              <a:rPr lang="ro-RO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writeln(E.Nume,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 E.Prenume,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E.NotaMedie :</a:t>
            </a:r>
            <a:r>
              <a:rPr lang="ro-RO" sz="2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1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o-RO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readln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  <a:endParaRPr lang="ru-RU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9854" y="656823"/>
            <a:ext cx="10650827" cy="708338"/>
          </a:xfrm>
        </p:spPr>
        <p:txBody>
          <a:bodyPr anchor="ctr"/>
          <a:lstStyle/>
          <a:p>
            <a:pPr algn="ctr"/>
            <a:r>
              <a:rPr lang="ro-RO" b="1" u="sng" dirty="0" smtClean="0"/>
              <a:t>Surse de informare</a:t>
            </a:r>
            <a:r>
              <a:rPr lang="en-US" b="1" u="sng" dirty="0" smtClean="0"/>
              <a:t>:</a:t>
            </a:r>
            <a:endParaRPr lang="ru-RU" b="1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9854" y="1970467"/>
            <a:ext cx="10650827" cy="412123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liubasa95.blogspot.com/2012/03/tipul-de-date-record-articol.html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https://evaluareinfoblog.wordpress.com/2016/11/09/tipuri-de-date-record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https://infoiulian.wordpress.com/tipuri-de-date/record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hlinkClick r:id="rId5"/>
              </a:rPr>
              <a:t>https://en.wikipedia.org/wiki/Record_(computer_science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www.youtube.com/watch?v=joxjEt2ATtE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hlinkClick r:id="rId7"/>
              </a:rPr>
              <a:t>https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://www.youtube.com/watch?v=WihzBH5lsuo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www.youtube.com/watch?v=FMqXiEHxU84&amp;t=20s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wiki.freepascal.org/Record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rinnawood.blogspot.com/2016/05/12-tipuri-de-date-articol-record.html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SzPct val="90000"/>
              <a:buFont typeface="+mj-lt"/>
              <a:buAutoNum type="arabicParenR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04966" cy="2677648"/>
          </a:xfrm>
        </p:spPr>
        <p:txBody>
          <a:bodyPr anchor="ctr"/>
          <a:lstStyle/>
          <a:p>
            <a:pPr algn="ctr"/>
            <a:r>
              <a:rPr lang="ro-RO" sz="6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 pentru</a:t>
            </a:r>
            <a:br>
              <a:rPr lang="ro-RO" sz="6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6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atenție!</a:t>
            </a:r>
            <a:endParaRPr lang="ru-RU" sz="6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7226" y="695936"/>
            <a:ext cx="8825658" cy="759377"/>
          </a:xfrm>
        </p:spPr>
        <p:txBody>
          <a:bodyPr/>
          <a:lstStyle/>
          <a:p>
            <a:r>
              <a:rPr lang="ro-RO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ro-RO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7226" y="1455314"/>
            <a:ext cx="10294363" cy="4713666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r>
              <a:rPr lang="ro-RO" sz="2600" b="1" dirty="0" smtClean="0">
                <a:solidFill>
                  <a:schemeClr val="bg1"/>
                </a:solidFill>
              </a:rPr>
              <a:t>Diagrama sintetică;</a:t>
            </a:r>
          </a:p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r>
              <a:rPr lang="ro-RO" sz="2600" b="1" dirty="0" smtClean="0">
                <a:solidFill>
                  <a:schemeClr val="bg1"/>
                </a:solidFill>
              </a:rPr>
              <a:t>Informații generale (sintaxa programului record);</a:t>
            </a:r>
          </a:p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r>
              <a:rPr lang="ro-RO" sz="2600" b="1" dirty="0" smtClean="0">
                <a:solidFill>
                  <a:schemeClr val="bg1"/>
                </a:solidFill>
              </a:rPr>
              <a:t>Exemplu (sintaxa programului)/ adresarea;</a:t>
            </a:r>
          </a:p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r>
              <a:rPr lang="ro-RO" sz="2600" b="1" dirty="0" smtClean="0">
                <a:solidFill>
                  <a:schemeClr val="bg1"/>
                </a:solidFill>
              </a:rPr>
              <a:t>Instrucțiunea with;</a:t>
            </a:r>
          </a:p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r>
              <a:rPr lang="ro-RO" sz="2600" b="1" dirty="0" smtClean="0">
                <a:solidFill>
                  <a:schemeClr val="bg1"/>
                </a:solidFill>
              </a:rPr>
              <a:t>Afișarea programului;</a:t>
            </a:r>
          </a:p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r>
              <a:rPr lang="ro-RO" sz="2600" b="1" dirty="0" smtClean="0">
                <a:solidFill>
                  <a:schemeClr val="bg1"/>
                </a:solidFill>
              </a:rPr>
              <a:t>Cazuri particulare;</a:t>
            </a:r>
          </a:p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r>
              <a:rPr lang="ro-RO" sz="2600" b="1" dirty="0" smtClean="0">
                <a:solidFill>
                  <a:schemeClr val="bg1"/>
                </a:solidFill>
              </a:rPr>
              <a:t>Exemplu;</a:t>
            </a:r>
          </a:p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r>
              <a:rPr lang="ro-RO" sz="2600" b="1" dirty="0" smtClean="0">
                <a:solidFill>
                  <a:schemeClr val="bg1"/>
                </a:solidFill>
              </a:rPr>
              <a:t>Surse de informare;</a:t>
            </a:r>
          </a:p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r>
              <a:rPr lang="ro-RO" sz="2600" b="1" dirty="0" smtClean="0">
                <a:solidFill>
                  <a:schemeClr val="bg1"/>
                </a:solidFill>
              </a:rPr>
              <a:t>Sfârșit!</a:t>
            </a:r>
          </a:p>
          <a:p>
            <a:pPr marL="342900" indent="-342900">
              <a:buClr>
                <a:schemeClr val="bg1"/>
              </a:buClr>
              <a:buSzPct val="90000"/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1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Прямоугольник 157"/>
          <p:cNvSpPr/>
          <p:nvPr/>
        </p:nvSpPr>
        <p:spPr>
          <a:xfrm>
            <a:off x="656822" y="1828800"/>
            <a:ext cx="10869769" cy="4146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2885" y="773209"/>
            <a:ext cx="10431886" cy="759377"/>
          </a:xfrm>
        </p:spPr>
        <p:txBody>
          <a:bodyPr/>
          <a:lstStyle/>
          <a:p>
            <a:r>
              <a:rPr lang="ro-RO" sz="4400" b="1" u="sng" dirty="0" smtClean="0"/>
              <a:t>Record</a:t>
            </a:r>
            <a:r>
              <a:rPr lang="en-US" sz="4400" b="1" u="sng" dirty="0" smtClean="0"/>
              <a:t> (</a:t>
            </a:r>
            <a:r>
              <a:rPr lang="ro-RO" sz="4400" b="1" u="sng" dirty="0" smtClean="0"/>
              <a:t>Diagrama sintactică</a:t>
            </a:r>
            <a:r>
              <a:rPr lang="en-US" sz="4400" b="1" u="sng" dirty="0" smtClean="0"/>
              <a:t>)</a:t>
            </a:r>
            <a:endParaRPr lang="ru-RU" sz="4400" b="1" u="sng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26970" y="2360050"/>
            <a:ext cx="1532586" cy="476519"/>
          </a:xfrm>
          <a:prstGeom prst="roundRect">
            <a:avLst>
              <a:gd name="adj" fmla="val 4099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packed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12535" y="2360050"/>
            <a:ext cx="1532586" cy="476519"/>
          </a:xfrm>
          <a:prstGeom prst="roundRect">
            <a:avLst>
              <a:gd name="adj" fmla="val 4099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record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36276" y="3664034"/>
            <a:ext cx="485104" cy="476519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424930" y="3631505"/>
            <a:ext cx="485104" cy="476519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5121" y="3664027"/>
            <a:ext cx="1056068" cy="4765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Tip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80068" y="3680117"/>
            <a:ext cx="2049887" cy="49584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Identificator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934977" y="3631482"/>
            <a:ext cx="753416" cy="476519"/>
          </a:xfrm>
          <a:prstGeom prst="roundRect">
            <a:avLst>
              <a:gd name="adj" fmla="val 2747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end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605011" y="4510791"/>
            <a:ext cx="464714" cy="457204"/>
          </a:xfrm>
          <a:prstGeom prst="roundRec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,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endCxn id="4" idx="1"/>
          </p:cNvCxnSpPr>
          <p:nvPr/>
        </p:nvCxnSpPr>
        <p:spPr>
          <a:xfrm>
            <a:off x="862885" y="2598310"/>
            <a:ext cx="136408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3"/>
            <a:endCxn id="5" idx="1"/>
          </p:cNvCxnSpPr>
          <p:nvPr/>
        </p:nvCxnSpPr>
        <p:spPr>
          <a:xfrm>
            <a:off x="3759556" y="2598310"/>
            <a:ext cx="155297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3"/>
            <a:endCxn id="6" idx="1"/>
          </p:cNvCxnSpPr>
          <p:nvPr/>
        </p:nvCxnSpPr>
        <p:spPr>
          <a:xfrm flipV="1">
            <a:off x="4629955" y="3902294"/>
            <a:ext cx="1206321" cy="257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6" idx="3"/>
            <a:endCxn id="8" idx="1"/>
          </p:cNvCxnSpPr>
          <p:nvPr/>
        </p:nvCxnSpPr>
        <p:spPr>
          <a:xfrm flipV="1">
            <a:off x="6321380" y="3902290"/>
            <a:ext cx="523741" cy="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7901189" y="3928037"/>
            <a:ext cx="523741" cy="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7" idx="3"/>
            <a:endCxn id="10" idx="1"/>
          </p:cNvCxnSpPr>
          <p:nvPr/>
        </p:nvCxnSpPr>
        <p:spPr>
          <a:xfrm flipV="1">
            <a:off x="8910034" y="3869742"/>
            <a:ext cx="1024943" cy="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5" idx="3"/>
            <a:endCxn id="9" idx="1"/>
          </p:cNvCxnSpPr>
          <p:nvPr/>
        </p:nvCxnSpPr>
        <p:spPr>
          <a:xfrm flipH="1">
            <a:off x="2580068" y="2598310"/>
            <a:ext cx="4265053" cy="1329728"/>
          </a:xfrm>
          <a:prstGeom prst="bentConnector5">
            <a:avLst>
              <a:gd name="adj1" fmla="val -11701"/>
              <a:gd name="adj2" fmla="val 50606"/>
              <a:gd name="adj3" fmla="val 14068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7" idx="3"/>
            <a:endCxn id="9" idx="1"/>
          </p:cNvCxnSpPr>
          <p:nvPr/>
        </p:nvCxnSpPr>
        <p:spPr>
          <a:xfrm flipH="1">
            <a:off x="2580068" y="3869765"/>
            <a:ext cx="6329966" cy="58273"/>
          </a:xfrm>
          <a:prstGeom prst="bentConnector5">
            <a:avLst>
              <a:gd name="adj1" fmla="val -3611"/>
              <a:gd name="adj2" fmla="val 2287994"/>
              <a:gd name="adj3" fmla="val 11887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9" idx="3"/>
            <a:endCxn id="11" idx="3"/>
          </p:cNvCxnSpPr>
          <p:nvPr/>
        </p:nvCxnSpPr>
        <p:spPr>
          <a:xfrm flipH="1">
            <a:off x="4069725" y="3928038"/>
            <a:ext cx="560230" cy="811355"/>
          </a:xfrm>
          <a:prstGeom prst="bentConnector3">
            <a:avLst>
              <a:gd name="adj1" fmla="val -4080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11" idx="1"/>
            <a:endCxn id="9" idx="1"/>
          </p:cNvCxnSpPr>
          <p:nvPr/>
        </p:nvCxnSpPr>
        <p:spPr>
          <a:xfrm rot="10800000">
            <a:off x="2580069" y="3928039"/>
            <a:ext cx="1024943" cy="811355"/>
          </a:xfrm>
          <a:prstGeom prst="bentConnector3">
            <a:avLst>
              <a:gd name="adj1" fmla="val 14617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Овал 112"/>
          <p:cNvSpPr/>
          <p:nvPr/>
        </p:nvSpPr>
        <p:spPr>
          <a:xfrm>
            <a:off x="8910034" y="337038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Соединительная линия уступом 114"/>
          <p:cNvCxnSpPr>
            <a:stCxn id="8" idx="3"/>
            <a:endCxn id="113" idx="2"/>
          </p:cNvCxnSpPr>
          <p:nvPr/>
        </p:nvCxnSpPr>
        <p:spPr>
          <a:xfrm flipV="1">
            <a:off x="7901189" y="3393247"/>
            <a:ext cx="1008845" cy="509043"/>
          </a:xfrm>
          <a:prstGeom prst="bentConnector3">
            <a:avLst>
              <a:gd name="adj1" fmla="val 20638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113" idx="6"/>
            <a:endCxn id="10" idx="1"/>
          </p:cNvCxnSpPr>
          <p:nvPr/>
        </p:nvCxnSpPr>
        <p:spPr>
          <a:xfrm>
            <a:off x="8955753" y="3393247"/>
            <a:ext cx="979224" cy="476495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234152" y="1996225"/>
            <a:ext cx="206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&lt;</a:t>
            </a:r>
            <a:r>
              <a:rPr lang="ro-RO" sz="2400" b="1" dirty="0" smtClean="0"/>
              <a:t>Tip articol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376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762" y="703221"/>
            <a:ext cx="11256134" cy="868001"/>
          </a:xfrm>
        </p:spPr>
        <p:txBody>
          <a:bodyPr/>
          <a:lstStyle/>
          <a:p>
            <a:pPr algn="ctr"/>
            <a:r>
              <a:rPr lang="en-US" sz="5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endParaRPr lang="ru-RU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761" y="2242892"/>
            <a:ext cx="11629621" cy="4615108"/>
          </a:xfrm>
        </p:spPr>
        <p:txBody>
          <a:bodyPr>
            <a:normAutofit/>
          </a:bodyPr>
          <a:lstStyle/>
          <a:p>
            <a:r>
              <a:rPr lang="en-US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tip de date </a:t>
            </a:r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 de utilizator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care</a:t>
            </a:r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conține mai multe variabile.</a:t>
            </a:r>
          </a:p>
          <a:p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Tipul de date </a:t>
            </a:r>
            <a:r>
              <a:rPr lang="ro-RO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folositor in cazul in care vreți să stocați într-un program anumite date (informații), care conțin mai mult decât o valoare unica, iar aceste valori sunt diferite.</a:t>
            </a:r>
          </a:p>
          <a:p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tip de date </a:t>
            </a:r>
            <a:r>
              <a:rPr lang="ro-RO" sz="1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format din </a:t>
            </a:r>
            <a:r>
              <a:rPr lang="ro-RO" sz="19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articole (înregistrări)</a:t>
            </a:r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Iar articolele, la rândul lor, sunt formate din componente, denumite </a:t>
            </a:r>
            <a:r>
              <a:rPr lang="ro-RO" sz="19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câmpuri</a:t>
            </a:r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Spre deosebire de componentele unui tablou, câmpurile pot fi de tipuri diferite. Fiecare câmp are un nume </a:t>
            </a:r>
            <a:r>
              <a:rPr lang="ro-RO" sz="1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(identificator de câmp)</a:t>
            </a:r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 tip de date </a:t>
            </a:r>
            <a:r>
              <a:rPr lang="ro-RO" sz="1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 </a:t>
            </a:r>
            <a:r>
              <a:rPr lang="ro-RO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definește printr-o structură de forma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8338" y="4469725"/>
            <a:ext cx="8422783" cy="209774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o-RO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tip&gt; =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&lt;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&lt;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…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&lt;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6156101" y="4533363"/>
            <a:ext cx="540913" cy="197046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15955" y="4906849"/>
            <a:ext cx="1996225" cy="122349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Sintaxa programului </a:t>
            </a:r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34151" y="4469725"/>
            <a:ext cx="284623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 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ro-RO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T</a:t>
            </a:r>
            <a:r>
              <a:rPr lang="ro-RO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o-RO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 tipul câmpurilor respective .Tipul unui nume de câmp este arbitrar, astfel un câmp poate să fie la rândul lui tot de tip articol. 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6670" y="567147"/>
            <a:ext cx="10998558" cy="591952"/>
          </a:xfrm>
        </p:spPr>
        <p:txBody>
          <a:bodyPr/>
          <a:lstStyle/>
          <a:p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ro-RO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.Exemplu( sintaxa programului)/Adresarea</a:t>
            </a:r>
            <a:endParaRPr lang="ru-RU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6670" y="1159099"/>
            <a:ext cx="10998558" cy="517730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o-RO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 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Record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End;</a:t>
            </a:r>
          </a:p>
          <a:p>
            <a:r>
              <a:rPr lang="ro-RO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</a:t>
            </a:r>
          </a:p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‘Ion’;</a:t>
            </a:r>
            <a:endParaRPr lang="ro-R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o-RO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Munteanu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NotaMedie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ro-RO" sz="28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4250028" y="1655840"/>
            <a:ext cx="579549" cy="1422211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54" y="1779099"/>
            <a:ext cx="3477296" cy="12003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âmpuri,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 tipul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âmpurilor respective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765182" y="4623515"/>
            <a:ext cx="643944" cy="1596980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50794" y="4584879"/>
            <a:ext cx="4881093" cy="16742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Atunci când ne adresăm unui câmp oarecare al articolului trebuie să urmam urmatoarea instrucțiune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Indicăm denumirea articolului pe care l-am declarat ca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),punem punct si indicam la câmpul care ne interesează.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2884868" y="3464416"/>
            <a:ext cx="283335" cy="566671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289183" y="3383086"/>
            <a:ext cx="8018468" cy="7767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putea folosi variabilele din secțiunea </a:t>
            </a:r>
            <a:r>
              <a:rPr lang="ro-R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va trebui, ca în secțiunea </a:t>
            </a:r>
            <a:r>
              <a:rPr lang="ro-R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să creați o variabilă </a:t>
            </a:r>
            <a:r>
              <a:rPr lang="ro-R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o-R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 să spuneți că e de tip Elev.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8886420" y="1326524"/>
            <a:ext cx="643945" cy="1880315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852335" y="1335346"/>
            <a:ext cx="1455316" cy="187149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Secțiunea </a:t>
            </a:r>
            <a:r>
              <a:rPr lang="ro-RO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ru-RU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8588" y="464116"/>
            <a:ext cx="10564819" cy="527557"/>
          </a:xfrm>
        </p:spPr>
        <p:txBody>
          <a:bodyPr/>
          <a:lstStyle/>
          <a:p>
            <a:r>
              <a:rPr lang="en-US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o-RO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instrucțiunea</a:t>
            </a:r>
            <a:r>
              <a:rPr lang="en-US" sz="4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o-RO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(cu)</a:t>
            </a:r>
            <a:endParaRPr lang="ru-RU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8589" y="991673"/>
            <a:ext cx="7100403" cy="534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o-RO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Elev.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Nume:=</a:t>
            </a:r>
            <a:r>
              <a:rPr lang="ro-RO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ro-RO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Elev.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ro-RO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‘Munteanu’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Elev.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NotaMedie:=</a:t>
            </a:r>
            <a:r>
              <a:rPr lang="ro-RO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Elev.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Elev.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</a:t>
            </a:r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Nume:=</a:t>
            </a:r>
            <a:r>
              <a:rPr lang="ro-RO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ro-RO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Prenume:=</a:t>
            </a:r>
            <a:r>
              <a:rPr lang="ro-RO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‘Munteanu’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NotaMedie:=</a:t>
            </a:r>
            <a:r>
              <a:rPr lang="ro-RO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  <a:endParaRPr lang="ro-RO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UcPeriod" startAt="5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55358" y="991673"/>
            <a:ext cx="3078050" cy="534473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Întrucât numele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variabilei de tip articol se repetă de mai multe ori, acest mod de referire a componentelor este , în anumite situații, incomod. Repetările obositoare pot fi evitate cu ajutorul instrucțiunii </a:t>
            </a:r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(cu).</a:t>
            </a:r>
            <a:endParaRPr lang="ro-RO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Sintaxa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instrucțiunii în studiu </a:t>
            </a:r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Instrucțiune with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&gt;::=</a:t>
            </a:r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Variabilă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Variabilă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o-RO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</a:t>
            </a:r>
            <a:r>
              <a:rPr lang="ro-RO" b="1" u="sng" dirty="0" smtClean="0"/>
              <a:t>e</a:t>
            </a:r>
            <a:r>
              <a:rPr lang="en-US" b="1" u="sng" dirty="0" smtClean="0"/>
              <a:t>&gt;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185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315" y="631542"/>
            <a:ext cx="8825658" cy="630588"/>
          </a:xfrm>
        </p:spPr>
        <p:txBody>
          <a:bodyPr/>
          <a:lstStyle/>
          <a:p>
            <a:r>
              <a:rPr lang="en-US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ro-RO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(Afișarea programului)</a:t>
            </a:r>
            <a:endParaRPr lang="ru-RU" sz="4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1315" y="1481069"/>
            <a:ext cx="9285667" cy="4378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 se face </a:t>
            </a:r>
            <a:r>
              <a:rPr lang="ro-RO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afișarea unui program in Record!</a:t>
            </a:r>
          </a:p>
          <a:p>
            <a:endParaRPr lang="ro-R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8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Writeln(‘Studentul</a:t>
            </a: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:’,E.NP)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Writeln('Anul </a:t>
            </a: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nasterii:',</a:t>
            </a:r>
            <a:r>
              <a:rPr lang="en-US" alt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.AN:5</a:t>
            </a:r>
            <a:r>
              <a:rPr lang="en-US" alt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o-RO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riteln</a:t>
            </a: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'Are nota medie</a:t>
            </a: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:',E.NM:5:2</a:t>
            </a:r>
            <a:r>
              <a:rPr lang="en-US" alt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Readln</a:t>
            </a: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o-RO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endParaRPr lang="ro-RO" sz="2800" b="1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6246253" y="2871989"/>
            <a:ext cx="888642" cy="202198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338885" y="3065171"/>
            <a:ext cx="2434107" cy="155834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Afișarea Programului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5861" y="631541"/>
            <a:ext cx="9727693" cy="694982"/>
          </a:xfrm>
        </p:spPr>
        <p:txBody>
          <a:bodyPr/>
          <a:lstStyle/>
          <a:p>
            <a:r>
              <a:rPr lang="ro-RO" sz="4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Record(cazuri particulare)</a:t>
            </a:r>
            <a:endParaRPr lang="ru-RU" sz="4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5861" y="1595167"/>
            <a:ext cx="6482218" cy="4483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Program;</a:t>
            </a:r>
          </a:p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Record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ro-R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Program;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ro-R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Record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559898" y="1595166"/>
            <a:ext cx="3013656" cy="4483662"/>
          </a:xfrm>
          <a:prstGeom prst="roundRect">
            <a:avLst>
              <a:gd name="adj" fmla="val 7265"/>
            </a:avLst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de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pendență de program voi puteți crea un </a:t>
            </a:r>
            <a:r>
              <a:rPr lang="ro-RO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dupa care să-i dați anumite 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variablie (1). </a:t>
            </a:r>
            <a:r>
              <a:rPr lang="ro-RO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să creați doar o variabilă a tipului de date 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(2).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лево 6"/>
          <p:cNvSpPr/>
          <p:nvPr/>
        </p:nvSpPr>
        <p:spPr>
          <a:xfrm>
            <a:off x="4833943" y="2125014"/>
            <a:ext cx="1751527" cy="1210614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Cazul (1)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лево 7"/>
          <p:cNvSpPr/>
          <p:nvPr/>
        </p:nvSpPr>
        <p:spPr>
          <a:xfrm>
            <a:off x="4833943" y="4481848"/>
            <a:ext cx="1751527" cy="1210614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Cazul (2)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3136" y="721694"/>
            <a:ext cx="8825658" cy="785135"/>
          </a:xfrm>
        </p:spPr>
        <p:txBody>
          <a:bodyPr/>
          <a:lstStyle/>
          <a:p>
            <a:r>
              <a:rPr lang="ro-RO" b="1" u="sng" dirty="0" smtClean="0"/>
              <a:t>Record</a:t>
            </a:r>
            <a:endParaRPr lang="ru-RU" b="1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23136" y="1970468"/>
            <a:ext cx="5889788" cy="418563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o-RO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ro-RO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o-RO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= </a:t>
            </a:r>
            <a:r>
              <a:rPr lang="ro-RO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r>
              <a:rPr lang="ro-RO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NP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NM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o-RO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o-RO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1..30</a:t>
            </a:r>
            <a:r>
              <a:rPr lang="en-US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Student </a:t>
            </a:r>
            <a:r>
              <a:rPr lang="en-US" sz="2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53837" y="1970468"/>
            <a:ext cx="3760631" cy="3837903"/>
          </a:xfrm>
          <a:prstGeom prst="roundRect">
            <a:avLst>
              <a:gd name="adj" fmla="val 12215"/>
            </a:avLst>
          </a:prstGeom>
          <a:ln w="3810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cazul în care am creat un program în care spre exemplu dorim să deținem date (informații), în cazul de față, despre mai mulți studenți... ( în exemplul dat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1..30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studenți ), noi putem crea niște structuri de date mai mari. Putem crea o matrice (mulțime) întreagă, unde să-i putem monitoriza cu ușurință pe toți acești studenți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верх 6"/>
          <p:cNvSpPr/>
          <p:nvPr/>
        </p:nvSpPr>
        <p:spPr>
          <a:xfrm>
            <a:off x="1596980" y="5396248"/>
            <a:ext cx="399245" cy="412123"/>
          </a:xfrm>
          <a:prstGeom prst="upArrow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>
            <a:off x="2537138" y="5396248"/>
            <a:ext cx="399245" cy="412123"/>
          </a:xfrm>
          <a:prstGeom prst="upArrow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верх 8"/>
          <p:cNvSpPr/>
          <p:nvPr/>
        </p:nvSpPr>
        <p:spPr>
          <a:xfrm>
            <a:off x="3477296" y="5396248"/>
            <a:ext cx="399245" cy="412123"/>
          </a:xfrm>
          <a:prstGeom prst="upArrow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верх 9"/>
          <p:cNvSpPr/>
          <p:nvPr/>
        </p:nvSpPr>
        <p:spPr>
          <a:xfrm>
            <a:off x="4417454" y="5396248"/>
            <a:ext cx="399245" cy="412123"/>
          </a:xfrm>
          <a:prstGeom prst="upArrow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>
            <a:off x="5357612" y="5396248"/>
            <a:ext cx="399245" cy="412123"/>
          </a:xfrm>
          <a:prstGeom prst="upArrow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3416</TotalTime>
  <Words>997</Words>
  <Application>Microsoft Office PowerPoint</Application>
  <PresentationFormat>Широкоэкранный</PresentationFormat>
  <Paragraphs>145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Совет директоров</vt:lpstr>
      <vt:lpstr>Tipul de date articol  (record)  Elev:Bujor Claudiu cl. X-a “C”</vt:lpstr>
      <vt:lpstr>Cuprins</vt:lpstr>
      <vt:lpstr>Record (Diagrama sintactică)</vt:lpstr>
      <vt:lpstr>Record</vt:lpstr>
      <vt:lpstr>Record .Exemplu( sintaxa programului)/Adresarea</vt:lpstr>
      <vt:lpstr>Record- instrucțiunea WITH (cu)</vt:lpstr>
      <vt:lpstr>Record (Afișarea programului)</vt:lpstr>
      <vt:lpstr>Record(cazuri particulare)</vt:lpstr>
      <vt:lpstr>Record</vt:lpstr>
      <vt:lpstr>Record (Exemplu de problemă)</vt:lpstr>
      <vt:lpstr>Surse de informare:</vt:lpstr>
      <vt:lpstr>Mulțumesc pentru 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Tipul de date articol (record)</dc:title>
  <dc:creator>Dell</dc:creator>
  <cp:lastModifiedBy>Dell</cp:lastModifiedBy>
  <cp:revision>53</cp:revision>
  <dcterms:created xsi:type="dcterms:W3CDTF">2018-11-10T11:36:42Z</dcterms:created>
  <dcterms:modified xsi:type="dcterms:W3CDTF">2018-12-01T14:58:01Z</dcterms:modified>
</cp:coreProperties>
</file>